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6"/>
  </p:notesMasterIdLst>
  <p:sldIdLst>
    <p:sldId id="256" r:id="rId2"/>
    <p:sldId id="259" r:id="rId3"/>
    <p:sldId id="258" r:id="rId4"/>
    <p:sldId id="277" r:id="rId5"/>
    <p:sldId id="282" r:id="rId6"/>
    <p:sldId id="281" r:id="rId7"/>
    <p:sldId id="283" r:id="rId8"/>
    <p:sldId id="280" r:id="rId9"/>
    <p:sldId id="327" r:id="rId10"/>
    <p:sldId id="329" r:id="rId11"/>
    <p:sldId id="330" r:id="rId12"/>
    <p:sldId id="328" r:id="rId13"/>
    <p:sldId id="331" r:id="rId14"/>
    <p:sldId id="333" r:id="rId15"/>
    <p:sldId id="294" r:id="rId16"/>
    <p:sldId id="279" r:id="rId17"/>
    <p:sldId id="257" r:id="rId18"/>
    <p:sldId id="332" r:id="rId19"/>
    <p:sldId id="260" r:id="rId20"/>
    <p:sldId id="261" r:id="rId21"/>
    <p:sldId id="262" r:id="rId22"/>
    <p:sldId id="318" r:id="rId23"/>
    <p:sldId id="263" r:id="rId24"/>
    <p:sldId id="264" r:id="rId25"/>
    <p:sldId id="268" r:id="rId26"/>
    <p:sldId id="316" r:id="rId27"/>
    <p:sldId id="269" r:id="rId28"/>
    <p:sldId id="270" r:id="rId29"/>
    <p:sldId id="317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326" r:id="rId38"/>
    <p:sldId id="271" r:id="rId39"/>
    <p:sldId id="272" r:id="rId40"/>
    <p:sldId id="273" r:id="rId41"/>
    <p:sldId id="274" r:id="rId42"/>
    <p:sldId id="275" r:id="rId43"/>
    <p:sldId id="276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10" r:id="rId70"/>
    <p:sldId id="311" r:id="rId71"/>
    <p:sldId id="313" r:id="rId72"/>
    <p:sldId id="312" r:id="rId73"/>
    <p:sldId id="314" r:id="rId74"/>
    <p:sldId id="315" r:id="rId7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2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84"/>
    </p:cViewPr>
  </p:sorterViewPr>
  <p:notesViewPr>
    <p:cSldViewPr snapToGrid="0" snapToObjects="1">
      <p:cViewPr varScale="1">
        <p:scale>
          <a:sx n="77" d="100"/>
          <a:sy n="77" d="100"/>
        </p:scale>
        <p:origin x="-166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heme" Target="theme/theme1.xml"/><Relationship Id="rId81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printerSettings" Target="printerSettings/printerSettings1.bin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E34A5-81BD-EA45-B549-EE9C4BDB11C4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2AF0A-7AC2-4949-9BDB-9BD95B74A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92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hyperlink" Target="https://en.wikipedia.org/wiki/Marco_Basaiti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 of the Sons of Zebedee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by 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Marco Basaiti"/>
              </a:rPr>
              <a:t>Marco Basaiti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1510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2AF0A-7AC2-4949-9BDB-9BD95B74A5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0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2AF0A-7AC2-4949-9BDB-9BD95B74A5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31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6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4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4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6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00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9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591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1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EC67E-9493-8445-9600-1ACE01F135DE}" type="datetimeFigureOut">
              <a:rPr lang="en-US" smtClean="0"/>
              <a:t>28/09/16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1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2zCGjSoZzkY?t=10s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2zCGjSoZzkY?t=10s" TargetMode="External"/><Relationship Id="rId3" Type="http://schemas.openxmlformats.org/officeDocument/2006/relationships/image" Target="../media/image23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v/kZTBDnj0Cgc?playlist=kZTBDnj0Cc&amp;autoplay=1&amp;loop=1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v/kZTBDnj0Cgc?playlist=kZTBDnj0Cc&amp;autoplay=1&amp;loop=1" TargetMode="External"/><Relationship Id="rId3" Type="http://schemas.openxmlformats.org/officeDocument/2006/relationships/hyperlink" Target="http://crystaltipps.tripod.com/roundabout/zeb.wa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opped300px-Marco_Basaiti_-_Vocazione_dei_figli_di_Zebede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0083" y="0"/>
            <a:ext cx="10036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6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15"/>
    </mc:Choice>
    <mc:Fallback>
      <p:transition xmlns:p14="http://schemas.microsoft.com/office/powerpoint/2010/main" spd="slow" advTm="871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r>
              <a:rPr lang="en-US" sz="9600" b="1" dirty="0" smtClean="0"/>
              <a:t>M</a:t>
            </a:r>
            <a:r>
              <a:rPr lang="en-US" b="1" dirty="0" smtClean="0"/>
              <a:t>ark Ingham </a:t>
            </a:r>
            <a:endParaRPr lang="en-US" b="1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Acting Programme Director Spatial Communications </a:t>
            </a:r>
          </a:p>
          <a:p>
            <a:pPr algn="ctr"/>
            <a:r>
              <a:rPr lang="en-US" dirty="0" smtClean="0"/>
              <a:t>&amp; CTS Senior Lecturer</a:t>
            </a:r>
          </a:p>
          <a:p>
            <a:pPr algn="ctr"/>
            <a:r>
              <a:rPr lang="en-US" dirty="0" smtClean="0"/>
              <a:t> London College of Communication</a:t>
            </a:r>
          </a:p>
          <a:p>
            <a:pPr algn="ctr"/>
            <a:r>
              <a:rPr lang="en-US" dirty="0" smtClean="0"/>
              <a:t> UAL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@</a:t>
            </a:r>
            <a:r>
              <a:rPr lang="en-US" dirty="0" err="1" smtClean="0"/>
              <a:t>malarkeypalaver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b="1" dirty="0" smtClean="0"/>
              <a:t>#</a:t>
            </a:r>
            <a:r>
              <a:rPr lang="en-US" b="1" dirty="0" err="1" smtClean="0"/>
              <a:t>fishingforzededee</a:t>
            </a:r>
            <a:endParaRPr lang="en-US" b="1" dirty="0" smtClean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552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38"/>
    </mc:Choice>
    <mc:Fallback>
      <p:transition xmlns:p14="http://schemas.microsoft.com/office/powerpoint/2010/main" spd="slow" advTm="1533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[START]</a:t>
            </a:r>
            <a:br>
              <a:rPr lang="en-GB" dirty="0" smtClean="0"/>
            </a:br>
            <a:r>
              <a:rPr lang="en-GB" dirty="0" smtClean="0"/>
              <a:t> </a:t>
            </a:r>
            <a:br>
              <a:rPr lang="en-GB" dirty="0" smtClean="0"/>
            </a:br>
            <a:r>
              <a:rPr lang="en-GB" sz="9600" b="1" dirty="0" smtClean="0"/>
              <a:t>'F</a:t>
            </a:r>
            <a:r>
              <a:rPr lang="en-GB" b="1" dirty="0" smtClean="0"/>
              <a:t>ishing for Zebedee'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"I've got to call you something." </a:t>
            </a:r>
            <a:r>
              <a:rPr lang="en-GB" dirty="0" smtClean="0"/>
              <a:t>(Dylan 1965-1977)</a:t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0"/>
    </mc:Choice>
    <mc:Fallback>
      <p:transition xmlns:p14="http://schemas.microsoft.com/office/powerpoint/2010/main" spd="slow" advTm="74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5444" y="474345"/>
            <a:ext cx="7493000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 smtClean="0"/>
          </a:p>
          <a:p>
            <a:endParaRPr lang="en-GB" b="1" dirty="0" smtClean="0"/>
          </a:p>
          <a:p>
            <a:r>
              <a:rPr lang="en-GB" sz="9600" b="1" dirty="0" smtClean="0"/>
              <a:t>T</a:t>
            </a:r>
            <a:r>
              <a:rPr lang="en-GB" b="1" dirty="0" smtClean="0"/>
              <a:t>aking </a:t>
            </a:r>
            <a:r>
              <a:rPr lang="en-GB" b="1" dirty="0" err="1"/>
              <a:t>Vilem</a:t>
            </a:r>
            <a:r>
              <a:rPr lang="en-GB" b="1" dirty="0"/>
              <a:t> </a:t>
            </a:r>
            <a:r>
              <a:rPr lang="en-GB" b="1" dirty="0" err="1"/>
              <a:t>Flusser</a:t>
            </a:r>
            <a:r>
              <a:rPr lang="en-GB" b="1" dirty="0"/>
              <a:t> and Louis </a:t>
            </a:r>
            <a:r>
              <a:rPr lang="en-GB" b="1" dirty="0" err="1"/>
              <a:t>Bec’s</a:t>
            </a:r>
            <a:r>
              <a:rPr lang="en-GB" b="1" dirty="0"/>
              <a:t> </a:t>
            </a:r>
            <a:r>
              <a:rPr lang="en-GB" b="1" dirty="0" err="1"/>
              <a:t>Vampyroteuthis</a:t>
            </a:r>
            <a:r>
              <a:rPr lang="en-GB" b="1" dirty="0"/>
              <a:t> </a:t>
            </a:r>
            <a:r>
              <a:rPr lang="en-GB" b="1" dirty="0" err="1"/>
              <a:t>Infernalis</a:t>
            </a:r>
            <a:r>
              <a:rPr lang="en-GB" b="1" dirty="0"/>
              <a:t> </a:t>
            </a:r>
            <a:r>
              <a:rPr lang="en-GB" dirty="0" smtClean="0"/>
              <a:t>as </a:t>
            </a:r>
            <a:r>
              <a:rPr lang="en-GB" dirty="0"/>
              <a:t>a ‘line of flight’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this presentation uses </a:t>
            </a:r>
            <a:r>
              <a:rPr lang="en-GB" dirty="0"/>
              <a:t>the characters from the Magic Roundabout as luminaires in,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‘</a:t>
            </a:r>
            <a:r>
              <a:rPr lang="en-GB" dirty="0"/>
              <a:t>The eternal night of </a:t>
            </a:r>
            <a:r>
              <a:rPr lang="en-GB" dirty="0" smtClean="0"/>
              <a:t>the </a:t>
            </a:r>
            <a:r>
              <a:rPr lang="en-US" b="1" dirty="0" err="1" smtClean="0"/>
              <a:t>vampyroteuthis</a:t>
            </a:r>
            <a:r>
              <a:rPr lang="en-US" b="1" dirty="0" smtClean="0"/>
              <a:t>-zebedee </a:t>
            </a:r>
          </a:p>
          <a:p>
            <a:endParaRPr lang="en-US" b="1" dirty="0"/>
          </a:p>
          <a:p>
            <a:r>
              <a:rPr lang="en-GB" b="1" dirty="0" smtClean="0"/>
              <a:t>[</a:t>
            </a:r>
            <a:r>
              <a:rPr lang="en-GB" b="1" dirty="0"/>
              <a:t>which] is filled </a:t>
            </a:r>
            <a:r>
              <a:rPr lang="en-GB" dirty="0"/>
              <a:t>with colours and sounds that are emitted by living beings, an eternal festival of colours and sounds,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 </a:t>
            </a:r>
            <a:r>
              <a:rPr lang="en-GB" b="1" dirty="0"/>
              <a:t>son et </a:t>
            </a:r>
            <a:r>
              <a:rPr lang="en-GB" b="1" dirty="0" err="1"/>
              <a:t>lumiere</a:t>
            </a:r>
            <a:r>
              <a:rPr lang="en-GB" b="1" dirty="0"/>
              <a:t> </a:t>
            </a:r>
            <a:r>
              <a:rPr lang="en-GB" dirty="0"/>
              <a:t>of extraordinary opulence. 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453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61"/>
    </mc:Choice>
    <mc:Fallback>
      <p:transition xmlns:p14="http://schemas.microsoft.com/office/powerpoint/2010/main" spd="slow" advTm="3046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-days-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9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6"/>
    </mc:Choice>
    <mc:Fallback>
      <p:transition xmlns:p14="http://schemas.microsoft.com/office/powerpoint/2010/main" spd="slow" advTm="290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8457" y="1558472"/>
            <a:ext cx="51695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T</a:t>
            </a:r>
            <a:r>
              <a:rPr lang="en-GB" b="1" dirty="0" smtClean="0"/>
              <a:t>he enchanted village </a:t>
            </a:r>
            <a:r>
              <a:rPr lang="en-GB" dirty="0" smtClean="0"/>
              <a:t>is carpeted with red, white, and violet stone; 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there are dunes </a:t>
            </a:r>
            <a:r>
              <a:rPr lang="en-GB" dirty="0" smtClean="0"/>
              <a:t>of blue and yellow sand,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sparkling with pearls </a:t>
            </a:r>
            <a:r>
              <a:rPr lang="en-GB" dirty="0" smtClean="0"/>
              <a:t>and fragments of molten meteorites.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335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25"/>
    </mc:Choice>
    <mc:Fallback>
      <p:transition xmlns:p14="http://schemas.microsoft.com/office/powerpoint/2010/main" spd="slow" advTm="1002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rd in the H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4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1"/>
    </mc:Choice>
    <mc:Fallback>
      <p:transition xmlns:p14="http://schemas.microsoft.com/office/powerpoint/2010/main" spd="slow" advTm="25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4925" y="1486321"/>
            <a:ext cx="495307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F</a:t>
            </a:r>
            <a:r>
              <a:rPr lang="en-GB" b="1" dirty="0" smtClean="0"/>
              <a:t>orests, meadows, </a:t>
            </a:r>
            <a:r>
              <a:rPr lang="en-GB" dirty="0" smtClean="0"/>
              <a:t>and plains of plant-like animals, 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beaming</a:t>
            </a:r>
            <a:r>
              <a:rPr lang="en-GB" dirty="0" smtClean="0"/>
              <a:t> with colours, 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sway</a:t>
            </a:r>
            <a:r>
              <a:rPr lang="en-GB" dirty="0" smtClean="0"/>
              <a:t> with fanned tentacles.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218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83"/>
    </mc:Choice>
    <mc:Fallback>
      <p:transition xmlns:p14="http://schemas.microsoft.com/office/powerpoint/2010/main" spd="slow" advTm="362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-days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7568" y="-1"/>
            <a:ext cx="9937998" cy="745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14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812" y="1241006"/>
            <a:ext cx="55591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W</a:t>
            </a:r>
            <a:r>
              <a:rPr lang="en-GB" b="1" dirty="0" smtClean="0"/>
              <a:t>andering in their midst </a:t>
            </a:r>
            <a:r>
              <a:rPr lang="en-GB" dirty="0" smtClean="0"/>
              <a:t>are giant iridescent</a:t>
            </a:r>
          </a:p>
          <a:p>
            <a:endParaRPr lang="en-GB" dirty="0"/>
          </a:p>
          <a:p>
            <a:r>
              <a:rPr lang="en-GB" b="1" dirty="0" smtClean="0"/>
              <a:t>snails</a:t>
            </a:r>
            <a:r>
              <a:rPr lang="en-GB" dirty="0" smtClean="0"/>
              <a:t>, cows, dogs and </a:t>
            </a:r>
          </a:p>
          <a:p>
            <a:endParaRPr lang="en-GB" dirty="0"/>
          </a:p>
          <a:p>
            <a:r>
              <a:rPr lang="en-GB" b="1" dirty="0" smtClean="0"/>
              <a:t>whirring</a:t>
            </a:r>
            <a:r>
              <a:rPr lang="en-GB" dirty="0" smtClean="0"/>
              <a:t> above them are</a:t>
            </a:r>
          </a:p>
          <a:p>
            <a:endParaRPr lang="en-GB" dirty="0"/>
          </a:p>
          <a:p>
            <a:r>
              <a:rPr lang="en-GB" b="1" dirty="0" smtClean="0"/>
              <a:t>swarms</a:t>
            </a:r>
            <a:r>
              <a:rPr lang="en-GB" dirty="0" smtClean="0"/>
              <a:t> of crabs, </a:t>
            </a:r>
          </a:p>
          <a:p>
            <a:endParaRPr lang="en-GB" dirty="0"/>
          </a:p>
          <a:p>
            <a:r>
              <a:rPr lang="en-GB" b="1" dirty="0" smtClean="0"/>
              <a:t>flashing </a:t>
            </a:r>
            <a:r>
              <a:rPr lang="en-GB" dirty="0" smtClean="0"/>
              <a:t>in silver, red, and yellow.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51579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718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16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6537" y="1226575"/>
            <a:ext cx="550146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I</a:t>
            </a:r>
            <a:r>
              <a:rPr lang="en-GB" b="1" dirty="0" smtClean="0"/>
              <a:t>t is a luxuriant </a:t>
            </a:r>
            <a:r>
              <a:rPr lang="en-GB" dirty="0" smtClean="0"/>
              <a:t>garden that the </a:t>
            </a:r>
          </a:p>
          <a:p>
            <a:endParaRPr lang="en-GB" dirty="0"/>
          </a:p>
          <a:p>
            <a:r>
              <a:rPr lang="en-US" b="1" dirty="0" err="1" smtClean="0"/>
              <a:t>vampyroteuthis</a:t>
            </a:r>
            <a:r>
              <a:rPr lang="en-US" b="1" dirty="0" smtClean="0"/>
              <a:t>-zebedee</a:t>
            </a:r>
            <a:r>
              <a:rPr lang="en-GB" b="1" dirty="0" smtClean="0"/>
              <a:t> </a:t>
            </a:r>
          </a:p>
          <a:p>
            <a:endParaRPr lang="en-GB" b="1" dirty="0"/>
          </a:p>
          <a:p>
            <a:r>
              <a:rPr lang="en-GB" dirty="0" smtClean="0"/>
              <a:t>can illuminate,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28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 Zebede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80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85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694" y="1399739"/>
            <a:ext cx="542930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o</a:t>
            </a:r>
            <a:r>
              <a:rPr lang="en-GB" b="1" dirty="0" smtClean="0"/>
              <a:t>n a whim </a:t>
            </a:r>
            <a:r>
              <a:rPr lang="en-GB" dirty="0" smtClean="0"/>
              <a:t>and a whirl, </a:t>
            </a:r>
          </a:p>
          <a:p>
            <a:endParaRPr lang="en-GB" dirty="0" smtClean="0"/>
          </a:p>
          <a:p>
            <a:r>
              <a:rPr lang="en-GB" b="1" dirty="0" smtClean="0"/>
              <a:t>and enjoys </a:t>
            </a:r>
            <a:r>
              <a:rPr lang="en-GB" dirty="0" smtClean="0"/>
              <a:t>its desserts in splendour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00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ebedee's Moustache croppe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0652" y="0"/>
            <a:ext cx="10144652" cy="74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6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5"/>
    </mc:Choice>
    <mc:Fallback>
      <p:transition xmlns:p14="http://schemas.microsoft.com/office/powerpoint/2010/main" spd="slow" advTm="246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5636" y="1414168"/>
            <a:ext cx="747538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"I'</a:t>
            </a:r>
            <a:r>
              <a:rPr lang="en-GB" sz="4800" b="1" dirty="0"/>
              <a:t>m</a:t>
            </a:r>
            <a:r>
              <a:rPr lang="en-GB" sz="9600" b="1" dirty="0"/>
              <a:t> </a:t>
            </a:r>
            <a:r>
              <a:rPr lang="en-GB" sz="4800" b="1" dirty="0"/>
              <a:t>terribly confused</a:t>
            </a:r>
            <a:r>
              <a:rPr lang="en-GB" sz="4800" b="1" dirty="0" smtClean="0"/>
              <a:t>,”</a:t>
            </a:r>
          </a:p>
          <a:p>
            <a:r>
              <a:rPr lang="en-GB" sz="4800" b="1" dirty="0" smtClean="0"/>
              <a:t> </a:t>
            </a:r>
          </a:p>
          <a:p>
            <a:endParaRPr lang="en-GB" sz="4800" b="1" dirty="0"/>
          </a:p>
          <a:p>
            <a:endParaRPr lang="en-GB" sz="4800" b="1" dirty="0" smtClean="0"/>
          </a:p>
          <a:p>
            <a:r>
              <a:rPr lang="en-GB" sz="3600" dirty="0" smtClean="0"/>
              <a:t>as Brian, </a:t>
            </a:r>
            <a:r>
              <a:rPr lang="en-GB" sz="3600" dirty="0"/>
              <a:t>the </a:t>
            </a:r>
            <a:r>
              <a:rPr lang="en-GB" sz="3600" dirty="0" smtClean="0"/>
              <a:t>Snail, </a:t>
            </a:r>
            <a:r>
              <a:rPr lang="en-GB" sz="3600" dirty="0"/>
              <a:t>often said.</a:t>
            </a:r>
          </a:p>
        </p:txBody>
      </p:sp>
    </p:spTree>
    <p:extLst>
      <p:ext uri="{BB962C8B-B14F-4D97-AF65-F5344CB8AC3E}">
        <p14:creationId xmlns:p14="http://schemas.microsoft.com/office/powerpoint/2010/main" val="134413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50"/>
    </mc:Choice>
    <mc:Fallback>
      <p:transition xmlns:p14="http://schemas.microsoft.com/office/powerpoint/2010/main" spd="slow" advTm="41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694" y="1587333"/>
            <a:ext cx="54293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>
                <a:latin typeface="+mj-lt"/>
                <a:cs typeface="Rosewood Std Regular"/>
              </a:rPr>
              <a:t>I</a:t>
            </a:r>
            <a:r>
              <a:rPr lang="en-GB" sz="3600" dirty="0">
                <a:latin typeface="+mj-lt"/>
                <a:cs typeface="Rosewood Std Regular"/>
              </a:rPr>
              <a:t> am becoming </a:t>
            </a:r>
            <a:endParaRPr lang="en-GB" sz="3600" dirty="0" smtClean="0">
              <a:latin typeface="+mj-lt"/>
              <a:cs typeface="Rosewood Std Regular"/>
            </a:endParaRPr>
          </a:p>
          <a:p>
            <a:endParaRPr lang="en-GB" sz="3600" dirty="0">
              <a:latin typeface="+mj-lt"/>
              <a:cs typeface="Rosewood Std Regular"/>
            </a:endParaRPr>
          </a:p>
          <a:p>
            <a:r>
              <a:rPr lang="en-GB" sz="3600" dirty="0" smtClean="0">
                <a:latin typeface="Rosewood Std Regular"/>
                <a:cs typeface="Rosewood Std Regular"/>
              </a:rPr>
              <a:t>animal,</a:t>
            </a:r>
            <a:endParaRPr lang="en-US" sz="3600" dirty="0">
              <a:latin typeface="Rosewood Std Regular"/>
              <a:cs typeface="Rosewood St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7538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2"/>
    </mc:Choice>
    <mc:Fallback>
      <p:transition xmlns:p14="http://schemas.microsoft.com/office/powerpoint/2010/main" spd="slow" advTm="193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todi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3361" y="-792479"/>
            <a:ext cx="10924454" cy="782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69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850" y="1832648"/>
            <a:ext cx="53571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a</a:t>
            </a:r>
            <a:r>
              <a:rPr lang="en-GB" dirty="0" smtClean="0"/>
              <a:t> </a:t>
            </a:r>
            <a:r>
              <a:rPr lang="en-GB" sz="3600" dirty="0" smtClean="0">
                <a:latin typeface="Rosewood Std Regular"/>
                <a:cs typeface="Rosewood Std Regular"/>
              </a:rPr>
              <a:t>rocking</a:t>
            </a:r>
            <a:r>
              <a:rPr lang="en-GB" dirty="0" smtClean="0"/>
              <a:t> </a:t>
            </a:r>
            <a:r>
              <a:rPr lang="en-GB" sz="3600" dirty="0" smtClean="0">
                <a:latin typeface="Rosewood Std Regular"/>
                <a:cs typeface="Rosewood Std Regular"/>
              </a:rPr>
              <a:t>horse</a:t>
            </a:r>
            <a:r>
              <a:rPr lang="en-GB" dirty="0" smtClean="0"/>
              <a:t>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636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97"/>
    </mc:Choice>
    <mc:Fallback>
      <p:transition xmlns:p14="http://schemas.microsoft.com/office/powerpoint/2010/main" spd="slow" advTm="18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89dde72594d91665a60bfc7eec3a6c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7152" y="-577211"/>
            <a:ext cx="11346395" cy="846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99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4"/>
    </mc:Choice>
    <mc:Fallback>
      <p:transition xmlns:p14="http://schemas.microsoft.com/office/powerpoint/2010/main" spd="slow" advTm="18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1058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600" b="1" dirty="0"/>
              <a:t>a</a:t>
            </a:r>
            <a:r>
              <a:rPr lang="en-GB" sz="3600" dirty="0"/>
              <a:t> ventriloquist’s </a:t>
            </a:r>
            <a:r>
              <a:rPr lang="en-GB" sz="3600" dirty="0" smtClean="0">
                <a:latin typeface="Rosewood Std Regular"/>
                <a:cs typeface="Rosewood Std Regular"/>
              </a:rPr>
              <a:t>emu</a:t>
            </a:r>
            <a:endParaRPr lang="en-US" sz="3600" dirty="0">
              <a:latin typeface="Rosewood Std Regular"/>
              <a:cs typeface="Rosewood St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3241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4"/>
    </mc:Choice>
    <mc:Fallback>
      <p:transition xmlns:p14="http://schemas.microsoft.com/office/powerpoint/2010/main" spd="slow" advTm="138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Emu cropp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526" y="0"/>
            <a:ext cx="9889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37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0731" y="1789357"/>
            <a:ext cx="52272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a</a:t>
            </a:r>
            <a:r>
              <a:rPr lang="en-GB" sz="3600" dirty="0" smtClean="0"/>
              <a:t> </a:t>
            </a:r>
            <a:r>
              <a:rPr lang="en-GB" sz="3600" dirty="0">
                <a:latin typeface="Rosewood Std Regular"/>
                <a:cs typeface="Rosewood Std Regular"/>
              </a:rPr>
              <a:t>felt frog </a:t>
            </a:r>
            <a:r>
              <a:rPr lang="en-GB" sz="3600" dirty="0"/>
              <a:t>who </a:t>
            </a:r>
            <a:r>
              <a:rPr lang="en-GB" sz="3600" dirty="0" smtClean="0"/>
              <a:t>will</a:t>
            </a:r>
          </a:p>
          <a:p>
            <a:endParaRPr lang="en-GB" sz="3600" dirty="0"/>
          </a:p>
          <a:p>
            <a:r>
              <a:rPr lang="en-GB" sz="3600" dirty="0" smtClean="0"/>
              <a:t>never </a:t>
            </a:r>
            <a:r>
              <a:rPr lang="en-GB" sz="3600" dirty="0"/>
              <a:t>be a prince.</a:t>
            </a:r>
            <a:r>
              <a:rPr lang="en-GB" sz="3600" dirty="0" smtClean="0">
                <a:effectLst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0976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2"/>
    </mc:Choice>
    <mc:Fallback>
      <p:transition xmlns:p14="http://schemas.microsoft.com/office/powerpoint/2010/main" spd="slow" advTm="14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ermit cropped m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4948"/>
            <a:ext cx="9143999" cy="752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45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62"/>
    </mc:Choice>
    <mc:Fallback>
      <p:transition xmlns:p14="http://schemas.microsoft.com/office/powerpoint/2010/main" spd="slow" advTm="136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6096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sz="9600" b="1" dirty="0" smtClean="0"/>
              <a:t>T</a:t>
            </a:r>
            <a:r>
              <a:rPr lang="en-GB" b="1" dirty="0" smtClean="0"/>
              <a:t>he </a:t>
            </a:r>
            <a:r>
              <a:rPr lang="en-GB" b="1" dirty="0"/>
              <a:t>labyrinth </a:t>
            </a:r>
            <a:r>
              <a:rPr lang="en-GB" dirty="0"/>
              <a:t>I inhabit has multiple exits but only one entrance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 smtClean="0"/>
              <a:t>How </a:t>
            </a:r>
            <a:r>
              <a:rPr lang="en-GB" b="1" dirty="0"/>
              <a:t>you </a:t>
            </a:r>
            <a:r>
              <a:rPr lang="en-GB" dirty="0"/>
              <a:t>come out of my maze does not depend on how you enter,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will be morphed.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7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70"/>
    </mc:Choice>
    <mc:Fallback>
      <p:transition xmlns:p14="http://schemas.microsoft.com/office/powerpoint/2010/main" spd="slow" advTm="1047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rph cropped m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472" y="0"/>
            <a:ext cx="9812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4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1869" y="1255437"/>
            <a:ext cx="52561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C</a:t>
            </a:r>
            <a:r>
              <a:rPr lang="en-GB" b="1" dirty="0"/>
              <a:t>harged by the planes </a:t>
            </a:r>
            <a:r>
              <a:rPr lang="en-GB" dirty="0"/>
              <a:t>of immanence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your lines of </a:t>
            </a:r>
            <a:r>
              <a:rPr lang="en-GB" dirty="0"/>
              <a:t>flight will electrify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and </a:t>
            </a:r>
            <a:r>
              <a:rPr lang="en-GB" b="1" dirty="0"/>
              <a:t>animate</a:t>
            </a:r>
            <a:r>
              <a:rPr lang="en-GB" dirty="0"/>
              <a:t> you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Suckling </a:t>
            </a:r>
            <a:r>
              <a:rPr lang="en-GB" b="1" dirty="0"/>
              <a:t>and entangling</a:t>
            </a:r>
            <a:r>
              <a:rPr lang="en-GB" dirty="0"/>
              <a:t> you become;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8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13"/>
    </mc:Choice>
    <mc:Fallback>
      <p:transition xmlns:p14="http://schemas.microsoft.com/office/powerpoint/2010/main" spd="slow" advTm="871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19356" y="317467"/>
            <a:ext cx="4938644" cy="557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b</a:t>
            </a:r>
            <a:r>
              <a:rPr lang="en-GB" b="1" dirty="0"/>
              <a:t>ag puss</a:t>
            </a:r>
            <a:r>
              <a:rPr lang="en-GB" dirty="0" smtClean="0"/>
              <a:t>, </a:t>
            </a:r>
          </a:p>
          <a:p>
            <a:endParaRPr lang="en-GB" dirty="0"/>
          </a:p>
          <a:p>
            <a:r>
              <a:rPr lang="en-GB" dirty="0" smtClean="0"/>
              <a:t>&amp; </a:t>
            </a:r>
            <a:r>
              <a:rPr lang="en-GB" dirty="0"/>
              <a:t>zippy, 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&amp; muffin </a:t>
            </a:r>
            <a:r>
              <a:rPr lang="en-GB" dirty="0"/>
              <a:t>the mule</a:t>
            </a:r>
            <a:r>
              <a:rPr lang="en-GB" dirty="0" smtClean="0"/>
              <a:t>, </a:t>
            </a:r>
          </a:p>
          <a:p>
            <a:endParaRPr lang="en-GB" dirty="0"/>
          </a:p>
          <a:p>
            <a:r>
              <a:rPr lang="en-GB" dirty="0" smtClean="0"/>
              <a:t>&amp; </a:t>
            </a:r>
            <a:r>
              <a:rPr lang="en-GB" dirty="0"/>
              <a:t>bill and ben,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&amp; lady </a:t>
            </a:r>
            <a:r>
              <a:rPr lang="en-GB" dirty="0"/>
              <a:t>penelope,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&amp; lady </a:t>
            </a:r>
            <a:r>
              <a:rPr lang="en-GB" dirty="0"/>
              <a:t>lovelace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&amp;zebedee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&amp; boing</a:t>
            </a:r>
            <a:r>
              <a:rPr lang="en-GB" dirty="0"/>
              <a:t>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5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11"/>
    </mc:Choice>
    <mc:Fallback>
      <p:transition xmlns:p14="http://schemas.microsoft.com/office/powerpoint/2010/main" spd="slow" advTm="881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g puss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90" y="0"/>
            <a:ext cx="10629328" cy="691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94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ippy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9221" y="0"/>
            <a:ext cx="11170236" cy="699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25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ffin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002" y="-476200"/>
            <a:ext cx="9448002" cy="738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40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617" y="-111776"/>
            <a:ext cx="9498246" cy="696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44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84293" y="0"/>
            <a:ext cx="1089448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90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27865" y="0"/>
            <a:ext cx="12060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35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dy-Penelope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3456"/>
            <a:ext cx="9198338" cy="70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65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VA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396397"/>
            <a:ext cx="9279292" cy="725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306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edee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0262"/>
            <a:ext cx="9590210" cy="699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28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6301" y="375188"/>
            <a:ext cx="52417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Y</a:t>
            </a:r>
            <a:r>
              <a:rPr lang="en-GB" b="1" dirty="0"/>
              <a:t>ou fight the forces </a:t>
            </a:r>
            <a:r>
              <a:rPr lang="en-GB" dirty="0"/>
              <a:t>of abstraction to </a:t>
            </a:r>
            <a:r>
              <a:rPr lang="en-GB" dirty="0" smtClean="0"/>
              <a:t>distraction</a:t>
            </a:r>
          </a:p>
          <a:p>
            <a:endParaRPr lang="en-GB" dirty="0"/>
          </a:p>
          <a:p>
            <a:r>
              <a:rPr lang="en-GB" b="1" dirty="0" smtClean="0"/>
              <a:t>and</a:t>
            </a:r>
            <a:r>
              <a:rPr lang="en-GB" dirty="0" smtClean="0"/>
              <a:t> </a:t>
            </a:r>
            <a:r>
              <a:rPr lang="en-GB" dirty="0"/>
              <a:t>it is a draw.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perform,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happen,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dematerialise,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objectify,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are the subject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b="1" dirty="0"/>
              <a:t>you</a:t>
            </a:r>
            <a:r>
              <a:rPr lang="en-GB" dirty="0"/>
              <a:t> are not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6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31"/>
    </mc:Choice>
    <mc:Fallback>
      <p:transition xmlns:p14="http://schemas.microsoft.com/office/powerpoint/2010/main" spd="slow" advTm="1073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8337" y="1010121"/>
            <a:ext cx="5039663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Y</a:t>
            </a:r>
            <a:r>
              <a:rPr lang="en-GB" b="1" dirty="0"/>
              <a:t>ou will evolve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revolve</a:t>
            </a:r>
            <a:r>
              <a:rPr lang="en-GB" dirty="0"/>
              <a:t>, and dissolve some of </a:t>
            </a:r>
            <a:r>
              <a:rPr lang="en-GB" dirty="0" smtClean="0"/>
              <a:t>those</a:t>
            </a:r>
          </a:p>
          <a:p>
            <a:endParaRPr lang="en-GB" dirty="0"/>
          </a:p>
          <a:p>
            <a:r>
              <a:rPr lang="en-GB" b="1" dirty="0" smtClean="0"/>
              <a:t>images </a:t>
            </a:r>
            <a:r>
              <a:rPr lang="en-GB" dirty="0"/>
              <a:t>of thought you have explored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by</a:t>
            </a:r>
            <a:r>
              <a:rPr lang="en-GB" dirty="0" smtClean="0"/>
              <a:t> </a:t>
            </a:r>
            <a:r>
              <a:rPr lang="en-GB" dirty="0"/>
              <a:t>constructing fleeting imaginary worlds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04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55"/>
    </mc:Choice>
    <mc:Fallback>
      <p:transition xmlns:p14="http://schemas.microsoft.com/office/powerpoint/2010/main" spd="slow" advTm="96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7319" y="880249"/>
            <a:ext cx="51406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b="1" dirty="0"/>
              <a:t>hat will pull you back </a:t>
            </a:r>
            <a:r>
              <a:rPr lang="en-GB" dirty="0"/>
              <a:t>to the memory of crossing the singular threshold?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6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80"/>
    </mc:Choice>
    <mc:Fallback>
      <p:transition xmlns:p14="http://schemas.microsoft.com/office/powerpoint/2010/main" spd="slow" advTm="46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7319" y="1067842"/>
            <a:ext cx="514068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b="1" dirty="0"/>
              <a:t>ill it be through </a:t>
            </a:r>
            <a:r>
              <a:rPr lang="en-GB" dirty="0"/>
              <a:t>rosebudishness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r>
              <a:rPr lang="en-GB" b="1" dirty="0" smtClean="0"/>
              <a:t>madeleineness</a:t>
            </a:r>
            <a:r>
              <a:rPr lang="en-GB" dirty="0"/>
              <a:t>, or by the encounter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</a:t>
            </a:r>
            <a:r>
              <a:rPr lang="en-GB" b="1" dirty="0" smtClean="0"/>
              <a:t>ith </a:t>
            </a:r>
            <a:r>
              <a:rPr lang="en-GB" b="1" dirty="0"/>
              <a:t>the idea </a:t>
            </a:r>
            <a:r>
              <a:rPr lang="en-GB" dirty="0"/>
              <a:t>that forces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you </a:t>
            </a:r>
            <a:r>
              <a:rPr lang="en-GB" b="1" dirty="0"/>
              <a:t>to </a:t>
            </a:r>
            <a:r>
              <a:rPr lang="en-GB" dirty="0"/>
              <a:t>think differently?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9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9"/>
    </mc:Choice>
    <mc:Fallback>
      <p:transition xmlns:p14="http://schemas.microsoft.com/office/powerpoint/2010/main" spd="slow" advTm="897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2650" y="1053412"/>
            <a:ext cx="489535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W</a:t>
            </a:r>
            <a:r>
              <a:rPr lang="en-GB" b="1" dirty="0" smtClean="0"/>
              <a:t>ill it be through </a:t>
            </a:r>
            <a:r>
              <a:rPr lang="en-GB" dirty="0" smtClean="0"/>
              <a:t>a </a:t>
            </a:r>
            <a:r>
              <a:rPr lang="en-GB" dirty="0"/>
              <a:t>spring,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</a:t>
            </a:r>
            <a:r>
              <a:rPr lang="en-GB" dirty="0"/>
              <a:t>wooden ball,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</a:t>
            </a:r>
            <a:r>
              <a:rPr lang="en-GB" dirty="0"/>
              <a:t>moustache,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red</a:t>
            </a:r>
            <a:r>
              <a:rPr lang="en-GB" dirty="0"/>
              <a:t>, </a:t>
            </a:r>
            <a:endParaRPr lang="en-GB" dirty="0" smtClean="0"/>
          </a:p>
          <a:p>
            <a:r>
              <a:rPr lang="en-GB" dirty="0" smtClean="0"/>
              <a:t>blue,</a:t>
            </a:r>
          </a:p>
          <a:p>
            <a:r>
              <a:rPr lang="en-GB" dirty="0" smtClean="0"/>
              <a:t>yellow </a:t>
            </a:r>
          </a:p>
          <a:p>
            <a:r>
              <a:rPr lang="en-GB" dirty="0" smtClean="0"/>
              <a:t>and black?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87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43"/>
    </mc:Choice>
    <mc:Fallback>
      <p:transition xmlns:p14="http://schemas.microsoft.com/office/powerpoint/2010/main" spd="slow" advTm="57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edee-had-the-same-ide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6111" y="6057"/>
            <a:ext cx="5051778" cy="686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8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3"/>
    </mc:Choice>
    <mc:Fallback>
      <p:transition xmlns:p14="http://schemas.microsoft.com/office/powerpoint/2010/main" spd="slow" advTm="18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9831" y="937970"/>
            <a:ext cx="672496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[SHOW] </a:t>
            </a:r>
          </a:p>
          <a:p>
            <a:pPr algn="ctr"/>
            <a:endParaRPr lang="en-GB" b="1" dirty="0" smtClean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r>
              <a:rPr lang="en-GB" sz="9600" b="1" dirty="0" smtClean="0"/>
              <a:t>T</a:t>
            </a:r>
            <a:r>
              <a:rPr lang="en-GB" b="1" dirty="0" smtClean="0"/>
              <a:t>he Magic Roundabout - The Experiment (4’ 40”) 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u="sng" dirty="0">
              <a:hlinkClick r:id="rId2"/>
            </a:endParaRPr>
          </a:p>
          <a:p>
            <a:pPr algn="ctr"/>
            <a:r>
              <a:rPr lang="en-GB" u="sng" dirty="0" smtClean="0">
                <a:hlinkClick r:id="rId2"/>
              </a:rPr>
              <a:t>https</a:t>
            </a:r>
            <a:r>
              <a:rPr lang="en-GB" u="sng" dirty="0">
                <a:hlinkClick r:id="rId2"/>
              </a:rPr>
              <a:t>://youtu.be/2zCGjSoZzkY?t=10s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8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95"/>
    </mc:Choice>
    <mc:Fallback>
      <p:transition xmlns:p14="http://schemas.microsoft.com/office/powerpoint/2010/main" spd="slow" advTm="199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72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3906" y="1515181"/>
            <a:ext cx="505409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T</a:t>
            </a:r>
            <a:r>
              <a:rPr lang="en-GB" b="1" dirty="0"/>
              <a:t>HE  VAMPYROTEUTHIS-ZEBEDEE  </a:t>
            </a:r>
            <a:r>
              <a:rPr lang="en-GB" dirty="0" smtClean="0"/>
              <a:t>is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 </a:t>
            </a:r>
            <a:r>
              <a:rPr lang="en-GB" b="1" dirty="0"/>
              <a:t>MUSTACHIOED MOLLUSK MAGICIAN </a:t>
            </a:r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(MMM)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2497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6656" y="1342019"/>
            <a:ext cx="56313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GB" sz="9600" b="1" dirty="0" smtClean="0"/>
              <a:t>M</a:t>
            </a:r>
            <a:r>
              <a:rPr lang="en-GB" b="1" dirty="0" smtClean="0"/>
              <a:t>USTACHIOED </a:t>
            </a:r>
            <a:r>
              <a:rPr lang="en-GB" b="1" dirty="0"/>
              <a:t>MOLLUSK </a:t>
            </a:r>
            <a:r>
              <a:rPr lang="en-GB" b="1" dirty="0" smtClean="0"/>
              <a:t>MAGICIANs</a:t>
            </a:r>
            <a:r>
              <a:rPr lang="en-US" b="1" dirty="0" smtClean="0"/>
              <a:t> </a:t>
            </a:r>
          </a:p>
          <a:p>
            <a:endParaRPr lang="en-US" b="1" dirty="0"/>
          </a:p>
          <a:p>
            <a:r>
              <a:rPr lang="en-US" b="1" dirty="0" smtClean="0"/>
              <a:t>are </a:t>
            </a:r>
            <a:r>
              <a:rPr lang="en-US" b="1" dirty="0"/>
              <a:t>bilaterally </a:t>
            </a:r>
            <a:r>
              <a:rPr lang="en-US" dirty="0" smtClean="0"/>
              <a:t>symmetrical,</a:t>
            </a:r>
          </a:p>
          <a:p>
            <a:endParaRPr lang="en-US" dirty="0"/>
          </a:p>
          <a:p>
            <a:r>
              <a:rPr lang="en-US" b="1" dirty="0" smtClean="0"/>
              <a:t>but</a:t>
            </a:r>
            <a:r>
              <a:rPr lang="en-US" dirty="0" smtClean="0"/>
              <a:t> </a:t>
            </a:r>
            <a:r>
              <a:rPr lang="en-US" dirty="0"/>
              <a:t>many of them can </a:t>
            </a:r>
            <a:r>
              <a:rPr lang="en-US" dirty="0" smtClean="0"/>
              <a:t>redesign </a:t>
            </a:r>
            <a:r>
              <a:rPr lang="en-US" dirty="0"/>
              <a:t>one half of their body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in favour </a:t>
            </a:r>
            <a:r>
              <a:rPr lang="en-US" dirty="0"/>
              <a:t>of the other to </a:t>
            </a:r>
            <a:r>
              <a:rPr lang="en-US" dirty="0" smtClean="0"/>
              <a:t>become </a:t>
            </a:r>
          </a:p>
          <a:p>
            <a:endParaRPr lang="en-US" dirty="0"/>
          </a:p>
          <a:p>
            <a:r>
              <a:rPr lang="en-US" b="1" dirty="0" smtClean="0"/>
              <a:t>"</a:t>
            </a:r>
            <a:r>
              <a:rPr lang="en-US" b="1" dirty="0"/>
              <a:t>half animals.</a:t>
            </a:r>
            <a:r>
              <a:rPr lang="en-US" b="1" dirty="0" smtClean="0"/>
              <a:t>"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13400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3361" y="735945"/>
            <a:ext cx="678268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sz="9600" b="1" dirty="0" smtClean="0"/>
              <a:t>T</a:t>
            </a:r>
            <a:r>
              <a:rPr lang="en-US" b="1" dirty="0" smtClean="0"/>
              <a:t>heir bodies consist </a:t>
            </a:r>
            <a:r>
              <a:rPr lang="en-US" dirty="0" smtClean="0"/>
              <a:t>of a visceral mass and </a:t>
            </a:r>
            <a:r>
              <a:rPr lang="en-GB" dirty="0" smtClean="0"/>
              <a:t>a mantle. </a:t>
            </a:r>
          </a:p>
          <a:p>
            <a:endParaRPr lang="en-GB" dirty="0"/>
          </a:p>
          <a:p>
            <a:r>
              <a:rPr lang="en-GB" b="1" dirty="0" smtClean="0"/>
              <a:t>Like the skeleton of vertebrates</a:t>
            </a:r>
            <a:r>
              <a:rPr lang="en-GB" dirty="0" smtClean="0"/>
              <a:t>, the mantle is characteristic of molluscs; </a:t>
            </a:r>
          </a:p>
          <a:p>
            <a:endParaRPr lang="en-GB" dirty="0"/>
          </a:p>
          <a:p>
            <a:r>
              <a:rPr lang="en-GB" dirty="0" smtClean="0"/>
              <a:t>it is also a high achievement in the development of life.</a:t>
            </a:r>
          </a:p>
          <a:p>
            <a:endParaRPr lang="en-GB" dirty="0"/>
          </a:p>
          <a:p>
            <a:r>
              <a:rPr lang="en-GB" b="1" dirty="0" smtClean="0"/>
              <a:t>In terms of its structural simplicity </a:t>
            </a:r>
            <a:r>
              <a:rPr lang="en-GB" dirty="0" smtClean="0"/>
              <a:t>and functional complexity, </a:t>
            </a:r>
          </a:p>
          <a:p>
            <a:endParaRPr lang="en-GB" dirty="0"/>
          </a:p>
          <a:p>
            <a:r>
              <a:rPr lang="en-GB" dirty="0" smtClean="0"/>
              <a:t>it has no equal.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18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887" y="1327588"/>
            <a:ext cx="51551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I</a:t>
            </a:r>
            <a:r>
              <a:rPr lang="en-GB" b="1" dirty="0" smtClean="0"/>
              <a:t>n its frontal part </a:t>
            </a:r>
            <a:r>
              <a:rPr lang="en-GB" dirty="0" smtClean="0"/>
              <a:t>the mantle forms a muscular</a:t>
            </a:r>
          </a:p>
          <a:p>
            <a:endParaRPr lang="en-GB" dirty="0"/>
          </a:p>
          <a:p>
            <a:r>
              <a:rPr lang="en-GB" dirty="0" smtClean="0"/>
              <a:t>organ/spring, the "foot,”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that supports the mass of the body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(like that of snails, for instance).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99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5994" y="1168854"/>
            <a:ext cx="79516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“S</a:t>
            </a:r>
            <a:r>
              <a:rPr lang="en-GB" sz="4800" b="1" dirty="0" smtClean="0"/>
              <a:t>nails are underestimated”</a:t>
            </a:r>
          </a:p>
          <a:p>
            <a:endParaRPr lang="en-GB" sz="4800" b="1" dirty="0"/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sz="3600" dirty="0" smtClean="0"/>
              <a:t>as Brian would say.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505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icroundabout_0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7907" y="0"/>
            <a:ext cx="971781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93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3244" y="649363"/>
            <a:ext cx="5544756" cy="517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F</a:t>
            </a:r>
            <a:r>
              <a:rPr lang="en-GB" b="1" dirty="0"/>
              <a:t>rom this part of the mantle</a:t>
            </a:r>
            <a:r>
              <a:rPr lang="en-GB" dirty="0"/>
              <a:t> developed an </a:t>
            </a:r>
            <a:r>
              <a:rPr lang="en-GB" b="1" dirty="0"/>
              <a:t>extraordinarily</a:t>
            </a:r>
            <a:r>
              <a:rPr lang="en-GB" dirty="0"/>
              <a:t> mobile</a:t>
            </a:r>
            <a:r>
              <a:rPr lang="en-GB" b="1" dirty="0"/>
              <a:t> </a:t>
            </a:r>
            <a:r>
              <a:rPr lang="en-GB" dirty="0"/>
              <a:t>and sensitive head,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equipped </a:t>
            </a:r>
            <a:r>
              <a:rPr lang="en-GB" dirty="0" smtClean="0"/>
              <a:t>with </a:t>
            </a:r>
            <a:r>
              <a:rPr lang="en-GB" dirty="0"/>
              <a:t>numerous antennae, tentacles,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moustaches</a:t>
            </a:r>
            <a:r>
              <a:rPr lang="en-GB" dirty="0" smtClean="0"/>
              <a:t> </a:t>
            </a:r>
            <a:r>
              <a:rPr lang="en-GB" dirty="0"/>
              <a:t>and other sensory organs.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Among </a:t>
            </a:r>
            <a:r>
              <a:rPr lang="en-GB" b="1" dirty="0"/>
              <a:t>all the heads </a:t>
            </a:r>
            <a:r>
              <a:rPr lang="en-GB" dirty="0"/>
              <a:t>that have ever developed,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 </a:t>
            </a:r>
            <a:r>
              <a:rPr lang="en-GB" dirty="0"/>
              <a:t>can be regarded as the most intelligently designed.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Another </a:t>
            </a:r>
            <a:r>
              <a:rPr lang="en-GB" b="1" dirty="0"/>
              <a:t>part </a:t>
            </a:r>
            <a:r>
              <a:rPr lang="en-GB" dirty="0"/>
              <a:t>of the mantle secretes a spiral shell spring.</a:t>
            </a:r>
          </a:p>
        </p:txBody>
      </p:sp>
    </p:spTree>
    <p:extLst>
      <p:ext uri="{BB962C8B-B14F-4D97-AF65-F5344CB8AC3E}">
        <p14:creationId xmlns:p14="http://schemas.microsoft.com/office/powerpoint/2010/main" val="2025387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9949" y="923538"/>
            <a:ext cx="6393043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/>
              <a:t>T</a:t>
            </a:r>
            <a:r>
              <a:rPr lang="en-US" b="1" dirty="0"/>
              <a:t>his spiral symmetry </a:t>
            </a:r>
            <a:r>
              <a:rPr lang="en-US" dirty="0"/>
              <a:t>is the fundamental theme of the MMM body.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</a:t>
            </a:r>
            <a:r>
              <a:rPr lang="en-US" b="1" dirty="0" smtClean="0"/>
              <a:t>hey </a:t>
            </a:r>
            <a:r>
              <a:rPr lang="en-US" b="1" dirty="0"/>
              <a:t>are </a:t>
            </a:r>
            <a:r>
              <a:rPr lang="en-US" b="1" dirty="0" err="1"/>
              <a:t>ekcentric</a:t>
            </a:r>
            <a:r>
              <a:rPr lang="en-US" b="1" dirty="0"/>
              <a:t> </a:t>
            </a:r>
            <a:r>
              <a:rPr lang="en-US" dirty="0"/>
              <a:t>animals whose bodies incline toward coiling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both</a:t>
            </a:r>
            <a:r>
              <a:rPr lang="en-US" dirty="0" smtClean="0"/>
              <a:t> </a:t>
            </a:r>
            <a:r>
              <a:rPr lang="en-US" dirty="0"/>
              <a:t>as a whole and in all their details.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Their </a:t>
            </a:r>
            <a:r>
              <a:rPr lang="en-US" b="1" i="1" dirty="0" err="1"/>
              <a:t>elan</a:t>
            </a:r>
            <a:r>
              <a:rPr lang="en-US" b="1" i="1" dirty="0"/>
              <a:t> vital</a:t>
            </a:r>
            <a:r>
              <a:rPr lang="en-US" i="1" dirty="0"/>
              <a:t>, </a:t>
            </a:r>
            <a:r>
              <a:rPr lang="en-US" dirty="0"/>
              <a:t>this self-</a:t>
            </a:r>
            <a:r>
              <a:rPr lang="en-US" dirty="0" smtClean="0"/>
              <a:t>winding,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achieves</a:t>
            </a:r>
            <a:r>
              <a:rPr lang="en-US" dirty="0" smtClean="0"/>
              <a:t> </a:t>
            </a:r>
            <a:r>
              <a:rPr lang="en-US" dirty="0"/>
              <a:t>dizzying heights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863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edee light blu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9303" y="0"/>
            <a:ext cx="12977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16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812" y="634933"/>
            <a:ext cx="5559188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/>
              <a:t>I</a:t>
            </a:r>
            <a:r>
              <a:rPr lang="en-US" dirty="0"/>
              <a:t>n cephalopods, like </a:t>
            </a:r>
            <a:r>
              <a:rPr lang="en-GB" b="1" dirty="0" smtClean="0"/>
              <a:t>MUSTACHIOED MOLLUSK MAGICIAN</a:t>
            </a:r>
            <a:r>
              <a:rPr lang="en-US" b="1" dirty="0" smtClean="0"/>
              <a:t>s</a:t>
            </a:r>
            <a:r>
              <a:rPr lang="en-US" dirty="0"/>
              <a:t>,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having</a:t>
            </a:r>
            <a:r>
              <a:rPr lang="en-US" dirty="0" smtClean="0"/>
              <a:t> </a:t>
            </a:r>
            <a:r>
              <a:rPr lang="en-US" dirty="0"/>
              <a:t>done away with their shells,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balled up energy bursts </a:t>
            </a:r>
            <a:r>
              <a:rPr lang="en-US" dirty="0" smtClean="0"/>
              <a:t>forth. </a:t>
            </a:r>
          </a:p>
          <a:p>
            <a:endParaRPr lang="en-US" dirty="0"/>
          </a:p>
          <a:p>
            <a:r>
              <a:rPr lang="en-US" b="1" dirty="0" smtClean="0"/>
              <a:t>They </a:t>
            </a:r>
            <a:r>
              <a:rPr lang="en-US" b="1" dirty="0"/>
              <a:t>are the swiftest</a:t>
            </a:r>
            <a:r>
              <a:rPr lang="en-US" dirty="0"/>
              <a:t>, most agile, and most predatory of all animals.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It </a:t>
            </a:r>
            <a:r>
              <a:rPr lang="en-US" b="1" dirty="0"/>
              <a:t>is as if the entire phylum Mollusca</a:t>
            </a:r>
            <a:r>
              <a:rPr lang="en-US" dirty="0"/>
              <a:t>, violent as it is, had balled itself up only to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eject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err="1"/>
              <a:t>vampyroteuthis</a:t>
            </a:r>
            <a:r>
              <a:rPr lang="en-US" dirty="0"/>
              <a:t>-zebedee into the </a:t>
            </a:r>
            <a:r>
              <a:rPr lang="en-US" dirty="0" smtClean="0"/>
              <a:t>world.</a:t>
            </a:r>
            <a:endParaRPr lang="en-GB" dirty="0"/>
          </a:p>
          <a:p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1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eb-vamp phylogen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0" y="0"/>
            <a:ext cx="51449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5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se up zeb-vamp phylogen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64" y="705555"/>
            <a:ext cx="8954736" cy="55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97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1682" y="1298727"/>
            <a:ext cx="964047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"Z</a:t>
            </a:r>
            <a:r>
              <a:rPr lang="en-GB" sz="4800" b="1" dirty="0"/>
              <a:t>ebedee will put it </a:t>
            </a:r>
            <a:r>
              <a:rPr lang="en-GB" sz="4800" b="1" dirty="0" smtClean="0"/>
              <a:t>right”</a:t>
            </a:r>
          </a:p>
          <a:p>
            <a:endParaRPr lang="en-GB" sz="4800" b="1" dirty="0"/>
          </a:p>
          <a:p>
            <a:r>
              <a:rPr lang="en-GB" sz="4800" b="1" dirty="0" smtClean="0"/>
              <a:t> </a:t>
            </a:r>
          </a:p>
          <a:p>
            <a:endParaRPr lang="en-GB" sz="4800" b="1" dirty="0"/>
          </a:p>
          <a:p>
            <a:r>
              <a:rPr lang="en-GB" sz="3600" dirty="0"/>
              <a:t>s</a:t>
            </a:r>
            <a:r>
              <a:rPr lang="en-GB" sz="3600" dirty="0" smtClean="0"/>
              <a:t>aid Florence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30729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8931" y="909109"/>
            <a:ext cx="6944957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T</a:t>
            </a:r>
            <a:r>
              <a:rPr lang="en-GB" sz="4800" b="1" dirty="0"/>
              <a:t>he Magic </a:t>
            </a:r>
            <a:r>
              <a:rPr lang="en-GB" sz="4800" b="1" dirty="0" smtClean="0"/>
              <a:t>Roundabout</a:t>
            </a:r>
          </a:p>
          <a:p>
            <a:endParaRPr lang="en-GB" sz="4800" b="1" dirty="0"/>
          </a:p>
          <a:p>
            <a:endParaRPr lang="en-GB" sz="4800" b="1" dirty="0"/>
          </a:p>
          <a:p>
            <a:endParaRPr lang="en-GB" sz="4800" b="1" dirty="0" smtClean="0"/>
          </a:p>
          <a:p>
            <a:r>
              <a:rPr lang="en-GB" sz="3600" dirty="0" smtClean="0"/>
              <a:t>The </a:t>
            </a:r>
            <a:r>
              <a:rPr lang="en-GB" sz="3600" dirty="0"/>
              <a:t>Experiment </a:t>
            </a:r>
            <a:r>
              <a:rPr lang="en-GB" sz="3600" dirty="0" smtClean="0"/>
              <a:t>[</a:t>
            </a:r>
            <a:r>
              <a:rPr lang="en-GB" sz="3600" dirty="0" err="1" smtClean="0"/>
              <a:t>Youtube</a:t>
            </a:r>
            <a:r>
              <a:rPr lang="en-GB" sz="3600" dirty="0" smtClean="0"/>
              <a:t> SCRIPT</a:t>
            </a:r>
            <a:r>
              <a:rPr lang="en-GB" sz="3600" dirty="0"/>
              <a:t>] (sic) </a:t>
            </a:r>
          </a:p>
        </p:txBody>
      </p:sp>
    </p:spTree>
    <p:extLst>
      <p:ext uri="{BB962C8B-B14F-4D97-AF65-F5344CB8AC3E}">
        <p14:creationId xmlns:p14="http://schemas.microsoft.com/office/powerpoint/2010/main" val="92247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1325" y="115442"/>
            <a:ext cx="5876675" cy="627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y</a:t>
            </a:r>
            <a:r>
              <a:rPr lang="en-GB" dirty="0"/>
              <a:t>eah</a:t>
            </a:r>
          </a:p>
          <a:p>
            <a:r>
              <a:rPr lang="en-GB" dirty="0"/>
              <a:t>is it</a:t>
            </a:r>
          </a:p>
          <a:p>
            <a:r>
              <a:rPr lang="en-GB" b="1" dirty="0"/>
              <a:t>Oh diabolically clever now is everything ready</a:t>
            </a:r>
            <a:endParaRPr lang="en-GB" dirty="0"/>
          </a:p>
          <a:p>
            <a:r>
              <a:rPr lang="en-GB" dirty="0"/>
              <a:t>yes then letter the experiment begin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 </a:t>
            </a:r>
            <a:r>
              <a:rPr lang="en-GB" dirty="0"/>
              <a:t>need a 50 ml</a:t>
            </a:r>
          </a:p>
          <a:p>
            <a:r>
              <a:rPr lang="en-GB" dirty="0"/>
              <a:t>you've got my head off said Brian you are bald said Dougal</a:t>
            </a:r>
          </a:p>
          <a:p>
            <a:r>
              <a:rPr lang="en-GB" dirty="0"/>
              <a:t>yes like or snails said Brian</a:t>
            </a:r>
          </a:p>
          <a:p>
            <a:r>
              <a:rPr lang="en-GB" dirty="0"/>
              <a:t>well I have some great news for you said Dougal evilly great news</a:t>
            </a:r>
          </a:p>
          <a:p>
            <a:r>
              <a:rPr lang="en-GB" dirty="0"/>
              <a:t>really said Brian all you're going to be so pleased said Dougal Brian wasn't too</a:t>
            </a:r>
          </a:p>
          <a:p>
            <a:r>
              <a:rPr lang="en-GB" dirty="0"/>
              <a:t>sure it won't hurt said </a:t>
            </a:r>
            <a:r>
              <a:rPr lang="en-GB" dirty="0" smtClean="0"/>
              <a:t>Dougal</a:t>
            </a:r>
          </a:p>
          <a:p>
            <a:endParaRPr lang="en-GB" dirty="0"/>
          </a:p>
          <a:p>
            <a:r>
              <a:rPr lang="en-GB" dirty="0"/>
              <a:t>so Brian submitted to do Google's experiment</a:t>
            </a:r>
          </a:p>
          <a:p>
            <a:r>
              <a:rPr lang="en-GB" dirty="0"/>
              <a:t>no I'm </a:t>
            </a:r>
            <a:r>
              <a:rPr lang="en-GB" dirty="0" err="1"/>
              <a:t>i</a:t>
            </a:r>
            <a:r>
              <a:rPr lang="en-GB" dirty="0"/>
              <a:t> got it right muttered Dougal</a:t>
            </a:r>
          </a:p>
          <a:p>
            <a:r>
              <a:rPr lang="en-GB" dirty="0"/>
              <a:t>hi don't say that said Ryan</a:t>
            </a:r>
          </a:p>
          <a:p>
            <a:r>
              <a:rPr lang="en-GB" dirty="0"/>
              <a:t>my head feels very funny</a:t>
            </a:r>
          </a:p>
        </p:txBody>
      </p:sp>
    </p:spTree>
    <p:extLst>
      <p:ext uri="{BB962C8B-B14F-4D97-AF65-F5344CB8AC3E}">
        <p14:creationId xmlns:p14="http://schemas.microsoft.com/office/powerpoint/2010/main" val="344802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52"/>
    </mc:Choice>
    <mc:Fallback>
      <p:transition xmlns:p14="http://schemas.microsoft.com/office/powerpoint/2010/main" spd="slow" advTm="186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7675" y="678225"/>
            <a:ext cx="5530325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o</a:t>
            </a:r>
            <a:r>
              <a:rPr lang="en-GB" b="1" dirty="0"/>
              <a:t>h dear so do </a:t>
            </a:r>
            <a:r>
              <a:rPr lang="en-GB" b="1" dirty="0" err="1"/>
              <a:t>i</a:t>
            </a:r>
            <a:r>
              <a:rPr lang="en-GB" b="1" dirty="0"/>
              <a:t> think the mixture was a bit strong</a:t>
            </a:r>
          </a:p>
          <a:p>
            <a:r>
              <a:rPr lang="en-GB" dirty="0"/>
              <a:t>I who's put the light out</a:t>
            </a:r>
          </a:p>
          <a:p>
            <a:r>
              <a:rPr lang="en-GB" dirty="0"/>
              <a:t>squeak Brian now I don't want you to panic said Google you don't want me to</a:t>
            </a:r>
          </a:p>
          <a:p>
            <a:r>
              <a:rPr lang="en-GB" dirty="0"/>
              <a:t>what I said Brian panicking</a:t>
            </a:r>
          </a:p>
          <a:p>
            <a:r>
              <a:rPr lang="en-GB" dirty="0"/>
              <a:t>Florence arrived help said Brian who are you said Florence</a:t>
            </a:r>
          </a:p>
          <a:p>
            <a:r>
              <a:rPr lang="en-GB" dirty="0"/>
              <a:t>Brian shriek Brian are being got at his you have said Florence trying not to</a:t>
            </a:r>
          </a:p>
          <a:p>
            <a:r>
              <a:rPr lang="en-GB" dirty="0"/>
              <a:t>laugh</a:t>
            </a:r>
          </a:p>
          <a:p>
            <a:r>
              <a:rPr lang="en-GB" dirty="0"/>
              <a:t>I didn't recognize you without your hat and she got it and put it on for Brian</a:t>
            </a:r>
          </a:p>
          <a:p>
            <a:r>
              <a:rPr lang="en-GB" dirty="0"/>
              <a:t>thank you said Brian</a:t>
            </a:r>
          </a:p>
        </p:txBody>
      </p:sp>
    </p:spTree>
    <p:extLst>
      <p:ext uri="{BB962C8B-B14F-4D97-AF65-F5344CB8AC3E}">
        <p14:creationId xmlns:p14="http://schemas.microsoft.com/office/powerpoint/2010/main" val="3273661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06"/>
    </mc:Choice>
    <mc:Fallback>
      <p:transition xmlns:p14="http://schemas.microsoft.com/office/powerpoint/2010/main" spd="slow" advTm="4100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694" y="317467"/>
            <a:ext cx="5429306" cy="5447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err="1" smtClean="0"/>
              <a:t>e</a:t>
            </a:r>
            <a:r>
              <a:rPr lang="en-GB" b="1" dirty="0" err="1" smtClean="0"/>
              <a:t>rmintrude</a:t>
            </a:r>
            <a:r>
              <a:rPr lang="en-GB" b="1" dirty="0" smtClean="0"/>
              <a:t> </a:t>
            </a:r>
            <a:r>
              <a:rPr lang="en-GB" b="1" dirty="0"/>
              <a:t>arrived at </a:t>
            </a:r>
            <a:r>
              <a:rPr lang="en-GB" b="1" dirty="0" err="1"/>
              <a:t>dugans</a:t>
            </a:r>
            <a:r>
              <a:rPr lang="en-GB" b="1" dirty="0"/>
              <a:t> experimental establishment</a:t>
            </a:r>
          </a:p>
          <a:p>
            <a:r>
              <a:rPr lang="en-GB" dirty="0"/>
              <a:t>you don't happen to have a pair of scissors about you by any chance ask</a:t>
            </a:r>
          </a:p>
          <a:p>
            <a:r>
              <a:rPr lang="en-GB" dirty="0" smtClean="0"/>
              <a:t>Brian</a:t>
            </a:r>
          </a:p>
          <a:p>
            <a:endParaRPr lang="en-GB" dirty="0"/>
          </a:p>
          <a:p>
            <a:r>
              <a:rPr lang="en-GB" dirty="0"/>
              <a:t>good heavens a </a:t>
            </a:r>
            <a:r>
              <a:rPr lang="en-GB" dirty="0" err="1"/>
              <a:t>wooly</a:t>
            </a:r>
            <a:r>
              <a:rPr lang="en-GB" dirty="0"/>
              <a:t> </a:t>
            </a:r>
            <a:r>
              <a:rPr lang="en-GB" dirty="0" smtClean="0"/>
              <a:t>caterpillar</a:t>
            </a:r>
          </a:p>
          <a:p>
            <a:endParaRPr lang="en-GB" dirty="0"/>
          </a:p>
          <a:p>
            <a:r>
              <a:rPr lang="en-GB" dirty="0"/>
              <a:t>I'm not a </a:t>
            </a:r>
            <a:r>
              <a:rPr lang="en-GB" dirty="0" err="1"/>
              <a:t>wooly</a:t>
            </a:r>
            <a:r>
              <a:rPr lang="en-GB" dirty="0"/>
              <a:t> caterpillar are too dear</a:t>
            </a:r>
          </a:p>
          <a:p>
            <a:r>
              <a:rPr lang="en-GB" dirty="0"/>
              <a:t>now </a:t>
            </a:r>
            <a:r>
              <a:rPr lang="en-GB" dirty="0" err="1"/>
              <a:t>i'm</a:t>
            </a:r>
            <a:r>
              <a:rPr lang="en-GB" dirty="0"/>
              <a:t> </a:t>
            </a:r>
            <a:r>
              <a:rPr lang="en-GB" dirty="0" err="1"/>
              <a:t>brian</a:t>
            </a:r>
            <a:r>
              <a:rPr lang="en-GB" dirty="0"/>
              <a:t> </a:t>
            </a:r>
            <a:r>
              <a:rPr lang="en-GB" dirty="0" err="1"/>
              <a:t>i'm</a:t>
            </a:r>
            <a:r>
              <a:rPr lang="en-GB" dirty="0"/>
              <a:t> </a:t>
            </a:r>
            <a:r>
              <a:rPr lang="en-GB" dirty="0" err="1"/>
              <a:t>andrew</a:t>
            </a:r>
            <a:r>
              <a:rPr lang="en-GB" dirty="0"/>
              <a:t> thought you know I've always fancied myself with </a:t>
            </a:r>
            <a:r>
              <a:rPr lang="en-GB" dirty="0" smtClean="0"/>
              <a:t>her</a:t>
            </a:r>
          </a:p>
          <a:p>
            <a:endParaRPr lang="en-GB" dirty="0"/>
          </a:p>
          <a:p>
            <a:r>
              <a:rPr lang="en-GB" dirty="0"/>
              <a:t>this is going to be tricking re do re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you </a:t>
            </a:r>
            <a:r>
              <a:rPr lang="en-GB" dirty="0"/>
              <a:t>can't hurry </a:t>
            </a:r>
            <a:r>
              <a:rPr lang="en-GB" dirty="0" smtClean="0"/>
              <a:t>science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15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98"/>
    </mc:Choice>
    <mc:Fallback>
      <p:transition xmlns:p14="http://schemas.microsoft.com/office/powerpoint/2010/main" spd="slow" advTm="4419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0969" y="836958"/>
            <a:ext cx="5487031" cy="4616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i</a:t>
            </a:r>
            <a:r>
              <a:rPr lang="en-GB" b="1" dirty="0" smtClean="0"/>
              <a:t>f you want here you'll have to be patient </a:t>
            </a:r>
            <a:r>
              <a:rPr lang="en-GB" dirty="0" smtClean="0"/>
              <a:t>as you say do you know</a:t>
            </a:r>
          </a:p>
          <a:p>
            <a:endParaRPr lang="en-GB" dirty="0" smtClean="0"/>
          </a:p>
          <a:p>
            <a:r>
              <a:rPr lang="en-GB" dirty="0" smtClean="0"/>
              <a:t>let me see yeah she should be about done</a:t>
            </a:r>
          </a:p>
          <a:p>
            <a:endParaRPr lang="en-GB" dirty="0" smtClean="0"/>
          </a:p>
          <a:p>
            <a:r>
              <a:rPr lang="en-GB" dirty="0" smtClean="0"/>
              <a:t>let's have a look </a:t>
            </a:r>
            <a:r>
              <a:rPr lang="en-GB" dirty="0" err="1" smtClean="0"/>
              <a:t>ermintrude</a:t>
            </a:r>
            <a:r>
              <a:rPr lang="en-GB" dirty="0" smtClean="0"/>
              <a:t> was revealed in all her glory and Dougal</a:t>
            </a:r>
          </a:p>
          <a:p>
            <a:endParaRPr lang="en-GB" dirty="0" smtClean="0"/>
          </a:p>
          <a:p>
            <a:r>
              <a:rPr lang="en-GB" dirty="0" smtClean="0"/>
              <a:t>decided that discretion was the better part of </a:t>
            </a:r>
            <a:r>
              <a:rPr lang="en-GB" dirty="0" err="1" smtClean="0"/>
              <a:t>valor</a:t>
            </a:r>
            <a:r>
              <a:rPr lang="en-GB" dirty="0" smtClean="0"/>
              <a:t> want some sugar Dougal</a:t>
            </a:r>
          </a:p>
          <a:p>
            <a:endParaRPr lang="en-GB" dirty="0" smtClean="0"/>
          </a:p>
          <a:p>
            <a:r>
              <a:rPr lang="en-GB" dirty="0" smtClean="0"/>
              <a:t>said Florence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016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07"/>
    </mc:Choice>
    <mc:Fallback>
      <p:transition xmlns:p14="http://schemas.microsoft.com/office/powerpoint/2010/main" spd="slow" advTm="297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2225" y="187595"/>
            <a:ext cx="5645775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I'</a:t>
            </a:r>
            <a:r>
              <a:rPr lang="en-GB" b="1" dirty="0"/>
              <a:t>m not Dougal I'm intrude </a:t>
            </a:r>
            <a:r>
              <a:rPr lang="en-GB" dirty="0"/>
              <a:t>said I'm intrude rather proudly Florence </a:t>
            </a:r>
            <a:r>
              <a:rPr lang="en-GB" dirty="0" smtClean="0"/>
              <a:t>called</a:t>
            </a:r>
          </a:p>
          <a:p>
            <a:endParaRPr lang="en-GB" dirty="0"/>
          </a:p>
          <a:p>
            <a:r>
              <a:rPr lang="en-GB" dirty="0"/>
              <a:t>7000 </a:t>
            </a:r>
            <a:r>
              <a:rPr lang="en-GB" dirty="0" smtClean="0"/>
              <a:t>arrived</a:t>
            </a:r>
          </a:p>
          <a:p>
            <a:endParaRPr lang="en-GB" dirty="0"/>
          </a:p>
          <a:p>
            <a:r>
              <a:rPr lang="en-GB" dirty="0"/>
              <a:t>look said Florence do </a:t>
            </a:r>
            <a:r>
              <a:rPr lang="en-GB" dirty="0" smtClean="0"/>
              <a:t>something</a:t>
            </a:r>
          </a:p>
          <a:p>
            <a:endParaRPr lang="en-GB" dirty="0"/>
          </a:p>
          <a:p>
            <a:r>
              <a:rPr lang="en-GB" dirty="0"/>
              <a:t>deputy examine the evidence I </a:t>
            </a:r>
            <a:r>
              <a:rPr lang="en-GB" dirty="0" smtClean="0"/>
              <a:t>see</a:t>
            </a:r>
          </a:p>
          <a:p>
            <a:endParaRPr lang="en-GB" dirty="0"/>
          </a:p>
          <a:p>
            <a:r>
              <a:rPr lang="en-GB" dirty="0"/>
              <a:t>he muttered are Brian </a:t>
            </a:r>
            <a:r>
              <a:rPr lang="en-GB" dirty="0" err="1"/>
              <a:t>ermintrude</a:t>
            </a:r>
            <a:r>
              <a:rPr lang="en-GB" dirty="0"/>
              <a:t> met can see your face your </a:t>
            </a:r>
            <a:r>
              <a:rPr lang="en-GB" dirty="0" smtClean="0"/>
              <a:t>thing</a:t>
            </a:r>
          </a:p>
          <a:p>
            <a:endParaRPr lang="en-GB" dirty="0"/>
          </a:p>
          <a:p>
            <a:r>
              <a:rPr lang="en-GB" dirty="0"/>
              <a:t>allow me I think I might be in a spot of </a:t>
            </a:r>
            <a:r>
              <a:rPr lang="en-GB" dirty="0" smtClean="0"/>
              <a:t>bother</a:t>
            </a:r>
          </a:p>
          <a:p>
            <a:endParaRPr lang="en-GB" dirty="0"/>
          </a:p>
          <a:p>
            <a:r>
              <a:rPr lang="en-GB" dirty="0" smtClean="0"/>
              <a:t>not </a:t>
            </a:r>
            <a:r>
              <a:rPr lang="en-GB" dirty="0"/>
              <a:t>a </a:t>
            </a:r>
            <a:r>
              <a:rPr lang="en-GB" dirty="0" err="1"/>
              <a:t>dugall</a:t>
            </a:r>
            <a:r>
              <a:rPr lang="en-GB" dirty="0"/>
              <a:t> what do you mean by</a:t>
            </a:r>
          </a:p>
          <a:p>
            <a:r>
              <a:rPr lang="en-GB" dirty="0"/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011423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450"/>
    </mc:Choice>
    <mc:Fallback>
      <p:transition xmlns:p14="http://schemas.microsoft.com/office/powerpoint/2010/main" spd="slow" advTm="414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5519" y="101012"/>
            <a:ext cx="5602481" cy="627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s</a:t>
            </a:r>
            <a:r>
              <a:rPr lang="en-GB" b="1" dirty="0"/>
              <a:t>ensitivity sternly and he poured </a:t>
            </a:r>
            <a:r>
              <a:rPr lang="en-GB" dirty="0"/>
              <a:t>some of his special mixture on </a:t>
            </a:r>
            <a:r>
              <a:rPr lang="en-GB" dirty="0" err="1"/>
              <a:t>google</a:t>
            </a:r>
            <a:r>
              <a:rPr lang="en-GB" dirty="0"/>
              <a:t> </a:t>
            </a:r>
            <a:r>
              <a:rPr lang="en-GB" dirty="0" smtClean="0"/>
              <a:t>said</a:t>
            </a:r>
          </a:p>
          <a:p>
            <a:endParaRPr lang="en-GB" dirty="0"/>
          </a:p>
          <a:p>
            <a:r>
              <a:rPr lang="en-GB" dirty="0"/>
              <a:t>okay don't have a black whatever </a:t>
            </a:r>
            <a:r>
              <a:rPr lang="en-GB" dirty="0" err="1"/>
              <a:t>i'm</a:t>
            </a:r>
            <a:r>
              <a:rPr lang="en-GB" dirty="0"/>
              <a:t> hearing up study don't get up get </a:t>
            </a:r>
            <a:r>
              <a:rPr lang="en-GB" dirty="0" smtClean="0"/>
              <a:t>up</a:t>
            </a:r>
          </a:p>
          <a:p>
            <a:endParaRPr lang="en-GB" dirty="0"/>
          </a:p>
          <a:p>
            <a:r>
              <a:rPr lang="en-GB" dirty="0"/>
              <a:t>that'll teach him sensitivity </a:t>
            </a:r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google</a:t>
            </a:r>
            <a:r>
              <a:rPr lang="en-GB" dirty="0" smtClean="0"/>
              <a:t> </a:t>
            </a:r>
            <a:r>
              <a:rPr lang="en-GB" dirty="0"/>
              <a:t>tried hard to rub the mixture off </a:t>
            </a:r>
            <a:r>
              <a:rPr lang="en-GB" dirty="0" smtClean="0"/>
              <a:t>on some </a:t>
            </a:r>
            <a:r>
              <a:rPr lang="en-GB" dirty="0"/>
              <a:t>leaves but it was no </a:t>
            </a:r>
            <a:r>
              <a:rPr lang="en-GB" dirty="0" smtClean="0"/>
              <a:t>good</a:t>
            </a:r>
          </a:p>
          <a:p>
            <a:endParaRPr lang="en-GB" dirty="0"/>
          </a:p>
          <a:p>
            <a:r>
              <a:rPr lang="en-GB" dirty="0" err="1"/>
              <a:t>oti</a:t>
            </a:r>
            <a:r>
              <a:rPr lang="en-GB" dirty="0"/>
              <a:t> 70 sprayed Brian </a:t>
            </a:r>
            <a:r>
              <a:rPr lang="en-GB" dirty="0" err="1"/>
              <a:t>ermintrude</a:t>
            </a:r>
            <a:r>
              <a:rPr lang="en-GB" dirty="0"/>
              <a:t> with his mixture and they were back to </a:t>
            </a:r>
            <a:r>
              <a:rPr lang="en-GB" dirty="0" smtClean="0"/>
              <a:t>normal</a:t>
            </a:r>
          </a:p>
          <a:p>
            <a:endParaRPr lang="en-GB" dirty="0"/>
          </a:p>
          <a:p>
            <a:r>
              <a:rPr lang="en-GB" dirty="0" err="1"/>
              <a:t>google</a:t>
            </a:r>
            <a:r>
              <a:rPr lang="en-GB" dirty="0"/>
              <a:t> wasn't how humiliating</a:t>
            </a:r>
          </a:p>
          <a:p>
            <a:r>
              <a:rPr lang="en-GB" dirty="0"/>
              <a:t>he said well I feel like a rabbit and he went back to his laboratory for some of</a:t>
            </a:r>
          </a:p>
          <a:p>
            <a:r>
              <a:rPr lang="en-GB" dirty="0"/>
              <a:t>his own medicine</a:t>
            </a:r>
          </a:p>
        </p:txBody>
      </p:sp>
    </p:spTree>
    <p:extLst>
      <p:ext uri="{BB962C8B-B14F-4D97-AF65-F5344CB8AC3E}">
        <p14:creationId xmlns:p14="http://schemas.microsoft.com/office/powerpoint/2010/main" val="3090398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980"/>
    </mc:Choice>
    <mc:Fallback>
      <p:transition xmlns:p14="http://schemas.microsoft.com/office/powerpoint/2010/main" spd="slow" advTm="479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7556" y="490630"/>
            <a:ext cx="5400444" cy="6001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b="1" dirty="0"/>
              <a:t>ould you like a piece of sugar </a:t>
            </a:r>
            <a:r>
              <a:rPr lang="en-GB" dirty="0"/>
              <a:t>Dougal said Florence</a:t>
            </a:r>
          </a:p>
          <a:p>
            <a:r>
              <a:rPr lang="en-GB" dirty="0"/>
              <a:t>I could do with something </a:t>
            </a:r>
            <a:r>
              <a:rPr lang="en-GB" dirty="0" err="1"/>
              <a:t>sudoku</a:t>
            </a:r>
            <a:r>
              <a:rPr lang="en-GB" dirty="0"/>
              <a:t> it's been a harrowing </a:t>
            </a:r>
            <a:r>
              <a:rPr lang="en-GB" dirty="0" smtClean="0"/>
              <a:t>day</a:t>
            </a:r>
          </a:p>
          <a:p>
            <a:endParaRPr lang="en-GB" dirty="0"/>
          </a:p>
          <a:p>
            <a:r>
              <a:rPr lang="en-GB" dirty="0"/>
              <a:t>Oh your hair</a:t>
            </a:r>
          </a:p>
          <a:p>
            <a:r>
              <a:rPr lang="en-GB" dirty="0"/>
              <a:t>shouldn't it be a little </a:t>
            </a:r>
            <a:r>
              <a:rPr lang="en-GB" dirty="0" smtClean="0"/>
              <a:t>longer</a:t>
            </a:r>
          </a:p>
          <a:p>
            <a:endParaRPr lang="en-GB" dirty="0"/>
          </a:p>
          <a:p>
            <a:r>
              <a:rPr lang="en-GB" dirty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2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52"/>
    </mc:Choice>
    <mc:Fallback>
      <p:transition xmlns:p14="http://schemas.microsoft.com/office/powerpoint/2010/main" spd="slow" advTm="2275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4144" y="735945"/>
            <a:ext cx="55431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A</a:t>
            </a:r>
            <a:r>
              <a:rPr lang="en-GB" b="1" dirty="0"/>
              <a:t>nd so this fable has reached its end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09355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81"/>
    </mc:Choice>
    <mc:Fallback>
      <p:transition xmlns:p14="http://schemas.microsoft.com/office/powerpoint/2010/main" spd="slow" advTm="498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9594" y="490630"/>
            <a:ext cx="5198406" cy="517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T</a:t>
            </a:r>
            <a:r>
              <a:rPr lang="en-GB" b="1" dirty="0"/>
              <a:t>he </a:t>
            </a:r>
            <a:r>
              <a:rPr lang="en-GB" b="1" dirty="0" err="1"/>
              <a:t>vampyroteuthis</a:t>
            </a:r>
            <a:r>
              <a:rPr lang="en-GB" b="1" dirty="0"/>
              <a:t>-zebedee </a:t>
            </a:r>
            <a:r>
              <a:rPr lang="en-GB" dirty="0"/>
              <a:t>has emerged and is now peering at us with its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hateful</a:t>
            </a:r>
            <a:r>
              <a:rPr lang="en-GB" dirty="0"/>
              <a:t>/soulful and </a:t>
            </a:r>
            <a:r>
              <a:rPr lang="en-GB" dirty="0" err="1"/>
              <a:t>humanesque</a:t>
            </a:r>
            <a:r>
              <a:rPr lang="en-GB" dirty="0"/>
              <a:t> eyes,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with </a:t>
            </a:r>
            <a:r>
              <a:rPr lang="en-GB" dirty="0"/>
              <a:t>its pneumatic skin fluctuating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from </a:t>
            </a:r>
            <a:r>
              <a:rPr lang="en-GB" dirty="0"/>
              <a:t>grey/yellow to violet/red to blue/black,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its </a:t>
            </a:r>
            <a:r>
              <a:rPr lang="en-GB" dirty="0"/>
              <a:t>spring and suction cups pulsing,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its </a:t>
            </a:r>
            <a:r>
              <a:rPr lang="en-GB" dirty="0"/>
              <a:t>mouth vomiting streams of water mixed </a:t>
            </a:r>
            <a:r>
              <a:rPr lang="en-GB" b="1" dirty="0"/>
              <a:t>with </a:t>
            </a:r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time </a:t>
            </a:r>
            <a:r>
              <a:rPr lang="en-GB" b="1" dirty="0"/>
              <a:t>for beds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280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7675" y="346327"/>
            <a:ext cx="5530325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O</a:t>
            </a:r>
            <a:r>
              <a:rPr lang="en-GB" b="1" dirty="0"/>
              <a:t>therwise</a:t>
            </a:r>
            <a:r>
              <a:rPr lang="en-GB" dirty="0"/>
              <a:t> it is still and immured </a:t>
            </a:r>
            <a:endParaRPr lang="en-GB" dirty="0" smtClean="0"/>
          </a:p>
          <a:p>
            <a:r>
              <a:rPr lang="en-GB" dirty="0" smtClean="0"/>
              <a:t>(</a:t>
            </a:r>
            <a:r>
              <a:rPr lang="en-GB" dirty="0"/>
              <a:t>to speak, at </a:t>
            </a:r>
            <a:r>
              <a:rPr lang="en-GB" dirty="0" smtClean="0"/>
              <a:t>least), </a:t>
            </a:r>
            <a:r>
              <a:rPr lang="en-GB" dirty="0"/>
              <a:t>of its </a:t>
            </a:r>
            <a:r>
              <a:rPr lang="en-GB" dirty="0" err="1"/>
              <a:t>innumerous</a:t>
            </a:r>
            <a:r>
              <a:rPr lang="en-GB" dirty="0"/>
              <a:t> relatives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r>
              <a:rPr lang="en-GB" b="1" dirty="0" err="1" smtClean="0"/>
              <a:t>dougals</a:t>
            </a:r>
            <a:r>
              <a:rPr lang="en-GB" dirty="0"/>
              <a:t>, </a:t>
            </a:r>
            <a:r>
              <a:rPr lang="en-GB" dirty="0" err="1"/>
              <a:t>eukelampres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err="1" smtClean="0"/>
              <a:t>brians</a:t>
            </a:r>
            <a:r>
              <a:rPr lang="en-GB" dirty="0"/>
              <a:t>, </a:t>
            </a:r>
            <a:r>
              <a:rPr lang="en-GB" dirty="0" err="1"/>
              <a:t>enedraroplons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florences</a:t>
            </a:r>
            <a:r>
              <a:rPr lang="en-GB" dirty="0"/>
              <a:t>, </a:t>
            </a:r>
            <a:r>
              <a:rPr lang="en-GB" dirty="0" err="1"/>
              <a:t>artagepargogones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ermintrudes</a:t>
            </a:r>
            <a:r>
              <a:rPr lang="en-GB" dirty="0"/>
              <a:t>, </a:t>
            </a:r>
            <a:r>
              <a:rPr lang="en-GB" dirty="0" err="1"/>
              <a:t>hadals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err="1" smtClean="0"/>
              <a:t>dylans</a:t>
            </a:r>
            <a:r>
              <a:rPr lang="en-GB" dirty="0"/>
              <a:t>, </a:t>
            </a:r>
            <a:r>
              <a:rPr lang="en-GB" dirty="0" err="1"/>
              <a:t>phusagrions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rustys</a:t>
            </a:r>
            <a:r>
              <a:rPr lang="en-GB" dirty="0" smtClean="0"/>
              <a:t> and </a:t>
            </a:r>
            <a:r>
              <a:rPr lang="en-GB" dirty="0" err="1"/>
              <a:t>kamptes</a:t>
            </a:r>
            <a:r>
              <a:rPr lang="en-GB" dirty="0"/>
              <a:t>)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within </a:t>
            </a:r>
            <a:r>
              <a:rPr lang="en-GB" dirty="0"/>
              <a:t>the walls of an aquarium/enchanted village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847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7437" y="1183285"/>
            <a:ext cx="65283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9600" b="1" dirty="0" smtClean="0"/>
          </a:p>
          <a:p>
            <a:r>
              <a:rPr lang="en-GB" sz="9600" b="1" dirty="0" smtClean="0"/>
              <a:t>A</a:t>
            </a:r>
            <a:r>
              <a:rPr lang="en-GB" sz="3600" b="1" dirty="0" smtClean="0"/>
              <a:t> vigilant ball of energy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333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3905" y="0"/>
            <a:ext cx="5310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2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5556" y="0"/>
            <a:ext cx="5150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3837" y="1370879"/>
            <a:ext cx="760526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sz="4800" b="1" dirty="0"/>
              <a:t>ell you can’t </a:t>
            </a:r>
            <a:r>
              <a:rPr lang="en-GB" sz="4800" b="1" dirty="0" smtClean="0"/>
              <a:t>win them </a:t>
            </a:r>
            <a:r>
              <a:rPr lang="en-GB" sz="4800" b="1" dirty="0"/>
              <a:t>all</a:t>
            </a:r>
            <a:r>
              <a:rPr lang="en-GB" sz="4800" b="1" dirty="0" smtClean="0"/>
              <a:t>,</a:t>
            </a:r>
          </a:p>
          <a:p>
            <a:endParaRPr lang="en-GB" sz="4800" b="1" dirty="0" smtClean="0"/>
          </a:p>
          <a:p>
            <a:endParaRPr lang="en-GB" b="1" dirty="0"/>
          </a:p>
          <a:p>
            <a:r>
              <a:rPr lang="en-GB" b="1" dirty="0" smtClean="0"/>
              <a:t> </a:t>
            </a:r>
            <a:r>
              <a:rPr lang="en-GB" b="1" dirty="0"/>
              <a:t>said Zebedee, </a:t>
            </a:r>
            <a:r>
              <a:rPr lang="en-GB" b="1" dirty="0">
                <a:hlinkClick r:id="rId2"/>
              </a:rPr>
              <a:t>time for bed</a:t>
            </a:r>
            <a:r>
              <a:rPr lang="en-GB" b="1" dirty="0"/>
              <a:t>.”</a:t>
            </a:r>
            <a:endParaRPr lang="en-GB" dirty="0"/>
          </a:p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35066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0294" y="2667280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u="sng" dirty="0" smtClean="0">
                <a:hlinkClick r:id="rId2"/>
              </a:rPr>
              <a:t>https://www.youtube.com/v/kZTBDnj0Cgc?playlist=kZTBDnj0Cc&amp;autoplay=1&amp;loop=1</a:t>
            </a:r>
            <a:endParaRPr lang="en-GB" dirty="0" smtClean="0"/>
          </a:p>
          <a:p>
            <a:r>
              <a:rPr lang="en-GB" dirty="0" smtClean="0"/>
              <a:t> </a:t>
            </a:r>
          </a:p>
          <a:p>
            <a:r>
              <a:rPr lang="en-GB" u="sng" dirty="0" smtClean="0">
                <a:hlinkClick r:id="rId3"/>
              </a:rPr>
              <a:t>Time for bed</a:t>
            </a:r>
            <a:endParaRPr lang="en-GB" dirty="0" smtClean="0"/>
          </a:p>
          <a:p>
            <a:r>
              <a:rPr lang="en-GB" dirty="0" smtClean="0"/>
              <a:t> </a:t>
            </a:r>
          </a:p>
          <a:p>
            <a:r>
              <a:rPr lang="en-GB" b="1" dirty="0" smtClean="0"/>
              <a:t>[END]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23154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1445</Words>
  <Application>Microsoft Macintosh PowerPoint</Application>
  <PresentationFormat>On-screen Show (4:3)</PresentationFormat>
  <Paragraphs>387</Paragraphs>
  <Slides>74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 MI</dc:creator>
  <cp:lastModifiedBy>MI MI</cp:lastModifiedBy>
  <cp:revision>47</cp:revision>
  <dcterms:created xsi:type="dcterms:W3CDTF">2016-09-28T08:50:38Z</dcterms:created>
  <dcterms:modified xsi:type="dcterms:W3CDTF">2016-09-28T15:10:13Z</dcterms:modified>
</cp:coreProperties>
</file>