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4" r:id="rId2"/>
    <p:sldId id="266" r:id="rId3"/>
    <p:sldId id="277" r:id="rId4"/>
    <p:sldId id="278" r:id="rId5"/>
    <p:sldId id="269" r:id="rId6"/>
    <p:sldId id="288" r:id="rId7"/>
    <p:sldId id="280" r:id="rId8"/>
    <p:sldId id="279" r:id="rId9"/>
    <p:sldId id="270" r:id="rId10"/>
    <p:sldId id="281" r:id="rId11"/>
    <p:sldId id="282" r:id="rId12"/>
    <p:sldId id="283" r:id="rId13"/>
    <p:sldId id="284" r:id="rId14"/>
    <p:sldId id="285" r:id="rId15"/>
    <p:sldId id="286" r:id="rId16"/>
    <p:sldId id="289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0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6E2F6-6026-3D45-8208-E79D180AB3EF}" type="datetimeFigureOut">
              <a:rPr lang="en-US" smtClean="0">
                <a:latin typeface="Arial"/>
              </a:rPr>
              <a:pPr/>
              <a:t>12/6/2016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98FED-EED0-4448-87AD-AE9AF645AC3C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46127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C5D33D00-4BF7-0B41-A8D3-ED2E802E64CF}" type="datetimeFigureOut">
              <a:rPr lang="en-US" smtClean="0"/>
              <a:pPr/>
              <a:t>12/6/2016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6A8504A0-751B-F342-BA02-EB8DF62D85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7072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504A0-751B-F342-BA02-EB8DF62D85A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8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2192216" y="5616541"/>
            <a:ext cx="6307015" cy="0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atin typeface="Arial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192216" y="1524001"/>
            <a:ext cx="6307015" cy="3797300"/>
          </a:xfrm>
          <a:prstGeom prst="rect">
            <a:avLst/>
          </a:prstGeom>
          <a:noFill/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8000" b="1" cap="none" baseline="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2192216" y="5929313"/>
            <a:ext cx="6307015" cy="639762"/>
          </a:xfrm>
        </p:spPr>
        <p:txBody>
          <a:bodyPr lIns="0" tIns="0" rIns="0" bIns="0" anchor="t" anchorCtr="0"/>
          <a:lstStyle>
            <a:lvl1pPr marL="0" indent="0">
              <a:buNone/>
              <a:defRPr sz="2400" b="0" i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pic>
        <p:nvPicPr>
          <p:cNvPr id="2" name="Picture 1" descr="UAL_Logo_White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" y="306000"/>
            <a:ext cx="32512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5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" y="306000"/>
            <a:ext cx="3251200" cy="889000"/>
          </a:xfrm>
          <a:prstGeom prst="rect">
            <a:avLst/>
          </a:prstGeom>
        </p:spPr>
      </p:pic>
      <p:sp>
        <p:nvSpPr>
          <p:cNvPr id="12" name="Line 2"/>
          <p:cNvSpPr>
            <a:spLocks noChangeShapeType="1"/>
          </p:cNvSpPr>
          <p:nvPr userDrawn="1"/>
        </p:nvSpPr>
        <p:spPr bwMode="auto">
          <a:xfrm>
            <a:off x="2192216" y="5616541"/>
            <a:ext cx="6307015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n>
                <a:solidFill>
                  <a:schemeClr val="tx1"/>
                </a:solidFill>
              </a:ln>
              <a:latin typeface="Arial"/>
            </a:endParaRPr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2192216" y="5929313"/>
            <a:ext cx="6307015" cy="639762"/>
          </a:xfrm>
        </p:spPr>
        <p:txBody>
          <a:bodyPr lIns="0" tIns="0" rIns="0" bIns="0" anchor="t" anchorCtr="0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92216" y="1524001"/>
            <a:ext cx="6307015" cy="3797300"/>
          </a:xfrm>
          <a:prstGeom prst="rect">
            <a:avLst/>
          </a:prstGeom>
          <a:noFill/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8000" b="1" cap="none" baseline="0"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/>
          <p:cNvSpPr>
            <a:spLocks noGrp="1"/>
          </p:cNvSpPr>
          <p:nvPr>
            <p:ph type="body" idx="14"/>
          </p:nvPr>
        </p:nvSpPr>
        <p:spPr>
          <a:xfrm>
            <a:off x="1332000" y="1530000"/>
            <a:ext cx="7290000" cy="450720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9" name="Picture 8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1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, Title &amp;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2141999"/>
            <a:ext cx="7290000" cy="396000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4"/>
          </p:nvPr>
        </p:nvSpPr>
        <p:spPr>
          <a:xfrm>
            <a:off x="1333500" y="1307368"/>
            <a:ext cx="7290000" cy="639762"/>
          </a:xfrm>
        </p:spPr>
        <p:txBody>
          <a:bodyPr anchor="b">
            <a:normAutofit/>
          </a:bodyPr>
          <a:lstStyle>
            <a:lvl1pPr marL="0" indent="0"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10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0" y="1530000"/>
            <a:ext cx="7290000" cy="4508497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3" name="Picture 12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3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, Title &amp;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333500" y="2142000"/>
            <a:ext cx="3510000" cy="3960000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5105600" y="2141999"/>
            <a:ext cx="3510000" cy="3960000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4"/>
          </p:nvPr>
        </p:nvSpPr>
        <p:spPr>
          <a:xfrm>
            <a:off x="1333500" y="1307368"/>
            <a:ext cx="7290000" cy="639762"/>
          </a:xfrm>
        </p:spPr>
        <p:txBody>
          <a:bodyPr anchor="b">
            <a:normAutofit/>
          </a:bodyPr>
          <a:lstStyle>
            <a:lvl1pPr marL="0" indent="0">
              <a:spcAft>
                <a:spcPts val="0"/>
              </a:spcAft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4" name="Picture 13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9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333500" y="1530000"/>
            <a:ext cx="3505200" cy="4508497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2"/>
          </p:nvPr>
        </p:nvSpPr>
        <p:spPr>
          <a:xfrm>
            <a:off x="5105600" y="1530000"/>
            <a:ext cx="3505200" cy="4508497"/>
          </a:xfrm>
        </p:spPr>
        <p:txBody>
          <a:bodyPr numCol="1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10" name="Picture 9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57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8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"/>
          <p:cNvSpPr>
            <a:spLocks noGrp="1"/>
          </p:cNvSpPr>
          <p:nvPr>
            <p:ph type="pic" idx="1"/>
          </p:nvPr>
        </p:nvSpPr>
        <p:spPr>
          <a:xfrm>
            <a:off x="1333500" y="1530000"/>
            <a:ext cx="7290000" cy="4537075"/>
          </a:xfrm>
        </p:spPr>
      </p:sp>
      <p:pic>
        <p:nvPicPr>
          <p:cNvPr id="8" name="Picture 7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1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3500" y="1530000"/>
            <a:ext cx="7290000" cy="4537075"/>
          </a:xfrm>
        </p:spPr>
        <p:txBody>
          <a:bodyPr vert="eaVert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333500" y="6261100"/>
            <a:ext cx="729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0"/>
            <a:ext cx="9144000" cy="1092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247900" y="180000"/>
            <a:ext cx="6375600" cy="78790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3500" y="6356350"/>
            <a:ext cx="7290000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Arial"/>
              </a:defRPr>
            </a:lvl1pPr>
          </a:lstStyle>
          <a:p>
            <a:endParaRPr lang="en-US" dirty="0"/>
          </a:p>
        </p:txBody>
      </p:sp>
      <p:pic>
        <p:nvPicPr>
          <p:cNvPr id="9" name="Picture 8" descr="UAL_Logo_Black_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0" y="162000"/>
            <a:ext cx="2032000" cy="5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1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3500" y="1562102"/>
            <a:ext cx="7290000" cy="450849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 smtClean="0"/>
              <a:t> Click to edit Master text styles</a:t>
            </a:r>
          </a:p>
          <a:p>
            <a:pPr lvl="1"/>
            <a:r>
              <a:rPr lang="en-GB" dirty="0" smtClean="0"/>
              <a:t> Second level</a:t>
            </a:r>
          </a:p>
          <a:p>
            <a:pPr lvl="2"/>
            <a:r>
              <a:rPr lang="en-GB" dirty="0" smtClean="0"/>
              <a:t> Third level</a:t>
            </a:r>
          </a:p>
          <a:p>
            <a:pPr lvl="3"/>
            <a:r>
              <a:rPr lang="en-GB" dirty="0" smtClean="0"/>
              <a:t> Fourth level</a:t>
            </a:r>
          </a:p>
          <a:p>
            <a:pPr lvl="4"/>
            <a:r>
              <a:rPr lang="en-GB" dirty="0" smtClean="0"/>
              <a:t>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50" r:id="rId5"/>
    <p:sldLayoutId id="2147483664" r:id="rId6"/>
    <p:sldLayoutId id="2147483652" r:id="rId7"/>
    <p:sldLayoutId id="2147483654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457200" rtl="0" eaLnBrk="1" latinLnBrk="0" hangingPunct="1">
        <a:spcBef>
          <a:spcPct val="0"/>
        </a:spcBef>
        <a:buNone/>
        <a:defRPr sz="3600" b="1" i="0" kern="1200" baseline="0">
          <a:solidFill>
            <a:schemeClr val="bg1"/>
          </a:solidFill>
          <a:latin typeface="Arial"/>
          <a:ea typeface="+mj-ea"/>
          <a:cs typeface="+mj-cs"/>
        </a:defRPr>
      </a:lvl1pPr>
    </p:titleStyle>
    <p:bodyStyle>
      <a:lvl1pPr marL="216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360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504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648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792000" indent="-216000" algn="l" defTabSz="457200" rtl="0" eaLnBrk="1" latinLnBrk="0" hangingPunct="1">
        <a:lnSpc>
          <a:spcPts val="2400"/>
        </a:lnSpc>
        <a:spcBef>
          <a:spcPts val="0"/>
        </a:spcBef>
        <a:spcAft>
          <a:spcPts val="1200"/>
        </a:spcAft>
        <a:buClrTx/>
        <a:buSzPct val="100000"/>
        <a:buFontTx/>
        <a:buBlip>
          <a:blip r:embed="rId12"/>
        </a:buBlip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d.c.king@arts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s.toolan@arts.ac.uk" TargetMode="External"/><Relationship Id="rId4" Type="http://schemas.openxmlformats.org/officeDocument/2006/relationships/hyperlink" Target="mailto:h.hickey@arts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894" y="1524001"/>
            <a:ext cx="8135337" cy="3797300"/>
          </a:xfrm>
        </p:spPr>
        <p:txBody>
          <a:bodyPr anchor="t">
            <a:normAutofit fontScale="90000"/>
          </a:bodyPr>
          <a:lstStyle/>
          <a:p>
            <a:r>
              <a:rPr lang="en-US" sz="6600" dirty="0" smtClean="0">
                <a:latin typeface="HelveticaNeue LT 45 Light" panose="020B0403020202020204" pitchFamily="34" charset="0"/>
              </a:rPr>
              <a:t>Content language acquisition: A corpus-informed approach to materials design</a:t>
            </a:r>
            <a:endParaRPr lang="en-US" sz="6600" dirty="0">
              <a:latin typeface="HelveticaNeue LT 45 Light" panose="020B0403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UAL Language Centre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UAL Language Centre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HelveticaNeue LT 45 Light" panose="020B0403020202020204" pitchFamily="34" charset="0"/>
              </a:rPr>
              <a:t>English for Graphic Design</a:t>
            </a:r>
            <a:endParaRPr lang="en-US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5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UAL learner </a:t>
            </a:r>
            <a:r>
              <a:rPr lang="en-GB" sz="2800" b="0" dirty="0">
                <a:latin typeface="HelveticaNeue LT 45 Light" panose="020B0403020202020204" pitchFamily="34" charset="0"/>
              </a:rPr>
              <a:t>corpus used to inform presessional materials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800" b="0" dirty="0">
                <a:latin typeface="HelveticaNeue LT 45 Light" panose="020B0403020202020204" pitchFamily="34" charset="0"/>
              </a:rPr>
              <a:t>Desire to see 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that used </a:t>
            </a:r>
            <a:r>
              <a:rPr lang="en-GB" sz="2800" b="0" dirty="0">
                <a:latin typeface="HelveticaNeue LT 45 Light" panose="020B0403020202020204" pitchFamily="34" charset="0"/>
              </a:rPr>
              <a:t>for insessional provision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800" b="0" dirty="0">
                <a:latin typeface="HelveticaNeue LT 45 Light" panose="020B0403020202020204" pitchFamily="34" charset="0"/>
              </a:rPr>
              <a:t>Impractical for many insessional classes (degree of specificity too high)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800" b="0" dirty="0">
                <a:latin typeface="HelveticaNeue LT 45 Light" panose="020B0403020202020204" pitchFamily="34" charset="0"/>
              </a:rPr>
              <a:t>Corpus-informed approaches lend themselves to bespoke syllabus design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800" b="0" dirty="0">
                <a:latin typeface="HelveticaNeue LT 45 Light" panose="020B0403020202020204" pitchFamily="34" charset="0"/>
              </a:rPr>
              <a:t>English for Graphic 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Design (amongst others)</a:t>
            </a:r>
            <a:endParaRPr lang="en-GB" sz="2800" b="0" dirty="0">
              <a:latin typeface="HelveticaNeue LT 45 Light" panose="020B0403020202020204" pitchFamily="34" charset="0"/>
            </a:endParaRPr>
          </a:p>
          <a:p>
            <a:endParaRPr lang="en-GB" sz="2800" dirty="0" smtClean="0">
              <a:latin typeface="HelveticaNeue LT 45 Light" panose="020B0403020202020204" pitchFamily="34" charset="0"/>
            </a:endParaRPr>
          </a:p>
          <a:p>
            <a:endParaRPr lang="en-GB" dirty="0">
              <a:latin typeface="HelveticaNeue LT 45 Light" panose="020B0403020202020204" pitchFamily="34" charset="0"/>
            </a:endParaRPr>
          </a:p>
          <a:p>
            <a:endParaRPr lang="en-US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8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focus on content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Discourse of Art &amp; Design under-represented/absent in resources (EAP </a:t>
            </a:r>
            <a:r>
              <a:rPr lang="en-GB" sz="2800" b="0" dirty="0" err="1" smtClean="0">
                <a:latin typeface="HelveticaNeue LT 45 Light" panose="020B0403020202020204" pitchFamily="34" charset="0"/>
              </a:rPr>
              <a:t>coursebooks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, BAWE, </a:t>
            </a:r>
            <a:r>
              <a:rPr lang="en-GB" sz="2800" b="0" dirty="0" err="1" smtClean="0">
                <a:latin typeface="HelveticaNeue LT 45 Light" panose="020B0403020202020204" pitchFamily="34" charset="0"/>
              </a:rPr>
              <a:t>Phrasebank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 U of M)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Our academy’s paradox:  values interdisciplinary approaches, defends discourse specificity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Specific materials to address students’ needs (meaning-making within </a:t>
            </a:r>
            <a:r>
              <a:rPr lang="en-GB" sz="2800" b="0" dirty="0" err="1" smtClean="0">
                <a:latin typeface="HelveticaNeue LT 45 Light" panose="020B0403020202020204" pitchFamily="34" charset="0"/>
              </a:rPr>
              <a:t>CofP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Not just technical and academic lexis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Marking criteria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GB" sz="2800" b="0" dirty="0" smtClean="0">
              <a:latin typeface="HelveticaNeue LT 45 Light" panose="020B0403020202020204" pitchFamily="34" charset="0"/>
            </a:endParaRPr>
          </a:p>
          <a:p>
            <a:endParaRPr lang="en-GB" sz="2800" dirty="0" smtClean="0">
              <a:latin typeface="HelveticaNeue LT 45 Light" panose="020B0403020202020204" pitchFamily="34" charset="0"/>
            </a:endParaRPr>
          </a:p>
          <a:p>
            <a:endParaRPr lang="en-GB" sz="2800" dirty="0" smtClean="0">
              <a:latin typeface="HelveticaNeue LT 45 Light" panose="020B0403020202020204" pitchFamily="34" charset="0"/>
            </a:endParaRPr>
          </a:p>
          <a:p>
            <a:endParaRPr lang="en-GB" dirty="0">
              <a:latin typeface="HelveticaNeue LT 45 Light" panose="020B0403020202020204" pitchFamily="34" charset="0"/>
            </a:endParaRPr>
          </a:p>
          <a:p>
            <a:endParaRPr lang="en-US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2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defTabSz="9144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3000" dirty="0" smtClean="0">
                <a:solidFill>
                  <a:srgbClr val="2F2B20"/>
                </a:solidFill>
                <a:latin typeface="HelveticaNeue LT 45 Light" panose="020B0403020202020204" pitchFamily="34" charset="0"/>
              </a:rPr>
              <a:t>Collaborated </a:t>
            </a: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with GD tutors (obtain recommendations)</a:t>
            </a:r>
          </a:p>
          <a:p>
            <a:pPr marL="342900" lvl="0" indent="-342900" defTabSz="9144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Collected written material (books, journal articles, on-line graphic design texts)</a:t>
            </a:r>
          </a:p>
          <a:p>
            <a:pPr marL="342900" lvl="0" indent="-342900" defTabSz="9144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~ </a:t>
            </a:r>
            <a:r>
              <a:rPr lang="en-GB" sz="3000" dirty="0" smtClean="0">
                <a:solidFill>
                  <a:srgbClr val="2F2B20"/>
                </a:solidFill>
                <a:latin typeface="HelveticaNeue LT 45 Light" panose="020B0403020202020204" pitchFamily="34" charset="0"/>
              </a:rPr>
              <a:t>225,000 </a:t>
            </a: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tokens</a:t>
            </a:r>
          </a:p>
          <a:p>
            <a:pPr marL="342900" lvl="0" indent="-342900" defTabSz="9144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Compiled word list</a:t>
            </a:r>
          </a:p>
          <a:p>
            <a:pPr marL="342900" lvl="0" indent="-342900" defTabSz="9144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Created key word list (externally referenced BAWE)</a:t>
            </a:r>
          </a:p>
          <a:p>
            <a:pPr marL="342900" lvl="0" indent="-342900" defTabSz="9144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30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Created ‘key’ key word lists (internally referenced) </a:t>
            </a:r>
          </a:p>
          <a:p>
            <a:pPr marL="0" indent="0">
              <a:buNone/>
            </a:pPr>
            <a:endParaRPr lang="en-GB" sz="2800" dirty="0">
              <a:latin typeface="HelveticaNeue LT 45 Light" panose="020B0403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HelveticaNeue LT 45 Light" panose="020B0403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4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 in context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Content language – a subset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Content lexis – some considerations</a:t>
            </a: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	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	</a:t>
            </a: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	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	</a:t>
            </a:r>
            <a:r>
              <a:rPr lang="en-GB" sz="2800" dirty="0" smtClean="0">
                <a:solidFill>
                  <a:srgbClr val="FF0000"/>
                </a:solidFill>
                <a:latin typeface="HelveticaNeue LT 45 Light" panose="020B0403020202020204" pitchFamily="34" charset="0"/>
              </a:rPr>
              <a:t>common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 but with specific semantic 			domains within context</a:t>
            </a: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	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	</a:t>
            </a: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	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	</a:t>
            </a:r>
            <a:r>
              <a:rPr lang="en-GB" sz="2800" dirty="0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occurrence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 (rare for GSL; &gt;k8 and/or 			theoretical/technical)</a:t>
            </a:r>
          </a:p>
          <a:p>
            <a:endParaRPr lang="en-GB" sz="2800" b="0" dirty="0">
              <a:latin typeface="HelveticaNeue LT 45 Light" panose="020B0403020202020204" pitchFamily="34" charset="0"/>
            </a:endParaRPr>
          </a:p>
          <a:p>
            <a:r>
              <a:rPr lang="en-GB" sz="2800" b="0" dirty="0" smtClean="0">
                <a:latin typeface="HelveticaNeue LT 45 Light" panose="020B0403020202020204" pitchFamily="34" charset="0"/>
              </a:rPr>
              <a:t>		</a:t>
            </a:r>
            <a:r>
              <a:rPr lang="en-GB" sz="2800" dirty="0" smtClean="0">
                <a:solidFill>
                  <a:srgbClr val="00B050"/>
                </a:solidFill>
                <a:latin typeface="HelveticaNeue LT 45 Light" panose="020B0403020202020204" pitchFamily="34" charset="0"/>
              </a:rPr>
              <a:t>headword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 knowledge may be insufficient</a:t>
            </a:r>
            <a:endParaRPr lang="en-GB" sz="2800" b="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060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Selected results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>
                <a:latin typeface="HelveticaNeue LT 45 Light" panose="020B0403020202020204" pitchFamily="34" charset="0"/>
              </a:rPr>
              <a:t>Key Keywords Related to </a:t>
            </a:r>
            <a:r>
              <a:rPr lang="en-GB" sz="2800" dirty="0">
                <a:latin typeface="HelveticaNeue LT 45 Light" panose="020B0403020202020204" pitchFamily="34" charset="0"/>
              </a:rPr>
              <a:t>T</a:t>
            </a:r>
            <a:r>
              <a:rPr lang="en-GB" sz="2800" dirty="0" smtClean="0">
                <a:latin typeface="HelveticaNeue LT 45 Light" panose="020B0403020202020204" pitchFamily="34" charset="0"/>
              </a:rPr>
              <a:t>echnical Language</a:t>
            </a:r>
          </a:p>
          <a:p>
            <a:endParaRPr lang="en-GB" sz="2800" dirty="0">
              <a:latin typeface="HelveticaNeue LT 45 Light" panose="020B0403020202020204" pitchFamily="34" charset="0"/>
            </a:endParaRP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a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scender(s)</a:t>
            </a:r>
          </a:p>
          <a:p>
            <a:r>
              <a:rPr lang="en-GB" sz="2800" b="0" dirty="0" smtClean="0">
                <a:latin typeface="HelveticaNeue LT 45 Light" panose="020B0403020202020204" pitchFamily="34" charset="0"/>
              </a:rPr>
              <a:t>baseline</a:t>
            </a:r>
            <a:endParaRPr lang="en-GB" sz="2800" b="0" dirty="0">
              <a:latin typeface="HelveticaNeue LT 45 Light" panose="020B0403020202020204" pitchFamily="34" charset="0"/>
            </a:endParaRP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c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haracter(</a:t>
            </a:r>
            <a:r>
              <a:rPr lang="en-GB" sz="2800" b="0" dirty="0" err="1" smtClean="0">
                <a:latin typeface="HelveticaNeue LT 45 Light" panose="020B0403020202020204" pitchFamily="34" charset="0"/>
              </a:rPr>
              <a:t>ise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)</a:t>
            </a:r>
            <a:endParaRPr lang="en-GB" sz="2800" b="0" dirty="0">
              <a:latin typeface="HelveticaNeue LT 45 Light" panose="020B0403020202020204" pitchFamily="34" charset="0"/>
            </a:endParaRP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c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ounter  (</a:t>
            </a:r>
            <a:r>
              <a:rPr lang="en-GB" sz="2800" b="0" dirty="0" err="1" smtClean="0">
                <a:latin typeface="HelveticaNeue LT 45 Light" panose="020B0403020202020204" pitchFamily="34" charset="0"/>
              </a:rPr>
              <a:t>counterform</a:t>
            </a:r>
            <a:r>
              <a:rPr lang="en-GB" sz="2800" b="0" dirty="0">
                <a:latin typeface="HelveticaNeue LT 45 Light" panose="020B0403020202020204" pitchFamily="34" charset="0"/>
              </a:rPr>
              <a:t>)</a:t>
            </a: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d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escender(s)</a:t>
            </a:r>
            <a:endParaRPr lang="en-GB" sz="2800" b="0" dirty="0">
              <a:latin typeface="HelveticaNeue LT 45 Light" panose="020B0403020202020204" pitchFamily="34" charset="0"/>
            </a:endParaRPr>
          </a:p>
          <a:p>
            <a:r>
              <a:rPr lang="en-GB" sz="2800" b="0" dirty="0">
                <a:latin typeface="HelveticaNeue LT 45 Light" panose="020B0403020202020204" pitchFamily="34" charset="0"/>
              </a:rPr>
              <a:t>stroke	</a:t>
            </a:r>
          </a:p>
          <a:p>
            <a:r>
              <a:rPr lang="en-GB" sz="2800" dirty="0">
                <a:solidFill>
                  <a:srgbClr val="00B0F0"/>
                </a:solidFill>
                <a:latin typeface="HelveticaNeue LT 45 Light" panose="020B0403020202020204" pitchFamily="34" charset="0"/>
              </a:rPr>
              <a:t>t</a:t>
            </a:r>
            <a:r>
              <a:rPr lang="en-GB" sz="2800" dirty="0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ypeface(s)</a:t>
            </a:r>
          </a:p>
          <a:p>
            <a:r>
              <a:rPr lang="en-GB" sz="2800" b="0" dirty="0" smtClean="0">
                <a:latin typeface="HelveticaNeue LT 45 Light" panose="020B0403020202020204" pitchFamily="34" charset="0"/>
              </a:rPr>
              <a:t>font</a:t>
            </a:r>
          </a:p>
          <a:p>
            <a:r>
              <a:rPr lang="en-GB" sz="2800" dirty="0" smtClean="0">
                <a:solidFill>
                  <a:srgbClr val="FF0000"/>
                </a:solidFill>
                <a:latin typeface="HelveticaNeue LT 45 Light" panose="020B0403020202020204" pitchFamily="34" charset="0"/>
              </a:rPr>
              <a:t>point</a:t>
            </a:r>
          </a:p>
          <a:p>
            <a:r>
              <a:rPr lang="en-GB" sz="2800" dirty="0" smtClean="0">
                <a:solidFill>
                  <a:srgbClr val="FF0000"/>
                </a:solidFill>
                <a:latin typeface="HelveticaNeue LT 45 Light" panose="020B0403020202020204" pitchFamily="34" charset="0"/>
              </a:rPr>
              <a:t>weight</a:t>
            </a:r>
            <a:endParaRPr lang="en-GB" sz="2800" dirty="0">
              <a:solidFill>
                <a:srgbClr val="FF0000"/>
              </a:solidFill>
              <a:latin typeface="HelveticaNeue LT 45 Light" panose="020B0403020202020204" pitchFamily="34" charset="0"/>
            </a:endParaRPr>
          </a:p>
          <a:p>
            <a:endParaRPr lang="en-GB" sz="2800" b="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84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Selected results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3300" dirty="0" smtClean="0">
                <a:latin typeface="HelveticaNeue LT 45 Light" panose="020B0403020202020204" pitchFamily="34" charset="0"/>
              </a:rPr>
              <a:t>Key Keywords Related to Gestalt Theory</a:t>
            </a:r>
          </a:p>
          <a:p>
            <a:endParaRPr lang="en-GB" dirty="0">
              <a:latin typeface="HelveticaNeue LT 45 Light" panose="020B0403020202020204" pitchFamily="34" charset="0"/>
            </a:endParaRPr>
          </a:p>
          <a:p>
            <a:r>
              <a:rPr lang="en-GB" sz="3000" b="0" dirty="0">
                <a:latin typeface="HelveticaNeue LT 45 Light" panose="020B0403020202020204" pitchFamily="34" charset="0"/>
              </a:rPr>
              <a:t>closure	</a:t>
            </a:r>
          </a:p>
          <a:p>
            <a:r>
              <a:rPr lang="en-GB" sz="3000" b="0" dirty="0">
                <a:latin typeface="HelveticaNeue LT 45 Light" panose="020B0403020202020204" pitchFamily="34" charset="0"/>
              </a:rPr>
              <a:t>c</a:t>
            </a:r>
            <a:r>
              <a:rPr lang="en-GB" sz="3000" b="0" dirty="0" smtClean="0">
                <a:latin typeface="HelveticaNeue LT 45 Light" panose="020B0403020202020204" pitchFamily="34" charset="0"/>
              </a:rPr>
              <a:t>onnectedness</a:t>
            </a:r>
            <a:endParaRPr lang="en-GB" sz="3000" b="0" dirty="0">
              <a:latin typeface="HelveticaNeue LT 45 Light" panose="020B0403020202020204" pitchFamily="34" charset="0"/>
            </a:endParaRPr>
          </a:p>
          <a:p>
            <a:r>
              <a:rPr lang="en-GB" sz="3000" b="0" dirty="0">
                <a:latin typeface="HelveticaNeue LT 45 Light" panose="020B0403020202020204" pitchFamily="34" charset="0"/>
              </a:rPr>
              <a:t>c</a:t>
            </a:r>
            <a:r>
              <a:rPr lang="en-GB" sz="3000" b="0" dirty="0" smtClean="0">
                <a:latin typeface="HelveticaNeue LT 45 Light" panose="020B0403020202020204" pitchFamily="34" charset="0"/>
              </a:rPr>
              <a:t>ontext</a:t>
            </a:r>
          </a:p>
          <a:p>
            <a:r>
              <a:rPr lang="en-GB" sz="3000" dirty="0">
                <a:solidFill>
                  <a:srgbClr val="00B0F0"/>
                </a:solidFill>
                <a:latin typeface="HelveticaNeue LT 45 Light" panose="020B0403020202020204" pitchFamily="34" charset="0"/>
              </a:rPr>
              <a:t>d</a:t>
            </a:r>
            <a:r>
              <a:rPr lang="en-GB" sz="3000" dirty="0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econstruct  (</a:t>
            </a:r>
            <a:r>
              <a:rPr lang="en-GB" sz="3000" dirty="0" err="1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deconstructionalist</a:t>
            </a:r>
            <a:r>
              <a:rPr lang="en-GB" sz="3000" dirty="0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, </a:t>
            </a:r>
            <a:r>
              <a:rPr lang="en-GB" sz="3000" dirty="0" err="1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deconstructivism</a:t>
            </a:r>
            <a:r>
              <a:rPr lang="en-GB" sz="3000" dirty="0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, </a:t>
            </a:r>
            <a:r>
              <a:rPr lang="en-GB" sz="3000" dirty="0" err="1" smtClean="0">
                <a:solidFill>
                  <a:srgbClr val="00B0F0"/>
                </a:solidFill>
                <a:latin typeface="HelveticaNeue LT 45 Light" panose="020B0403020202020204" pitchFamily="34" charset="0"/>
              </a:rPr>
              <a:t>deconstructivist</a:t>
            </a:r>
            <a:r>
              <a:rPr lang="en-GB" sz="3000" dirty="0">
                <a:solidFill>
                  <a:srgbClr val="00B0F0"/>
                </a:solidFill>
                <a:latin typeface="HelveticaNeue LT 45 Light" panose="020B0403020202020204" pitchFamily="34" charset="0"/>
              </a:rPr>
              <a:t>)</a:t>
            </a:r>
          </a:p>
          <a:p>
            <a:r>
              <a:rPr lang="en-GB" sz="3000" b="0" dirty="0" smtClean="0">
                <a:latin typeface="HelveticaNeue LT 45 Light" panose="020B0403020202020204" pitchFamily="34" charset="0"/>
              </a:rPr>
              <a:t>element(s)</a:t>
            </a:r>
            <a:r>
              <a:rPr lang="en-GB" sz="3000" b="0" dirty="0">
                <a:latin typeface="HelveticaNeue LT 45 Light" panose="020B0403020202020204" pitchFamily="34" charset="0"/>
              </a:rPr>
              <a:t>	</a:t>
            </a:r>
          </a:p>
          <a:p>
            <a:r>
              <a:rPr lang="en-GB" sz="3000" dirty="0">
                <a:solidFill>
                  <a:srgbClr val="00B0F0"/>
                </a:solidFill>
                <a:latin typeface="HelveticaNeue LT 45 Light" panose="020B0403020202020204" pitchFamily="34" charset="0"/>
              </a:rPr>
              <a:t>gestalt</a:t>
            </a:r>
            <a:r>
              <a:rPr lang="en-GB" sz="3000" b="0" dirty="0">
                <a:latin typeface="HelveticaNeue LT 45 Light" panose="020B0403020202020204" pitchFamily="34" charset="0"/>
              </a:rPr>
              <a:t>	</a:t>
            </a:r>
          </a:p>
          <a:p>
            <a:r>
              <a:rPr lang="en-GB" sz="3000" b="0" dirty="0">
                <a:latin typeface="HelveticaNeue LT 45 Light" panose="020B0403020202020204" pitchFamily="34" charset="0"/>
              </a:rPr>
              <a:t>g</a:t>
            </a:r>
            <a:r>
              <a:rPr lang="en-GB" sz="3000" b="0" dirty="0" smtClean="0">
                <a:latin typeface="HelveticaNeue LT 45 Light" panose="020B0403020202020204" pitchFamily="34" charset="0"/>
              </a:rPr>
              <a:t>round  (figure/ground</a:t>
            </a:r>
            <a:r>
              <a:rPr lang="en-GB" sz="3000" b="0" dirty="0">
                <a:latin typeface="HelveticaNeue LT 45 Light" panose="020B0403020202020204" pitchFamily="34" charset="0"/>
              </a:rPr>
              <a:t>, </a:t>
            </a:r>
            <a:r>
              <a:rPr lang="en-GB" sz="3000" b="0" dirty="0" smtClean="0">
                <a:latin typeface="HelveticaNeue LT 45 Light" panose="020B0403020202020204" pitchFamily="34" charset="0"/>
              </a:rPr>
              <a:t>background, foreground)</a:t>
            </a:r>
            <a:endParaRPr lang="en-GB" sz="3000" b="0" dirty="0">
              <a:latin typeface="HelveticaNeue LT 45 Light" panose="020B0403020202020204" pitchFamily="34" charset="0"/>
            </a:endParaRPr>
          </a:p>
          <a:p>
            <a:r>
              <a:rPr lang="en-GB" sz="3000" b="0" dirty="0" smtClean="0">
                <a:latin typeface="HelveticaNeue LT 45 Light" panose="020B0403020202020204" pitchFamily="34" charset="0"/>
              </a:rPr>
              <a:t>perception</a:t>
            </a:r>
            <a:endParaRPr lang="en-GB" sz="3000" b="0" dirty="0">
              <a:latin typeface="HelveticaNeue LT 45 Light" panose="020B0403020202020204" pitchFamily="34" charset="0"/>
            </a:endParaRPr>
          </a:p>
          <a:p>
            <a:r>
              <a:rPr lang="en-GB" sz="3000" b="0" dirty="0" smtClean="0">
                <a:latin typeface="HelveticaNeue LT 45 Light" panose="020B0403020202020204" pitchFamily="34" charset="0"/>
              </a:rPr>
              <a:t>principle(s)</a:t>
            </a:r>
            <a:endParaRPr lang="en-GB" sz="3000" b="0" dirty="0">
              <a:latin typeface="HelveticaNeue LT 45 Light" panose="020B0403020202020204" pitchFamily="34" charset="0"/>
            </a:endParaRPr>
          </a:p>
          <a:p>
            <a:r>
              <a:rPr lang="en-GB" sz="3000" b="0" dirty="0">
                <a:latin typeface="HelveticaNeue LT 45 Light" panose="020B0403020202020204" pitchFamily="34" charset="0"/>
              </a:rPr>
              <a:t>proximity	</a:t>
            </a:r>
          </a:p>
          <a:p>
            <a:r>
              <a:rPr lang="en-GB" sz="3000" b="0" dirty="0" smtClean="0">
                <a:latin typeface="HelveticaNeue LT 45 Light" panose="020B0403020202020204" pitchFamily="34" charset="0"/>
              </a:rPr>
              <a:t>relatedness</a:t>
            </a:r>
            <a:endParaRPr lang="en-GB" sz="3000" b="0" dirty="0">
              <a:latin typeface="HelveticaNeue LT 45 Light" panose="020B0403020202020204" pitchFamily="34" charset="0"/>
            </a:endParaRPr>
          </a:p>
          <a:p>
            <a:r>
              <a:rPr lang="en-GB" sz="3000" b="0" dirty="0">
                <a:latin typeface="HelveticaNeue LT 45 Light" panose="020B0403020202020204" pitchFamily="34" charset="0"/>
              </a:rPr>
              <a:t>similarity	</a:t>
            </a:r>
          </a:p>
          <a:p>
            <a:r>
              <a:rPr lang="en-GB" sz="3000" dirty="0">
                <a:solidFill>
                  <a:srgbClr val="00B050"/>
                </a:solidFill>
                <a:latin typeface="HelveticaNeue LT 45 Light" panose="020B0403020202020204" pitchFamily="34" charset="0"/>
              </a:rPr>
              <a:t>s</a:t>
            </a:r>
            <a:r>
              <a:rPr lang="en-GB" sz="3000" dirty="0" smtClean="0">
                <a:solidFill>
                  <a:srgbClr val="00B050"/>
                </a:solidFill>
                <a:latin typeface="HelveticaNeue LT 45 Light" panose="020B0403020202020204" pitchFamily="34" charset="0"/>
              </a:rPr>
              <a:t>tructure  (post-structuralism</a:t>
            </a:r>
            <a:r>
              <a:rPr lang="en-GB" sz="3000" dirty="0">
                <a:solidFill>
                  <a:srgbClr val="00B050"/>
                </a:solidFill>
                <a:latin typeface="HelveticaNeue LT 45 Light" panose="020B0403020202020204" pitchFamily="34" charset="0"/>
              </a:rPr>
              <a:t>, structuralism)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16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en-GB" sz="6400" b="1" dirty="0" smtClean="0">
              <a:latin typeface="HelveticaNeue LT 45 Light" panose="020B0403020202020204" pitchFamily="34" charset="0"/>
            </a:endParaRPr>
          </a:p>
          <a:p>
            <a:pPr marL="342900" lvl="0" indent="-342900" defTabSz="914400">
              <a:lnSpc>
                <a:spcPct val="120000"/>
              </a:lnSpc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4200" dirty="0" smtClean="0">
                <a:solidFill>
                  <a:srgbClr val="2F2B20"/>
                </a:solidFill>
                <a:latin typeface="HelveticaNeue LT 45 Light" panose="020B0403020202020204" pitchFamily="34" charset="0"/>
              </a:rPr>
              <a:t>~ 30 pp of materials (reading, speaking, lexis)</a:t>
            </a:r>
          </a:p>
          <a:p>
            <a:pPr marL="342900" lvl="0" indent="-342900" defTabSz="914400">
              <a:lnSpc>
                <a:spcPct val="120000"/>
              </a:lnSpc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4200" dirty="0" smtClean="0">
                <a:solidFill>
                  <a:srgbClr val="2F2B20"/>
                </a:solidFill>
                <a:latin typeface="HelveticaNeue LT 45 Light" panose="020B0403020202020204" pitchFamily="34" charset="0"/>
              </a:rPr>
              <a:t>2 </a:t>
            </a:r>
            <a:r>
              <a:rPr lang="en-GB" sz="4200" dirty="0">
                <a:solidFill>
                  <a:srgbClr val="2F2B20"/>
                </a:solidFill>
                <a:latin typeface="HelveticaNeue LT 45 Light" panose="020B0403020202020204" pitchFamily="34" charset="0"/>
              </a:rPr>
              <a:t>listening texts with activities</a:t>
            </a:r>
          </a:p>
          <a:p>
            <a:pPr marL="342900" lvl="0" indent="-342900" defTabSz="914400">
              <a:lnSpc>
                <a:spcPct val="120000"/>
              </a:lnSpc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4200" dirty="0" smtClean="0">
                <a:solidFill>
                  <a:srgbClr val="2F2B20"/>
                </a:solidFill>
                <a:latin typeface="HelveticaNeue LT 45 Light" panose="020B0403020202020204" pitchFamily="34" charset="0"/>
              </a:rPr>
              <a:t>No specialist content knowledge required</a:t>
            </a:r>
          </a:p>
          <a:p>
            <a:pPr marL="342900" lvl="0" indent="-342900" defTabSz="914400">
              <a:lnSpc>
                <a:spcPct val="120000"/>
              </a:lnSpc>
              <a:spcAft>
                <a:spcPts val="0"/>
              </a:spcAft>
              <a:buSzTx/>
              <a:buFont typeface="Courier New" panose="02070309020205020404" pitchFamily="49" charset="0"/>
              <a:buChar char="o"/>
            </a:pPr>
            <a:r>
              <a:rPr lang="en-GB" sz="4200" dirty="0" smtClean="0">
                <a:solidFill>
                  <a:srgbClr val="2F2B20"/>
                </a:solidFill>
                <a:latin typeface="HelveticaNeue LT 45 Light" panose="020B0403020202020204" pitchFamily="34" charset="0"/>
              </a:rPr>
              <a:t>Trialled on an insessional course-specific class (BA GCD), and a short-course (open to any student)</a:t>
            </a:r>
            <a:endParaRPr lang="en-GB" sz="4200" dirty="0">
              <a:solidFill>
                <a:srgbClr val="2F2B20"/>
              </a:solidFill>
              <a:latin typeface="HelveticaNeue LT 45 Light" panose="020B0403020202020204" pitchFamily="34" charset="0"/>
            </a:endParaRPr>
          </a:p>
          <a:p>
            <a:pPr marL="0" indent="0">
              <a:buNone/>
            </a:pPr>
            <a:endParaRPr lang="en-US" sz="11200" b="1" dirty="0">
              <a:latin typeface="HelveticaNeue LT 45 Light" panose="020B04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1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Feedback/observations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>
                <a:latin typeface="HelveticaNeue LT 45 Light" panose="020B0403020202020204" pitchFamily="34" charset="0"/>
              </a:rPr>
              <a:t>Findings (BA GD – typography texts)</a:t>
            </a:r>
          </a:p>
          <a:p>
            <a:endParaRPr lang="en-GB" sz="2800" b="0" dirty="0">
              <a:latin typeface="HelveticaNeue LT 45 Light" panose="020B04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Initial disconnect between tutors’ perceptions of relevance and students’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Underestimation of length of task time, and of difficulty (numerous lexical items unknown to students; e.g., encapsulated, succinctly, distinction, synonymously, swapped; off-list according to CEFR levels)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Discussions of typographic allusion increased  engagement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GB" sz="2800" b="0" dirty="0" smtClean="0">
              <a:latin typeface="HelveticaNeue LT 45 Light" panose="020B04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GB" sz="2800" b="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9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Feedback/observations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sz="2800" dirty="0" smtClean="0">
                <a:latin typeface="HelveticaNeue LT 45 Light" panose="020B0403020202020204" pitchFamily="34" charset="0"/>
              </a:rPr>
              <a:t>Findings (Mixed disciplines/degree level – gestalt texts)</a:t>
            </a:r>
          </a:p>
          <a:p>
            <a:endParaRPr lang="en-GB" sz="2800" dirty="0">
              <a:latin typeface="HelveticaNeue LT 45 Light" panose="020B04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Underestimation </a:t>
            </a:r>
            <a:r>
              <a:rPr lang="en-GB" sz="2800" b="0" dirty="0">
                <a:latin typeface="HelveticaNeue LT 45 Light" panose="020B0403020202020204" pitchFamily="34" charset="0"/>
              </a:rPr>
              <a:t>of length of task time, and 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of difficulty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Degree level less important than discipline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Notable that even non graphic designers found relevance; application of theory to practice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Risk taking with new lexis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GB" dirty="0">
              <a:latin typeface="HelveticaNeue LT 45 Light" panose="020B0403020202020204" pitchFamily="34" charset="0"/>
            </a:endParaRPr>
          </a:p>
          <a:p>
            <a:endParaRPr lang="en-GB" b="0" dirty="0">
              <a:latin typeface="HelveticaNeue LT 45 Light" panose="020B0403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70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Implications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endParaRPr lang="en-GB" sz="2800" dirty="0">
              <a:latin typeface="HelveticaNeue LT 45 Light" panose="020B04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Value in using corpus informed approaches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Value in deepening embedded approaches to enhance content language acquisition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Increased awareness of interdisciplinary value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>
                <a:latin typeface="HelveticaNeue LT 45 Light" panose="020B0403020202020204" pitchFamily="34" charset="0"/>
              </a:rPr>
              <a:t>The underestimation of task time led to less variation in skills </a:t>
            </a:r>
            <a:r>
              <a:rPr lang="en-GB" sz="2800" b="0" dirty="0" smtClean="0">
                <a:latin typeface="HelveticaNeue LT 45 Light" panose="020B0403020202020204" pitchFamily="34" charset="0"/>
              </a:rPr>
              <a:t>practice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Re-profiling could improve finished materials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GB" sz="2800" b="0" dirty="0" smtClean="0">
                <a:latin typeface="HelveticaNeue LT 45 Light" panose="020B0403020202020204" pitchFamily="34" charset="0"/>
              </a:rPr>
              <a:t>Materials can work as ‘stand alone’</a:t>
            </a:r>
            <a:endParaRPr lang="en-GB" sz="2800" b="0" dirty="0">
              <a:latin typeface="HelveticaNeue LT 45 Light" panose="020B0403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GB" sz="2800" b="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9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>
          <a:xfrm>
            <a:off x="1332000" y="1530000"/>
            <a:ext cx="7290000" cy="4721510"/>
          </a:xfrm>
        </p:spPr>
        <p:txBody>
          <a:bodyPr>
            <a:normAutofit fontScale="32500" lnSpcReduction="20000"/>
          </a:bodyPr>
          <a:lstStyle/>
          <a:p>
            <a:endParaRPr lang="en-GB" sz="2800" b="0" dirty="0">
              <a:latin typeface="HelveticaNeue LT 45 Light" panose="020B0403020202020204" pitchFamily="34" charset="0"/>
            </a:endParaRPr>
          </a:p>
          <a:p>
            <a:r>
              <a:rPr lang="en-GB" sz="4300" b="0" dirty="0">
                <a:latin typeface="HelveticaNeue LT 45 Light" panose="020B0403020202020204" pitchFamily="34" charset="0"/>
              </a:rPr>
              <a:t>Armstrong, H. (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2009) </a:t>
            </a:r>
            <a:r>
              <a:rPr lang="en-GB" sz="4300" b="0" i="1" dirty="0">
                <a:latin typeface="HelveticaNeue LT 45 Light" panose="020B0403020202020204" pitchFamily="34" charset="0"/>
              </a:rPr>
              <a:t>Graphic </a:t>
            </a:r>
            <a:r>
              <a:rPr lang="en-GB" sz="4300" b="0" i="1" dirty="0" smtClean="0">
                <a:latin typeface="HelveticaNeue LT 45 Light" panose="020B0403020202020204" pitchFamily="34" charset="0"/>
              </a:rPr>
              <a:t>design theory</a:t>
            </a:r>
            <a:r>
              <a:rPr lang="en-GB" sz="4300" b="0" i="1" dirty="0">
                <a:latin typeface="HelveticaNeue LT 45 Light" panose="020B0403020202020204" pitchFamily="34" charset="0"/>
              </a:rPr>
              <a:t>?</a:t>
            </a:r>
            <a:r>
              <a:rPr lang="en-GB" sz="4300" b="0" dirty="0">
                <a:latin typeface="HelveticaNeue LT 45 Light" panose="020B0403020202020204" pitchFamily="34" charset="0"/>
              </a:rPr>
              <a:t>, AIGA | the professional association for design. Available at: http://www.aiga.org/graphic-design-theory/ (Accessed: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24 November 2014).</a:t>
            </a:r>
          </a:p>
          <a:p>
            <a:endParaRPr lang="en-GB" sz="4300" b="0" dirty="0">
              <a:latin typeface="HelveticaNeue LT 45 Light" panose="020B0403020202020204" pitchFamily="34" charset="0"/>
            </a:endParaRPr>
          </a:p>
          <a:p>
            <a:r>
              <a:rPr lang="en-GB" sz="4300" b="0" dirty="0" err="1" smtClean="0">
                <a:latin typeface="HelveticaNeue LT 45 Light" panose="020B0403020202020204" pitchFamily="34" charset="0"/>
              </a:rPr>
              <a:t>Arntson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, A.E. (2012) </a:t>
            </a:r>
            <a:r>
              <a:rPr lang="en-GB" sz="4300" b="0" i="1" dirty="0">
                <a:latin typeface="HelveticaNeue LT 45 Light" panose="020B0403020202020204" pitchFamily="34" charset="0"/>
              </a:rPr>
              <a:t>G</a:t>
            </a:r>
            <a:r>
              <a:rPr lang="en-GB" sz="4300" b="0" i="1" dirty="0" smtClean="0">
                <a:latin typeface="HelveticaNeue LT 45 Light" panose="020B0403020202020204" pitchFamily="34" charset="0"/>
              </a:rPr>
              <a:t>raphic Design Basics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. 6</a:t>
            </a:r>
            <a:r>
              <a:rPr lang="en-GB" sz="4300" b="0" baseline="30000" dirty="0" smtClean="0">
                <a:latin typeface="HelveticaNeue LT 45 Light" panose="020B0403020202020204" pitchFamily="34" charset="0"/>
              </a:rPr>
              <a:t>th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 </a:t>
            </a:r>
            <a:r>
              <a:rPr lang="en-GB" sz="4300" b="0" dirty="0" err="1" smtClean="0">
                <a:latin typeface="HelveticaNeue LT 45 Light" panose="020B0403020202020204" pitchFamily="34" charset="0"/>
              </a:rPr>
              <a:t>edn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. Boston, MA.: Wadsworth </a:t>
            </a:r>
            <a:r>
              <a:rPr lang="en-GB" sz="4300" b="0" dirty="0" err="1" smtClean="0">
                <a:latin typeface="HelveticaNeue LT 45 Light" panose="020B0403020202020204" pitchFamily="34" charset="0"/>
              </a:rPr>
              <a:t>CenGage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 Learning. </a:t>
            </a:r>
          </a:p>
          <a:p>
            <a:endParaRPr lang="en-GB" sz="4300" b="0" dirty="0">
              <a:latin typeface="HelveticaNeue LT 45 Light" panose="020B0403020202020204" pitchFamily="34" charset="0"/>
            </a:endParaRPr>
          </a:p>
          <a:p>
            <a:r>
              <a:rPr lang="en-GB" sz="4300" b="0" dirty="0" smtClean="0">
                <a:latin typeface="HelveticaNeue LT 45 Light" panose="020B0403020202020204" pitchFamily="34" charset="0"/>
              </a:rPr>
              <a:t>Behrens, R.R. (1998) ‘Art, Design, and </a:t>
            </a:r>
            <a:r>
              <a:rPr lang="en-GB" sz="4300" b="0" dirty="0">
                <a:latin typeface="HelveticaNeue LT 45 Light" panose="020B0403020202020204" pitchFamily="34" charset="0"/>
              </a:rPr>
              <a:t>G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estalt Theory’, </a:t>
            </a:r>
            <a:r>
              <a:rPr lang="en-GB" sz="4300" b="0" i="1" dirty="0" smtClean="0">
                <a:latin typeface="HelveticaNeue LT 45 Light" panose="020B0403020202020204" pitchFamily="34" charset="0"/>
              </a:rPr>
              <a:t>Leonardo,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31(4</a:t>
            </a:r>
            <a:r>
              <a:rPr lang="en-GB" sz="4300" b="0" dirty="0">
                <a:latin typeface="HelveticaNeue LT 45 Light" panose="020B0403020202020204" pitchFamily="34" charset="0"/>
              </a:rPr>
              <a:t>),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pp. 299-303. </a:t>
            </a:r>
            <a:r>
              <a:rPr lang="en-GB" sz="4300" b="0" dirty="0" err="1">
                <a:latin typeface="HelveticaNeue LT 45 Light" panose="020B0403020202020204" pitchFamily="34" charset="0"/>
              </a:rPr>
              <a:t>doi</a:t>
            </a:r>
            <a:r>
              <a:rPr lang="en-GB" sz="4300" b="0" dirty="0">
                <a:latin typeface="HelveticaNeue LT 45 Light" panose="020B0403020202020204" pitchFamily="34" charset="0"/>
              </a:rPr>
              <a:t>: 10.2307/1576669.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 </a:t>
            </a:r>
          </a:p>
          <a:p>
            <a:endParaRPr lang="en-GB" sz="4300" b="0" dirty="0">
              <a:latin typeface="HelveticaNeue LT 45 Light" panose="020B0403020202020204" pitchFamily="34" charset="0"/>
            </a:endParaRPr>
          </a:p>
          <a:p>
            <a:r>
              <a:rPr lang="en-GB" sz="4300" b="0" dirty="0" err="1" smtClean="0">
                <a:latin typeface="HelveticaNeue LT 45 Light" panose="020B0403020202020204" pitchFamily="34" charset="0"/>
              </a:rPr>
              <a:t>Bonsiepe</a:t>
            </a:r>
            <a:r>
              <a:rPr lang="en-GB" sz="4300" b="0" dirty="0">
                <a:latin typeface="HelveticaNeue LT 45 Light" panose="020B0403020202020204" pitchFamily="34" charset="0"/>
              </a:rPr>
              <a:t>, G. (1994)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‘A </a:t>
            </a:r>
            <a:r>
              <a:rPr lang="en-GB" sz="4300" b="0" dirty="0">
                <a:latin typeface="HelveticaNeue LT 45 Light" panose="020B0403020202020204" pitchFamily="34" charset="0"/>
              </a:rPr>
              <a:t>S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tep </a:t>
            </a:r>
            <a:r>
              <a:rPr lang="en-GB" sz="4300" b="0" dirty="0">
                <a:latin typeface="HelveticaNeue LT 45 Light" panose="020B0403020202020204" pitchFamily="34" charset="0"/>
              </a:rPr>
              <a:t>T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owards </a:t>
            </a:r>
            <a:r>
              <a:rPr lang="en-GB" sz="4300" b="0" dirty="0">
                <a:latin typeface="HelveticaNeue LT 45 Light" panose="020B0403020202020204" pitchFamily="34" charset="0"/>
              </a:rPr>
              <a:t>the Reinvention of Graphic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Design’, </a:t>
            </a:r>
            <a:r>
              <a:rPr lang="en-GB" sz="4300" b="0" i="1" dirty="0">
                <a:latin typeface="HelveticaNeue LT 45 Light" panose="020B0403020202020204" pitchFamily="34" charset="0"/>
              </a:rPr>
              <a:t>Design Issues</a:t>
            </a:r>
            <a:r>
              <a:rPr lang="en-GB" sz="4300" b="0" dirty="0">
                <a:latin typeface="HelveticaNeue LT 45 Light" panose="020B0403020202020204" pitchFamily="34" charset="0"/>
              </a:rPr>
              <a:t>, 10(1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), pp. 47-52. </a:t>
            </a:r>
            <a:r>
              <a:rPr lang="en-GB" sz="4300" b="0" dirty="0" err="1">
                <a:latin typeface="HelveticaNeue LT 45 Light" panose="020B0403020202020204" pitchFamily="34" charset="0"/>
              </a:rPr>
              <a:t>doi</a:t>
            </a:r>
            <a:r>
              <a:rPr lang="en-GB" sz="4300" b="0" dirty="0">
                <a:latin typeface="HelveticaNeue LT 45 Light" panose="020B0403020202020204" pitchFamily="34" charset="0"/>
              </a:rPr>
              <a:t>: 10.2307/1511655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.</a:t>
            </a:r>
          </a:p>
          <a:p>
            <a:endParaRPr lang="en-GB" sz="4300" b="0" dirty="0" smtClean="0">
              <a:latin typeface="HelveticaNeue LT 45 Light" panose="020B0403020202020204" pitchFamily="34" charset="0"/>
            </a:endParaRPr>
          </a:p>
          <a:p>
            <a:r>
              <a:rPr lang="en-GB" sz="4300" b="0" dirty="0">
                <a:latin typeface="HelveticaNeue LT 45 Light" panose="020B0403020202020204" pitchFamily="34" charset="0"/>
              </a:rPr>
              <a:t>Buchanan, R. (1992) ‘Wicked Problems in Graphic Design Thinking’, </a:t>
            </a:r>
            <a:r>
              <a:rPr lang="en-GB" sz="4300" b="0" i="1" dirty="0">
                <a:latin typeface="HelveticaNeue LT 45 Light" panose="020B0403020202020204" pitchFamily="34" charset="0"/>
              </a:rPr>
              <a:t>Design Issues</a:t>
            </a:r>
            <a:r>
              <a:rPr lang="en-GB" sz="4300" b="0" dirty="0">
                <a:latin typeface="HelveticaNeue LT 45 Light" panose="020B0403020202020204" pitchFamily="34" charset="0"/>
              </a:rPr>
              <a:t>, 8(2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), </a:t>
            </a:r>
            <a:r>
              <a:rPr lang="en-GB" sz="4300" b="0" dirty="0">
                <a:latin typeface="HelveticaNeue LT 45 Light" panose="020B0403020202020204" pitchFamily="34" charset="0"/>
              </a:rPr>
              <a:t>pp.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5-21. </a:t>
            </a:r>
            <a:r>
              <a:rPr lang="en-GB" sz="4300" b="0" dirty="0" err="1">
                <a:latin typeface="HelveticaNeue LT 45 Light" panose="020B0403020202020204" pitchFamily="34" charset="0"/>
              </a:rPr>
              <a:t>doi</a:t>
            </a:r>
            <a:r>
              <a:rPr lang="en-GB" sz="4300" b="0" dirty="0">
                <a:latin typeface="HelveticaNeue LT 45 Light" panose="020B0403020202020204" pitchFamily="34" charset="0"/>
              </a:rPr>
              <a:t>: 10.2307/1511637</a:t>
            </a:r>
          </a:p>
          <a:p>
            <a:endParaRPr lang="en-GB" sz="4300" b="0" dirty="0" smtClean="0">
              <a:latin typeface="HelveticaNeue LT 45 Light" panose="020B0403020202020204" pitchFamily="34" charset="0"/>
            </a:endParaRPr>
          </a:p>
          <a:p>
            <a:r>
              <a:rPr lang="en-GB" sz="4300" b="0" dirty="0" smtClean="0">
                <a:latin typeface="HelveticaNeue LT 45 Light" panose="020B0403020202020204" pitchFamily="34" charset="0"/>
              </a:rPr>
              <a:t>Creative </a:t>
            </a:r>
            <a:r>
              <a:rPr lang="en-GB" sz="4300" b="0" dirty="0" err="1" smtClean="0">
                <a:latin typeface="HelveticaNeue LT 45 Light" panose="020B0403020202020204" pitchFamily="34" charset="0"/>
              </a:rPr>
              <a:t>Bloq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 (2015) </a:t>
            </a:r>
            <a:r>
              <a:rPr lang="en-GB" sz="4300" b="0" i="1" dirty="0" smtClean="0">
                <a:latin typeface="HelveticaNeue LT 45 Light" panose="020B0403020202020204" pitchFamily="34" charset="0"/>
              </a:rPr>
              <a:t>The designer’s guide to gestalt theory.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 </a:t>
            </a:r>
            <a:r>
              <a:rPr lang="en-GB" sz="4300" b="0" dirty="0">
                <a:latin typeface="HelveticaNeue LT 45 Light" panose="020B0403020202020204" pitchFamily="34" charset="0"/>
              </a:rPr>
              <a:t>Available at: http://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www.creativebloq.com/graphic-design/gestalt-theory-10134960 (Accessed: 24 November 2014).</a:t>
            </a:r>
          </a:p>
          <a:p>
            <a:endParaRPr lang="en-GB" sz="4300" b="0" dirty="0">
              <a:latin typeface="HelveticaNeue LT 45 Light" panose="020B0403020202020204" pitchFamily="34" charset="0"/>
            </a:endParaRPr>
          </a:p>
          <a:p>
            <a:r>
              <a:rPr lang="en-GB" sz="4300" b="0" dirty="0">
                <a:latin typeface="HelveticaNeue LT 45 Light" panose="020B0403020202020204" pitchFamily="34" charset="0"/>
              </a:rPr>
              <a:t>De Almeida, C. (2009) ‘The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rhetorical genre </a:t>
            </a:r>
            <a:r>
              <a:rPr lang="en-GB" sz="4300" b="0" dirty="0">
                <a:latin typeface="HelveticaNeue LT 45 Light" panose="020B0403020202020204" pitchFamily="34" charset="0"/>
              </a:rPr>
              <a:t>in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graphic design: Its relationship </a:t>
            </a:r>
            <a:r>
              <a:rPr lang="en-GB" sz="4300" b="0" dirty="0">
                <a:latin typeface="HelveticaNeue LT 45 Light" panose="020B0403020202020204" pitchFamily="34" charset="0"/>
              </a:rPr>
              <a:t>to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design authorship </a:t>
            </a:r>
            <a:r>
              <a:rPr lang="en-GB" sz="4300" b="0" dirty="0">
                <a:latin typeface="HelveticaNeue LT 45 Light" panose="020B0403020202020204" pitchFamily="34" charset="0"/>
              </a:rPr>
              <a:t>and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implications </a:t>
            </a:r>
            <a:r>
              <a:rPr lang="en-GB" sz="4300" b="0" dirty="0">
                <a:latin typeface="HelveticaNeue LT 45 Light" panose="020B0403020202020204" pitchFamily="34" charset="0"/>
              </a:rPr>
              <a:t>to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design education</a:t>
            </a:r>
            <a:r>
              <a:rPr lang="en-GB" sz="4300" b="0" dirty="0">
                <a:latin typeface="HelveticaNeue LT 45 Light" panose="020B0403020202020204" pitchFamily="34" charset="0"/>
              </a:rPr>
              <a:t>’ </a:t>
            </a:r>
            <a:r>
              <a:rPr lang="en-GB" sz="4300" b="0" i="1" dirty="0">
                <a:latin typeface="HelveticaNeue LT 45 Light" panose="020B0403020202020204" pitchFamily="34" charset="0"/>
              </a:rPr>
              <a:t>Journal of Visual </a:t>
            </a:r>
            <a:r>
              <a:rPr lang="en-GB" sz="4300" b="0" i="1" dirty="0" smtClean="0">
                <a:latin typeface="HelveticaNeue LT 45 Light" panose="020B0403020202020204" pitchFamily="34" charset="0"/>
              </a:rPr>
              <a:t>Literacy, </a:t>
            </a:r>
            <a:r>
              <a:rPr lang="en-GB" sz="4300" b="0" dirty="0">
                <a:latin typeface="HelveticaNeue LT 45 Light" panose="020B0403020202020204" pitchFamily="34" charset="0"/>
              </a:rPr>
              <a:t>28(2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), pp.186-196</a:t>
            </a:r>
            <a:r>
              <a:rPr lang="en-GB" sz="4300" b="0" dirty="0">
                <a:latin typeface="HelveticaNeue LT 45 Light" panose="020B0403020202020204" pitchFamily="34" charset="0"/>
              </a:rPr>
              <a:t>. Available at: https://www.questia.com/library/journal/1G1-217506340/the-rhetorical-genre-in-graphic-design-its-relationship (Accessed: 24 November 2014)</a:t>
            </a:r>
            <a:endParaRPr lang="en-GB" sz="4300" b="0" dirty="0" smtClean="0">
              <a:latin typeface="HelveticaNeue LT 45 Light" panose="020B0403020202020204" pitchFamily="34" charset="0"/>
            </a:endParaRPr>
          </a:p>
          <a:p>
            <a:endParaRPr lang="en-GB" sz="4300" b="0" dirty="0">
              <a:latin typeface="HelveticaNeue LT 45 Light" panose="020B0403020202020204" pitchFamily="34" charset="0"/>
            </a:endParaRPr>
          </a:p>
          <a:p>
            <a:r>
              <a:rPr lang="en-GB" sz="4300" b="0" dirty="0" err="1">
                <a:latin typeface="HelveticaNeue LT 45 Light" panose="020B0403020202020204" pitchFamily="34" charset="0"/>
              </a:rPr>
              <a:t>Engholm</a:t>
            </a:r>
            <a:r>
              <a:rPr lang="en-GB" sz="4300" b="0" dirty="0">
                <a:latin typeface="HelveticaNeue LT 45 Light" panose="020B0403020202020204" pitchFamily="34" charset="0"/>
              </a:rPr>
              <a:t>, I.  (2002) ‘Digital style history: the development of graphic design on the Internet’, </a:t>
            </a:r>
            <a:r>
              <a:rPr lang="en-GB" sz="4300" b="0" i="1" dirty="0">
                <a:latin typeface="HelveticaNeue LT 45 Light" panose="020B0403020202020204" pitchFamily="34" charset="0"/>
              </a:rPr>
              <a:t>Digital Creativity</a:t>
            </a:r>
            <a:r>
              <a:rPr lang="en-GB" sz="4300" b="0" dirty="0">
                <a:latin typeface="HelveticaNeue LT 45 Light" panose="020B0403020202020204" pitchFamily="34" charset="0"/>
              </a:rPr>
              <a:t>, 13(4), pp. 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193-211. </a:t>
            </a:r>
            <a:r>
              <a:rPr lang="en-GB" sz="4300" b="0" dirty="0" err="1" smtClean="0">
                <a:latin typeface="HelveticaNeue LT 45 Light" panose="020B0403020202020204" pitchFamily="34" charset="0"/>
              </a:rPr>
              <a:t>doi</a:t>
            </a:r>
            <a:r>
              <a:rPr lang="en-GB" sz="4300" b="0" dirty="0" smtClean="0">
                <a:latin typeface="HelveticaNeue LT 45 Light" panose="020B0403020202020204" pitchFamily="34" charset="0"/>
              </a:rPr>
              <a:t>: </a:t>
            </a:r>
            <a:r>
              <a:rPr lang="en-GB" sz="4300" b="0" dirty="0">
                <a:latin typeface="HelveticaNeue LT 45 Light" panose="020B0403020202020204" pitchFamily="34" charset="0"/>
              </a:rPr>
              <a:t>10.1076/digc.13.4.193.867</a:t>
            </a:r>
            <a:endParaRPr lang="en-GB" sz="4300" b="0" dirty="0" smtClean="0">
              <a:latin typeface="HelveticaNeue LT 45 Light" panose="020B0403020202020204" pitchFamily="34" charset="0"/>
            </a:endParaRPr>
          </a:p>
          <a:p>
            <a:endParaRPr lang="en-GB" sz="2200" b="0" dirty="0">
              <a:latin typeface="HelveticaNeue LT 45 Light" panose="020B0403020202020204" pitchFamily="34" charset="0"/>
            </a:endParaRPr>
          </a:p>
          <a:p>
            <a:endParaRPr lang="en-GB" sz="1800" b="0" dirty="0">
              <a:latin typeface="HelveticaNeue LT 45 Light" panose="020B0403020202020204" pitchFamily="34" charset="0"/>
            </a:endParaRP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endParaRPr lang="en-GB" sz="1400" b="0" dirty="0" smtClean="0">
              <a:latin typeface="HelveticaNeue LT 45 Light" panose="020B0403020202020204" pitchFamily="34" charset="0"/>
            </a:endParaRP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endParaRPr lang="en-GB" sz="1400" b="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r>
              <a:rPr lang="en-GB" sz="1400" b="0" dirty="0" err="1">
                <a:latin typeface="HelveticaNeue LT 45 Light" panose="020B0403020202020204" pitchFamily="34" charset="0"/>
              </a:rPr>
              <a:t>Frascara</a:t>
            </a:r>
            <a:r>
              <a:rPr lang="en-GB" sz="1400" b="0" dirty="0">
                <a:latin typeface="HelveticaNeue LT 45 Light" panose="020B0403020202020204" pitchFamily="34" charset="0"/>
              </a:rPr>
              <a:t>, J. (2009) ‘Graphic Design: Fine Art or Social Science?, </a:t>
            </a:r>
            <a:r>
              <a:rPr lang="en-GB" sz="1400" b="0" i="1" dirty="0">
                <a:latin typeface="HelveticaNeue LT 45 Light" panose="020B0403020202020204" pitchFamily="34" charset="0"/>
              </a:rPr>
              <a:t>Design Issues</a:t>
            </a:r>
            <a:r>
              <a:rPr lang="en-GB" sz="1400" b="0" dirty="0">
                <a:latin typeface="HelveticaNeue LT 45 Light" panose="020B0403020202020204" pitchFamily="34" charset="0"/>
              </a:rPr>
              <a:t>, 5(1), pp. 18-29. </a:t>
            </a:r>
            <a:r>
              <a:rPr lang="en-GB" sz="1400" b="0" dirty="0" err="1">
                <a:latin typeface="HelveticaNeue LT 45 Light" panose="020B0403020202020204" pitchFamily="34" charset="0"/>
              </a:rPr>
              <a:t>doi</a:t>
            </a:r>
            <a:r>
              <a:rPr lang="en-GB" sz="1400" b="0" dirty="0">
                <a:latin typeface="HelveticaNeue LT 45 Light" panose="020B0403020202020204" pitchFamily="34" charset="0"/>
              </a:rPr>
              <a:t>: 10.2307/1511556. 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>
                <a:latin typeface="HelveticaNeue LT 45 Light" panose="020B0403020202020204" pitchFamily="34" charset="0"/>
              </a:rPr>
              <a:t>Garland, K. (1964)  </a:t>
            </a:r>
            <a:r>
              <a:rPr lang="en-GB" sz="1400" b="0" i="1" dirty="0">
                <a:latin typeface="HelveticaNeue LT 45 Light" panose="020B0403020202020204" pitchFamily="34" charset="0"/>
              </a:rPr>
              <a:t>First things first.  </a:t>
            </a:r>
            <a:r>
              <a:rPr lang="en-GB" sz="1400" b="0" dirty="0">
                <a:latin typeface="HelveticaNeue LT 45 Light" panose="020B0403020202020204" pitchFamily="34" charset="0"/>
              </a:rPr>
              <a:t>London: Goodwin Press.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 smtClean="0">
                <a:latin typeface="HelveticaNeue LT 45 Light" panose="020B0403020202020204" pitchFamily="34" charset="0"/>
              </a:rPr>
              <a:t>Harland</a:t>
            </a:r>
            <a:r>
              <a:rPr lang="en-GB" sz="1400" b="0" dirty="0">
                <a:latin typeface="HelveticaNeue LT 45 Light" panose="020B0403020202020204" pitchFamily="34" charset="0"/>
              </a:rPr>
              <a:t>, R.G. (2007) ‘Redefining the plural domains of graphic design and orientating the subject towards a model that links practice, education and research’, </a:t>
            </a:r>
            <a:r>
              <a:rPr lang="en-GB" sz="1400" b="0" i="1" dirty="0">
                <a:latin typeface="HelveticaNeue LT 45 Light" panose="020B0403020202020204" pitchFamily="34" charset="0"/>
              </a:rPr>
              <a:t>International Association of Societies of Design Research Conference</a:t>
            </a:r>
            <a:r>
              <a:rPr lang="en-GB" sz="1400" b="0" dirty="0">
                <a:latin typeface="HelveticaNeue LT 45 Light" panose="020B0403020202020204" pitchFamily="34" charset="0"/>
              </a:rPr>
              <a:t>, Hong Kong Polytechnic University, 12-15 November. Hong Kong: School of Design, The Hong Kong Polytechnic University.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>
                <a:latin typeface="HelveticaNeue LT 45 Light" panose="020B0403020202020204" pitchFamily="34" charset="0"/>
              </a:rPr>
              <a:t>Lupton, E. &amp; Miller, J.A. (1994) ‘Deconstruction and graphic design: History meets theory’ in Blauvelt, A. (ed.) </a:t>
            </a:r>
            <a:r>
              <a:rPr lang="en-GB" sz="1400" b="0" i="1" dirty="0">
                <a:latin typeface="HelveticaNeue LT 45 Light" panose="020B0403020202020204" pitchFamily="34" charset="0"/>
              </a:rPr>
              <a:t>New perspectives: Visible language on graphic design history. </a:t>
            </a:r>
            <a:r>
              <a:rPr lang="en-GB" sz="1400" b="0" dirty="0">
                <a:latin typeface="HelveticaNeue LT 45 Light" panose="020B0403020202020204" pitchFamily="34" charset="0"/>
              </a:rPr>
              <a:t>Providence, RI.: Rhode Island School of Design.</a:t>
            </a:r>
          </a:p>
          <a:p>
            <a:endParaRPr lang="en-GB" sz="1400" b="0" dirty="0" smtClean="0">
              <a:latin typeface="HelveticaNeue LT 45 Light" panose="020B0403020202020204" pitchFamily="34" charset="0"/>
            </a:endParaRPr>
          </a:p>
          <a:p>
            <a:r>
              <a:rPr lang="en-GB" sz="1400" b="0" dirty="0" smtClean="0">
                <a:latin typeface="HelveticaNeue LT 45 Light" panose="020B0403020202020204" pitchFamily="34" charset="0"/>
              </a:rPr>
              <a:t>Mueller</a:t>
            </a:r>
            <a:r>
              <a:rPr lang="en-GB" sz="1400" b="0" dirty="0">
                <a:latin typeface="HelveticaNeue LT 45 Light" panose="020B0403020202020204" pitchFamily="34" charset="0"/>
              </a:rPr>
              <a:t>, M. (2013) The role of graphic design in shaping cultural identity, Marc Marius Mueller - Thesis. Available at: http://thesis.marcmariusmueller.com/the-role-of-graphic-design-in-shaping-cultural-identity/ (Accessed: 24 November 2014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).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>
                <a:latin typeface="HelveticaNeue LT 45 Light" panose="020B0403020202020204" pitchFamily="34" charset="0"/>
              </a:rPr>
              <a:t>Nation, 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I.S.P. (2006) ‘How large </a:t>
            </a:r>
            <a:r>
              <a:rPr lang="en-GB" sz="1400" b="0" dirty="0">
                <a:latin typeface="HelveticaNeue LT 45 Light" panose="020B0403020202020204" pitchFamily="34" charset="0"/>
              </a:rPr>
              <a:t>a 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vocabulary is needed </a:t>
            </a:r>
            <a:r>
              <a:rPr lang="en-GB" sz="1400" b="0" dirty="0">
                <a:latin typeface="HelveticaNeue LT 45 Light" panose="020B0403020202020204" pitchFamily="34" charset="0"/>
              </a:rPr>
              <a:t>for 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reading </a:t>
            </a:r>
            <a:r>
              <a:rPr lang="en-GB" sz="1400" b="0" dirty="0">
                <a:latin typeface="HelveticaNeue LT 45 Light" panose="020B0403020202020204" pitchFamily="34" charset="0"/>
              </a:rPr>
              <a:t>and 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listening?’ </a:t>
            </a:r>
            <a:r>
              <a:rPr lang="en-GB" sz="1400" b="0" i="1" dirty="0">
                <a:latin typeface="HelveticaNeue LT 45 Light" panose="020B0403020202020204" pitchFamily="34" charset="0"/>
              </a:rPr>
              <a:t>The Canadian Modern Language </a:t>
            </a:r>
            <a:r>
              <a:rPr lang="en-GB" sz="1400" b="0" i="1" dirty="0" smtClean="0">
                <a:latin typeface="HelveticaNeue LT 45 Light" panose="020B0403020202020204" pitchFamily="34" charset="0"/>
              </a:rPr>
              <a:t>Review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, 63(1), pp. 59-81. </a:t>
            </a:r>
            <a:r>
              <a:rPr lang="en-GB" sz="1400" b="0" dirty="0" err="1" smtClean="0">
                <a:latin typeface="HelveticaNeue LT 45 Light" panose="020B0403020202020204" pitchFamily="34" charset="0"/>
              </a:rPr>
              <a:t>doi</a:t>
            </a:r>
            <a:r>
              <a:rPr lang="en-GB" sz="1400" b="0" dirty="0" smtClean="0">
                <a:latin typeface="HelveticaNeue LT 45 Light" panose="020B0403020202020204" pitchFamily="34" charset="0"/>
              </a:rPr>
              <a:t>:  10.1353/cml.2006.0049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endParaRPr lang="en-GB" sz="1100" b="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9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r>
              <a:rPr lang="en-GB" sz="1400" b="0" dirty="0" err="1">
                <a:latin typeface="HelveticaNeue LT 45 Light" panose="020B0403020202020204" pitchFamily="34" charset="0"/>
              </a:rPr>
              <a:t>Nini</a:t>
            </a:r>
            <a:r>
              <a:rPr lang="en-GB" sz="1400" b="0" dirty="0">
                <a:latin typeface="HelveticaNeue LT 45 Light" panose="020B0403020202020204" pitchFamily="34" charset="0"/>
              </a:rPr>
              <a:t>, P. (2006) </a:t>
            </a:r>
            <a:r>
              <a:rPr lang="en-GB" sz="1400" b="0" i="1" dirty="0">
                <a:latin typeface="HelveticaNeue LT 45 Light" panose="020B0403020202020204" pitchFamily="34" charset="0"/>
              </a:rPr>
              <a:t>Typography and the aging eye: Typeface: Legibility for older viewers with vision problems</a:t>
            </a:r>
            <a:r>
              <a:rPr lang="en-GB" sz="1400" b="0" dirty="0">
                <a:latin typeface="HelveticaNeue LT 45 Light" panose="020B0403020202020204" pitchFamily="34" charset="0"/>
              </a:rPr>
              <a:t>. Available at: http://www.aiga.org/typography-and-the-aging-eye/ (Accessed: 24 November 2014).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>
                <a:latin typeface="HelveticaNeue LT 45 Light" panose="020B0403020202020204" pitchFamily="34" charset="0"/>
              </a:rPr>
              <a:t>Rams, D. (1976) </a:t>
            </a:r>
            <a:r>
              <a:rPr lang="en-GB" sz="1400" b="0" i="1" dirty="0">
                <a:latin typeface="HelveticaNeue LT 45 Light" panose="020B0403020202020204" pitchFamily="34" charset="0"/>
              </a:rPr>
              <a:t>Ten principles for good design, </a:t>
            </a:r>
            <a:r>
              <a:rPr lang="en-GB" sz="1400" b="0" i="1" dirty="0" err="1">
                <a:latin typeface="HelveticaNeue LT 45 Light" panose="020B0403020202020204" pitchFamily="34" charset="0"/>
              </a:rPr>
              <a:t>Vitsoe</a:t>
            </a:r>
            <a:r>
              <a:rPr lang="en-GB" sz="1400" b="0" dirty="0">
                <a:latin typeface="HelveticaNeue LT 45 Light" panose="020B0403020202020204" pitchFamily="34" charset="0"/>
              </a:rPr>
              <a:t>. Available at: https://www.vitsoe.com/gb/about/good-design (Accessed: 8 December 2014).</a:t>
            </a:r>
          </a:p>
          <a:p>
            <a:endParaRPr lang="en-GB" sz="1400" b="0" dirty="0" smtClean="0">
              <a:latin typeface="HelveticaNeue LT 45 Light" panose="020B0403020202020204" pitchFamily="34" charset="0"/>
            </a:endParaRPr>
          </a:p>
          <a:p>
            <a:r>
              <a:rPr lang="en-GB" sz="1400" b="0" dirty="0" smtClean="0">
                <a:latin typeface="HelveticaNeue LT 45 Light" panose="020B0403020202020204" pitchFamily="34" charset="0"/>
              </a:rPr>
              <a:t>Rutledge</a:t>
            </a:r>
            <a:r>
              <a:rPr lang="en-GB" sz="1400" b="0" dirty="0">
                <a:latin typeface="HelveticaNeue LT 45 Light" panose="020B0403020202020204" pitchFamily="34" charset="0"/>
              </a:rPr>
              <a:t>, A. (2008) </a:t>
            </a:r>
            <a:r>
              <a:rPr lang="en-GB" sz="1400" b="0" i="1" dirty="0">
                <a:latin typeface="HelveticaNeue LT 45 Light" panose="020B0403020202020204" pitchFamily="34" charset="0"/>
              </a:rPr>
              <a:t>Gestalt principles of perception</a:t>
            </a:r>
            <a:r>
              <a:rPr lang="en-GB" sz="1400" b="0" dirty="0">
                <a:latin typeface="HelveticaNeue LT 45 Light" panose="020B0403020202020204" pitchFamily="34" charset="0"/>
              </a:rPr>
              <a:t>. Available at: http://www.andyrutledge.com/gestalt-principles (Accessed: 6 January 2015).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 err="1">
                <a:latin typeface="HelveticaNeue LT 45 Light" panose="020B0403020202020204" pitchFamily="34" charset="0"/>
              </a:rPr>
              <a:t>Serafini</a:t>
            </a:r>
            <a:r>
              <a:rPr lang="en-GB" sz="1400" b="0" dirty="0">
                <a:latin typeface="HelveticaNeue LT 45 Light" panose="020B0403020202020204" pitchFamily="34" charset="0"/>
              </a:rPr>
              <a:t>, F. &amp; Clausen , J.  (2012) ‘Typography As Semiotic Resource’, Journal of Visual Literacy 31(2), pp. 1-16. Available at: http://www.frankserafini.com/publications/serafini-typography.pdf (Accessed: 24 November 2014).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 err="1">
                <a:latin typeface="HelveticaNeue LT 45 Light" panose="020B0403020202020204" pitchFamily="34" charset="0"/>
              </a:rPr>
              <a:t>Shedroff</a:t>
            </a:r>
            <a:r>
              <a:rPr lang="en-GB" sz="1400" b="0" dirty="0">
                <a:latin typeface="HelveticaNeue LT 45 Light" panose="020B0403020202020204" pitchFamily="34" charset="0"/>
              </a:rPr>
              <a:t>, N. (1994) </a:t>
            </a:r>
            <a:r>
              <a:rPr lang="en-GB" sz="1400" b="0" i="1" dirty="0">
                <a:latin typeface="HelveticaNeue LT 45 Light" panose="020B0403020202020204" pitchFamily="34" charset="0"/>
              </a:rPr>
              <a:t>Information interaction design: A unified field theory of design</a:t>
            </a:r>
            <a:r>
              <a:rPr lang="en-GB" sz="1400" b="0" dirty="0">
                <a:latin typeface="HelveticaNeue LT 45 Light" panose="020B0403020202020204" pitchFamily="34" charset="0"/>
              </a:rPr>
              <a:t>. Available at: http://nathan.com/information-interaction-design-a-unified-field-theory-of-design/ (Accessed: 24 November 2014).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>
                <a:latin typeface="HelveticaNeue LT 45 Light" panose="020B0403020202020204" pitchFamily="34" charset="0"/>
              </a:rPr>
              <a:t>Soar, M. (2002) ‘The First Things First Manifesto and the Politics of Culture Jamming: Towards a Cultural Economy of Graphic Design and Advertising’, Cultural Studies, 16(4), pp. 570-592. </a:t>
            </a:r>
            <a:r>
              <a:rPr lang="en-GB" sz="1400" b="0" dirty="0" err="1">
                <a:latin typeface="HelveticaNeue LT 45 Light" panose="020B0403020202020204" pitchFamily="34" charset="0"/>
              </a:rPr>
              <a:t>doi</a:t>
            </a:r>
            <a:r>
              <a:rPr lang="en-GB" sz="1400" b="0" dirty="0">
                <a:latin typeface="HelveticaNeue LT 45 Light" panose="020B0403020202020204" pitchFamily="34" charset="0"/>
              </a:rPr>
              <a:t>: 10.1080/09502380210139124.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881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en-GB" sz="1400" b="0" dirty="0" err="1">
                <a:latin typeface="HelveticaNeue LT 45 Light" panose="020B0403020202020204" pitchFamily="34" charset="0"/>
              </a:rPr>
              <a:t>Tufte</a:t>
            </a:r>
            <a:r>
              <a:rPr lang="en-GB" sz="1400" b="0" dirty="0">
                <a:latin typeface="HelveticaNeue LT 45 Light" panose="020B0403020202020204" pitchFamily="34" charset="0"/>
              </a:rPr>
              <a:t>, E.R. (1990) Envisioning information. Cheshire, CT.: Graphics Press.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 err="1">
                <a:latin typeface="HelveticaNeue LT 45 Light" panose="020B0403020202020204" pitchFamily="34" charset="0"/>
              </a:rPr>
              <a:t>Tufte</a:t>
            </a:r>
            <a:r>
              <a:rPr lang="en-GB" sz="1400" b="0" dirty="0">
                <a:latin typeface="HelveticaNeue LT 45 Light" panose="020B0403020202020204" pitchFamily="34" charset="0"/>
              </a:rPr>
              <a:t>, E.R. (2001) The visual display of quantitative information. 2nd </a:t>
            </a:r>
            <a:r>
              <a:rPr lang="en-GB" sz="1400" b="0" dirty="0" err="1">
                <a:latin typeface="HelveticaNeue LT 45 Light" panose="020B0403020202020204" pitchFamily="34" charset="0"/>
              </a:rPr>
              <a:t>edn</a:t>
            </a:r>
            <a:r>
              <a:rPr lang="en-GB" sz="1400" b="0" dirty="0">
                <a:latin typeface="HelveticaNeue LT 45 Light" panose="020B0403020202020204" pitchFamily="34" charset="0"/>
              </a:rPr>
              <a:t>. Cheshire, CT.: Graphics Press.</a:t>
            </a:r>
          </a:p>
          <a:p>
            <a:endParaRPr lang="en-GB" sz="1400" b="0" dirty="0">
              <a:latin typeface="HelveticaNeue LT 45 Light" panose="020B0403020202020204" pitchFamily="34" charset="0"/>
            </a:endParaRPr>
          </a:p>
          <a:p>
            <a:r>
              <a:rPr lang="en-GB" sz="1400" b="0" dirty="0" err="1">
                <a:latin typeface="HelveticaNeue LT 45 Light" panose="020B0403020202020204" pitchFamily="34" charset="0"/>
              </a:rPr>
              <a:t>Warde</a:t>
            </a:r>
            <a:r>
              <a:rPr lang="en-GB" sz="1400" b="0" dirty="0">
                <a:latin typeface="HelveticaNeue LT 45 Light" panose="020B0403020202020204" pitchFamily="34" charset="0"/>
              </a:rPr>
              <a:t>, B. (1955) ‘The crystal goblet or printing should be invisible’ in Jacob, H (ed.) The crystal goblet: Sixteen essays on typography. London: The Sylvan Press.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11437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And finally……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endParaRPr lang="en-GB" sz="2800" dirty="0" smtClean="0">
              <a:latin typeface="HelveticaNeue LT 45 Light" panose="020B0403020202020204" pitchFamily="34" charset="0"/>
            </a:endParaRPr>
          </a:p>
          <a:p>
            <a:pPr algn="ctr"/>
            <a:r>
              <a:rPr lang="en-GB" sz="2800" dirty="0" smtClean="0">
                <a:latin typeface="HelveticaNeue LT 45 Light" panose="020B0403020202020204" pitchFamily="34" charset="0"/>
              </a:rPr>
              <a:t>Any questions…….?</a:t>
            </a:r>
          </a:p>
          <a:p>
            <a:pPr algn="ctr"/>
            <a:endParaRPr lang="en-GB" sz="2800" dirty="0">
              <a:latin typeface="HelveticaNeue LT 45 Light" panose="020B0403020202020204" pitchFamily="34" charset="0"/>
            </a:endParaRPr>
          </a:p>
          <a:p>
            <a:r>
              <a:rPr lang="en-GB" sz="2800" dirty="0" smtClean="0">
                <a:latin typeface="HelveticaNeue LT 45 Light" panose="020B0403020202020204" pitchFamily="34" charset="0"/>
              </a:rPr>
              <a:t>To contact us:</a:t>
            </a:r>
          </a:p>
          <a:p>
            <a:r>
              <a:rPr lang="en-GB" sz="2800" dirty="0" smtClean="0">
                <a:latin typeface="HelveticaNeue LT 45 Light" panose="020B0403020202020204" pitchFamily="34" charset="0"/>
              </a:rPr>
              <a:t>David King</a:t>
            </a:r>
            <a:endParaRPr lang="en-GB" sz="2800" dirty="0">
              <a:latin typeface="HelveticaNeue LT 45 Light" panose="020B0403020202020204" pitchFamily="34" charset="0"/>
            </a:endParaRPr>
          </a:p>
          <a:p>
            <a:r>
              <a:rPr lang="en-GB" sz="2800" dirty="0" smtClean="0">
                <a:latin typeface="HelveticaNeue LT 45 Light" panose="020B0403020202020204" pitchFamily="34" charset="0"/>
                <a:hlinkClick r:id="rId3"/>
              </a:rPr>
              <a:t>d.c.king@arts.ac.uk</a:t>
            </a:r>
            <a:endParaRPr lang="en-GB" sz="2800" dirty="0" smtClean="0">
              <a:latin typeface="HelveticaNeue LT 45 Light" panose="020B0403020202020204" pitchFamily="34" charset="0"/>
            </a:endParaRPr>
          </a:p>
          <a:p>
            <a:r>
              <a:rPr lang="en-GB" sz="2800" dirty="0" smtClean="0">
                <a:latin typeface="HelveticaNeue LT 45 Light" panose="020B0403020202020204" pitchFamily="34" charset="0"/>
              </a:rPr>
              <a:t>Helen Hickey</a:t>
            </a:r>
          </a:p>
          <a:p>
            <a:r>
              <a:rPr lang="en-GB" sz="2800" dirty="0" smtClean="0">
                <a:latin typeface="HelveticaNeue LT 45 Light" panose="020B0403020202020204" pitchFamily="34" charset="0"/>
                <a:hlinkClick r:id="rId4"/>
              </a:rPr>
              <a:t>h.hickey@arts.ac.uk</a:t>
            </a:r>
            <a:endParaRPr lang="en-GB" sz="2800" dirty="0" smtClean="0">
              <a:latin typeface="HelveticaNeue LT 45 Light" panose="020B0403020202020204" pitchFamily="34" charset="0"/>
            </a:endParaRPr>
          </a:p>
          <a:p>
            <a:r>
              <a:rPr lang="en-GB" sz="2800" dirty="0" smtClean="0">
                <a:latin typeface="HelveticaNeue LT 45 Light" panose="020B0403020202020204" pitchFamily="34" charset="0"/>
              </a:rPr>
              <a:t>Sam </a:t>
            </a:r>
            <a:r>
              <a:rPr lang="en-GB" sz="2800" dirty="0" err="1" smtClean="0">
                <a:latin typeface="HelveticaNeue LT 45 Light" panose="020B0403020202020204" pitchFamily="34" charset="0"/>
              </a:rPr>
              <a:t>Toolan</a:t>
            </a:r>
            <a:endParaRPr lang="en-GB" sz="2800" dirty="0" smtClean="0">
              <a:latin typeface="HelveticaNeue LT 45 Light" panose="020B0403020202020204" pitchFamily="34" charset="0"/>
            </a:endParaRPr>
          </a:p>
          <a:p>
            <a:r>
              <a:rPr lang="en-GB" sz="2800" dirty="0" smtClean="0">
                <a:latin typeface="HelveticaNeue LT 45 Light" panose="020B0403020202020204" pitchFamily="34" charset="0"/>
                <a:hlinkClick r:id="rId5"/>
              </a:rPr>
              <a:t>s.toolan@arts.ac.uk</a:t>
            </a:r>
            <a:endParaRPr lang="en-GB" sz="2800" dirty="0" smtClean="0">
              <a:latin typeface="HelveticaNeue LT 45 Light" panose="020B0403020202020204" pitchFamily="34" charset="0"/>
            </a:endParaRPr>
          </a:p>
          <a:p>
            <a:endParaRPr lang="en-GB" sz="2800" dirty="0" smtClean="0">
              <a:latin typeface="HelveticaNeue LT 45 Light" panose="020B0403020202020204" pitchFamily="34" charset="0"/>
            </a:endParaRPr>
          </a:p>
          <a:p>
            <a:endParaRPr lang="en-GB" sz="2800" dirty="0">
              <a:latin typeface="HelveticaNeue LT 45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4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ual-powerpoint-template">
  <a:themeElements>
    <a:clrScheme name="UAL - Master Theme Colours">
      <a:dk1>
        <a:srgbClr val="000000"/>
      </a:dk1>
      <a:lt1>
        <a:sysClr val="window" lastClr="FFFFFF"/>
      </a:lt1>
      <a:dk2>
        <a:srgbClr val="A7A9AC"/>
      </a:dk2>
      <a:lt2>
        <a:srgbClr val="D6D6D4"/>
      </a:lt2>
      <a:accent1>
        <a:srgbClr val="53BEE3"/>
      </a:accent1>
      <a:accent2>
        <a:srgbClr val="977C9E"/>
      </a:accent2>
      <a:accent3>
        <a:srgbClr val="1FAE7E"/>
      </a:accent3>
      <a:accent4>
        <a:srgbClr val="EF4123"/>
      </a:accent4>
      <a:accent5>
        <a:srgbClr val="FFCB05"/>
      </a:accent5>
      <a:accent6>
        <a:srgbClr val="D3E27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presentation_ual-powerpoint-template.potx</Template>
  <TotalTime>1983</TotalTime>
  <Words>1190</Words>
  <Application>Microsoft Office PowerPoint</Application>
  <PresentationFormat>On-screen Show (4:3)</PresentationFormat>
  <Paragraphs>157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Courier New</vt:lpstr>
      <vt:lpstr>HelveticaNeue LT 45 Light</vt:lpstr>
      <vt:lpstr>presentation_ual-powerpoint-template</vt:lpstr>
      <vt:lpstr>Content language acquisition: A corpus-informed approach to materials design</vt:lpstr>
      <vt:lpstr>English for Graphic Design</vt:lpstr>
      <vt:lpstr>Background</vt:lpstr>
      <vt:lpstr>A focus on content </vt:lpstr>
      <vt:lpstr>Process</vt:lpstr>
      <vt:lpstr>Content in context</vt:lpstr>
      <vt:lpstr>Selected results</vt:lpstr>
      <vt:lpstr>Selected results</vt:lpstr>
      <vt:lpstr>Materials</vt:lpstr>
      <vt:lpstr>Feedback/observations</vt:lpstr>
      <vt:lpstr>Feedback/observations</vt:lpstr>
      <vt:lpstr>Implications</vt:lpstr>
      <vt:lpstr>References</vt:lpstr>
      <vt:lpstr>References</vt:lpstr>
      <vt:lpstr>References</vt:lpstr>
      <vt:lpstr>References</vt:lpstr>
      <vt:lpstr>And finally……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UAL Presentation</dc:title>
  <dc:creator>SIL</dc:creator>
  <cp:lastModifiedBy>David King</cp:lastModifiedBy>
  <cp:revision>118</cp:revision>
  <cp:lastPrinted>2013-06-18T10:57:41Z</cp:lastPrinted>
  <dcterms:created xsi:type="dcterms:W3CDTF">2013-06-14T09:58:01Z</dcterms:created>
  <dcterms:modified xsi:type="dcterms:W3CDTF">2016-12-06T18:03:27Z</dcterms:modified>
</cp:coreProperties>
</file>