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65" r:id="rId4"/>
    <p:sldId id="272" r:id="rId5"/>
    <p:sldId id="273" r:id="rId6"/>
    <p:sldId id="274" r:id="rId7"/>
    <p:sldId id="275" r:id="rId8"/>
    <p:sldId id="279" r:id="rId9"/>
    <p:sldId id="280" r:id="rId10"/>
    <p:sldId id="281" r:id="rId11"/>
    <p:sldId id="276" r:id="rId12"/>
    <p:sldId id="277" r:id="rId13"/>
    <p:sldId id="27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274" autoAdjust="0"/>
  </p:normalViewPr>
  <p:slideViewPr>
    <p:cSldViewPr snapToGrid="0">
      <p:cViewPr varScale="1">
        <p:scale>
          <a:sx n="81" d="100"/>
          <a:sy n="81" d="100"/>
        </p:scale>
        <p:origin x="120" y="7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5/9/2017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5/9/2017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0"/>
            <a:ext cx="12188826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-1" y="5102352"/>
            <a:ext cx="12188826" cy="17556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86000"/>
            <a:ext cx="9601200" cy="1517904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74320"/>
            <a:ext cx="12192000" cy="6309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79FD0-C37A-4F50-8F3B-5FA0D9D0B42F}" type="datetimeFigureOut">
              <a:rPr lang="en-US"/>
              <a:t>5/9/2017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6EF73-9DB8-4763-865F-2F88181A473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305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1752" y="502920"/>
            <a:ext cx="670255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5/9/2017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583680"/>
            <a:ext cx="12188826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5/9/2017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youtube.com/watch?v=4PIuMJq99K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286000"/>
            <a:ext cx="9601200" cy="1114023"/>
          </a:xfrm>
        </p:spPr>
        <p:txBody>
          <a:bodyPr/>
          <a:lstStyle/>
          <a:p>
            <a:r>
              <a:rPr lang="en-US" dirty="0" smtClean="0"/>
              <a:t>Martina Cole’s ‘The Take’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560107"/>
            <a:ext cx="9601200" cy="908862"/>
          </a:xfrm>
        </p:spPr>
        <p:txBody>
          <a:bodyPr>
            <a:normAutofit/>
          </a:bodyPr>
          <a:lstStyle/>
          <a:p>
            <a:r>
              <a:rPr lang="en-GB" sz="2400" dirty="0" smtClean="0"/>
              <a:t>TV </a:t>
            </a:r>
            <a:r>
              <a:rPr lang="en-GB" sz="2400" dirty="0"/>
              <a:t>Adaptations – How class is written on the body via the clothing used as costume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Martina Cole’s ‘The Take’</a:t>
            </a:r>
            <a:endParaRPr lang="en-US" sz="5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Best selling author 16 novels</a:t>
            </a:r>
          </a:p>
          <a:p>
            <a:r>
              <a:rPr lang="en-US" dirty="0"/>
              <a:t>Total book sales 10 million worldwide</a:t>
            </a:r>
          </a:p>
          <a:p>
            <a:r>
              <a:rPr lang="en-US" dirty="0"/>
              <a:t>Translated into 28 </a:t>
            </a:r>
            <a:r>
              <a:rPr lang="en-US" dirty="0" smtClean="0"/>
              <a:t>languages</a:t>
            </a:r>
          </a:p>
          <a:p>
            <a:r>
              <a:rPr lang="en-US" dirty="0" smtClean="0"/>
              <a:t>British Book Awards ‘Best Crime Thriller’ 2005 for ‘The Take’</a:t>
            </a:r>
          </a:p>
          <a:p>
            <a:r>
              <a:rPr lang="en-US" dirty="0" smtClean="0"/>
              <a:t>300,000 hardback copies sold</a:t>
            </a:r>
          </a:p>
          <a:p>
            <a:r>
              <a:rPr lang="en-US" dirty="0" smtClean="0"/>
              <a:t>Best selling hardback 2005</a:t>
            </a:r>
            <a:endParaRPr lang="en-US" dirty="0"/>
          </a:p>
          <a:p>
            <a:r>
              <a:rPr lang="en-US" dirty="0" smtClean="0"/>
              <a:t>No 1 on Sunday Times hardback bestseller list 2005</a:t>
            </a:r>
          </a:p>
          <a:p>
            <a:r>
              <a:rPr lang="en-US" dirty="0" smtClean="0">
                <a:hlinkClick r:id="rId2"/>
              </a:rPr>
              <a:t>The Take</a:t>
            </a:r>
            <a:endParaRPr lang="en-US" dirty="0" smtClean="0"/>
          </a:p>
          <a:p>
            <a:pPr marL="45720" indent="0">
              <a:buNone/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320" y="2240924"/>
            <a:ext cx="2072560" cy="226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5400" dirty="0" smtClean="0"/>
              <a:t>Industry Practices</a:t>
            </a:r>
            <a:endParaRPr lang="en-GB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7" y="1700783"/>
            <a:ext cx="3554569" cy="19181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727" y="1700784"/>
            <a:ext cx="1784153" cy="19181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7" y="4174362"/>
            <a:ext cx="3773509" cy="1943101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562" b="-1403"/>
          <a:stretch/>
        </p:blipFill>
        <p:spPr>
          <a:xfrm>
            <a:off x="590402" y="1700783"/>
            <a:ext cx="3564000" cy="2343183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90" y="3721993"/>
            <a:ext cx="2181225" cy="23954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52" y="4340173"/>
            <a:ext cx="2857500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5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/>
              <a:t>Something Lacking………..</a:t>
            </a:r>
            <a:endParaRPr lang="en-GB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2" y="1802394"/>
            <a:ext cx="2557797" cy="172402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42" y="3874528"/>
            <a:ext cx="2557797" cy="2000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636" y="1789314"/>
            <a:ext cx="2467646" cy="17371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636" y="3874528"/>
            <a:ext cx="2467646" cy="1914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079" y="1789314"/>
            <a:ext cx="2857500" cy="17371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079" y="3874528"/>
            <a:ext cx="2857500" cy="1905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8" b="19779"/>
          <a:stretch/>
        </p:blipFill>
        <p:spPr>
          <a:xfrm>
            <a:off x="9542773" y="1593739"/>
            <a:ext cx="1842149" cy="19326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27" t="1" r="7943" b="-7953"/>
          <a:stretch/>
        </p:blipFill>
        <p:spPr>
          <a:xfrm>
            <a:off x="9382761" y="3874528"/>
            <a:ext cx="2002163" cy="229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9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56579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dirty="0" smtClean="0"/>
              <a:t>Representing the working class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00" y="2049607"/>
            <a:ext cx="3396445" cy="329667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125" y="2254908"/>
            <a:ext cx="1581150" cy="2886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0" y="1689100"/>
            <a:ext cx="2857500" cy="22764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355" y="4224024"/>
            <a:ext cx="2628900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0" y="4315708"/>
            <a:ext cx="2857500" cy="16513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37" y="1689100"/>
            <a:ext cx="1977336" cy="19704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0420" y="3965575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Carol White in ‘Poor Cow’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680421" y="5976969"/>
            <a:ext cx="365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Richard Harris in ‘This Sporting Life’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3816600" y="5418036"/>
            <a:ext cx="2665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Carry on Abroad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7336125" y="5233370"/>
            <a:ext cx="1266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Del Boy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9272789" y="3697945"/>
            <a:ext cx="1578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Vicki Pollard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9272789" y="6038380"/>
            <a:ext cx="2691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Frank Gallagher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3176789" y="9700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Responses are individual but not individualistic, signs operate via agreed meaning (Fiske &amp; Hartley [1978] 2003)</a:t>
            </a:r>
          </a:p>
        </p:txBody>
      </p:sp>
    </p:spTree>
    <p:extLst>
      <p:ext uri="{BB962C8B-B14F-4D97-AF65-F5344CB8AC3E}">
        <p14:creationId xmlns:p14="http://schemas.microsoft.com/office/powerpoint/2010/main" val="113738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540913"/>
            <a:ext cx="9509760" cy="1455312"/>
          </a:xfrm>
        </p:spPr>
        <p:txBody>
          <a:bodyPr>
            <a:no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Henri Lefebvre ([1981] 2005</a:t>
            </a:r>
            <a:r>
              <a:rPr lang="en-GB" sz="3200" i="1" dirty="0">
                <a:latin typeface="Calibri" panose="020F0502020204030204" pitchFamily="34" charset="0"/>
              </a:rPr>
              <a:t>) ‘Critique of Everyday Life: From Modernity to Modernism. Volume 3’. </a:t>
            </a:r>
            <a:r>
              <a:rPr lang="en-GB" sz="3200" dirty="0">
                <a:latin typeface="Calibri" panose="020F0502020204030204" pitchFamily="34" charset="0"/>
              </a:rPr>
              <a:t>London. Verso</a:t>
            </a:r>
            <a:endParaRPr lang="en-GB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359" y="1782875"/>
            <a:ext cx="1524000" cy="952500"/>
          </a:xfrm>
        </p:spPr>
      </p:pic>
      <p:sp>
        <p:nvSpPr>
          <p:cNvPr id="5" name="TextBox 4"/>
          <p:cNvSpPr txBox="1"/>
          <p:nvPr/>
        </p:nvSpPr>
        <p:spPr>
          <a:xfrm>
            <a:off x="1897488" y="2494989"/>
            <a:ext cx="74955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Calibri" panose="020F0502020204030204" pitchFamily="34" charset="0"/>
              </a:rPr>
              <a:t>‘…</a:t>
            </a:r>
            <a:r>
              <a:rPr lang="en-GB" sz="2800" dirty="0">
                <a:latin typeface="Calibri" panose="020F0502020204030204" pitchFamily="34" charset="0"/>
              </a:rPr>
              <a:t>Something more, something less, something else; lived experience….. (Lefebvre, [1981]2005 P5)</a:t>
            </a:r>
            <a:endParaRPr lang="en-GB" sz="2800" b="1" dirty="0">
              <a:latin typeface="Calibri" panose="020F0502020204030204" pitchFamily="34" charset="0"/>
            </a:endParaRPr>
          </a:p>
          <a:p>
            <a:endParaRPr lang="en-GB" sz="2800" dirty="0" smtClean="0">
              <a:latin typeface="Calibri" panose="020F0502020204030204" pitchFamily="34" charset="0"/>
            </a:endParaRPr>
          </a:p>
          <a:p>
            <a:r>
              <a:rPr lang="en-GB" sz="2800" dirty="0" smtClean="0">
                <a:latin typeface="Calibri" panose="020F0502020204030204" pitchFamily="34" charset="0"/>
              </a:rPr>
              <a:t>Can </a:t>
            </a:r>
            <a:r>
              <a:rPr lang="en-GB" sz="2800" dirty="0">
                <a:latin typeface="Calibri" panose="020F0502020204030204" pitchFamily="34" charset="0"/>
              </a:rPr>
              <a:t>Henri Lefebvre’s theories around the practice of everyday life apply to television costume?</a:t>
            </a:r>
          </a:p>
          <a:p>
            <a:endParaRPr lang="en-GB" sz="2800" dirty="0">
              <a:latin typeface="Calibri" panose="020F0502020204030204" pitchFamily="34" charset="0"/>
            </a:endParaRPr>
          </a:p>
          <a:p>
            <a:endParaRPr lang="en-GB" sz="28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96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30359" t="15206" r="27750" b="14880"/>
          <a:stretch/>
        </p:blipFill>
        <p:spPr>
          <a:xfrm>
            <a:off x="153587" y="130628"/>
            <a:ext cx="2161309" cy="288570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44747" t="15453" r="15176" b="15314"/>
          <a:stretch/>
        </p:blipFill>
        <p:spPr>
          <a:xfrm>
            <a:off x="2386148" y="112815"/>
            <a:ext cx="2113808" cy="2921329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 rotWithShape="1">
          <a:blip r:embed="rId4"/>
          <a:srcRect l="13900" t="14891" r="30937" b="15314"/>
          <a:stretch/>
        </p:blipFill>
        <p:spPr>
          <a:xfrm>
            <a:off x="4571208" y="71252"/>
            <a:ext cx="2909454" cy="294508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5"/>
          <a:srcRect l="34840" t="12076" b="15032"/>
          <a:stretch/>
        </p:blipFill>
        <p:spPr>
          <a:xfrm>
            <a:off x="25708" y="3503217"/>
            <a:ext cx="3436760" cy="307570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 rotWithShape="1">
          <a:blip r:embed="rId6"/>
          <a:srcRect t="12921" r="43771" b="14750"/>
          <a:stretch/>
        </p:blipFill>
        <p:spPr>
          <a:xfrm>
            <a:off x="7551914" y="0"/>
            <a:ext cx="2965706" cy="3051959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7"/>
          <a:srcRect l="19304" t="16861" r="20805" b="16042"/>
          <a:stretch/>
        </p:blipFill>
        <p:spPr>
          <a:xfrm>
            <a:off x="6899228" y="3503217"/>
            <a:ext cx="3158837" cy="2831212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 rotWithShape="1">
          <a:blip r:embed="rId8"/>
          <a:srcRect l="25834" t="14609" r="9322" b="15595"/>
          <a:stretch/>
        </p:blipFill>
        <p:spPr>
          <a:xfrm>
            <a:off x="3462468" y="3503217"/>
            <a:ext cx="3420093" cy="2945081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 rotWithShape="1">
          <a:blip r:embed="rId9"/>
          <a:srcRect l="45422" t="14892" r="19003" b="5744"/>
          <a:stretch/>
        </p:blipFill>
        <p:spPr>
          <a:xfrm>
            <a:off x="10088314" y="3503217"/>
            <a:ext cx="1876301" cy="33488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3587" y="2967388"/>
            <a:ext cx="7553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Something lacking……..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994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4383" y="1212334"/>
            <a:ext cx="5274310" cy="421957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6130793" y="1212333"/>
            <a:ext cx="5274310" cy="421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4383" y="5759532"/>
            <a:ext cx="7573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Something missing………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2994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418762" y="986703"/>
            <a:ext cx="5274310" cy="4219575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6368299" y="986703"/>
            <a:ext cx="5274310" cy="4219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8762" y="5438899"/>
            <a:ext cx="84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Lived experience?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88951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/>
              <a:t>Paradox and Tension</a:t>
            </a:r>
            <a:endParaRPr lang="en-GB" sz="4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134" y="1840675"/>
            <a:ext cx="2897746" cy="35385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0" y="1700784"/>
            <a:ext cx="3283778" cy="19985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7500" y="3699352"/>
            <a:ext cx="3635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Ronnie &amp; Reggie </a:t>
            </a:r>
            <a:r>
              <a:rPr lang="en-GB" dirty="0" err="1" smtClean="0"/>
              <a:t>Kray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953134" y="5379215"/>
            <a:ext cx="2009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Freddie Jackson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975761" y="2386940"/>
            <a:ext cx="24344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Calibri" panose="020F0502020204030204" pitchFamily="34" charset="0"/>
              </a:rPr>
              <a:t>‘It is not easy to grasp the paradox which eludes all reductionist thinking whereby the homogenous covers and contains the fragmented’ (Lefebvre [1981], 2005 p85)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10" y="4132676"/>
            <a:ext cx="2857500" cy="1600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0710" y="5973288"/>
            <a:ext cx="3759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Eddie Richardson, Frankie Frasier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42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400" dirty="0" smtClean="0"/>
              <a:t>Information Redundancy</a:t>
            </a:r>
            <a:endParaRPr lang="en-GB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266" y="1849977"/>
            <a:ext cx="2181225" cy="2857500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412" y="1849977"/>
            <a:ext cx="2181225" cy="2857500"/>
          </a:xfrm>
          <a:prstGeom prst="rect">
            <a:avLst/>
          </a:prstGeom>
        </p:spPr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558" y="1849977"/>
            <a:ext cx="2181225" cy="285750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" y="1849977"/>
            <a:ext cx="2181225" cy="285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41120" y="4841020"/>
            <a:ext cx="3050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Jackie Jackson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3087584" y="4880420"/>
            <a:ext cx="80039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alibri" panose="020F0502020204030204" pitchFamily="34" charset="0"/>
              </a:rPr>
              <a:t>‘Redundancy eliminates the noise missed up in the message……..excessive difference kills meaning by preventing understanding – that is to say decoding. Yet complete application of a code involves repetition in perfect intelligibility and, consequently utter monotony’ (Lefebvre [1981] 2005, p139).</a:t>
            </a:r>
          </a:p>
        </p:txBody>
      </p:sp>
    </p:spTree>
    <p:extLst>
      <p:ext uri="{BB962C8B-B14F-4D97-AF65-F5344CB8AC3E}">
        <p14:creationId xmlns:p14="http://schemas.microsoft.com/office/powerpoint/2010/main" val="58706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733" y="499003"/>
            <a:ext cx="9509760" cy="1233424"/>
          </a:xfrm>
        </p:spPr>
        <p:txBody>
          <a:bodyPr>
            <a:normAutofit/>
          </a:bodyPr>
          <a:lstStyle/>
          <a:p>
            <a:pPr algn="ctr"/>
            <a:r>
              <a:rPr lang="en-GB" sz="5400" dirty="0" smtClean="0"/>
              <a:t>Clichéd Conclusions</a:t>
            </a:r>
            <a:endParaRPr lang="en-GB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80" b="10030"/>
          <a:stretch/>
        </p:blipFill>
        <p:spPr>
          <a:xfrm>
            <a:off x="4026071" y="1874797"/>
            <a:ext cx="3645390" cy="2804081"/>
          </a:xfrm>
        </p:spPr>
      </p:pic>
      <p:sp>
        <p:nvSpPr>
          <p:cNvPr id="3" name="Rectangle 2"/>
          <p:cNvSpPr/>
          <p:nvPr/>
        </p:nvSpPr>
        <p:spPr>
          <a:xfrm>
            <a:off x="3048000" y="496361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Responses are individual but not individualistic, signs operate via agreed meaning (Fiske &amp; Hartley [1978] 2003)</a:t>
            </a:r>
          </a:p>
        </p:txBody>
      </p:sp>
    </p:spTree>
    <p:extLst>
      <p:ext uri="{BB962C8B-B14F-4D97-AF65-F5344CB8AC3E}">
        <p14:creationId xmlns:p14="http://schemas.microsoft.com/office/powerpoint/2010/main" val="979425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ded Design Teal 16x9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BBF5D7C-90AF-408A-B515-5CD5355B6C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Teal banded presentation (widescreen)</Template>
  <TotalTime>227</TotalTime>
  <Words>322</Words>
  <Application>Microsoft Office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Banded Design Teal 16x9</vt:lpstr>
      <vt:lpstr>Martina Cole’s ‘The Take’</vt:lpstr>
      <vt:lpstr>Martina Cole’s ‘The Take’</vt:lpstr>
      <vt:lpstr>Industry Practices</vt:lpstr>
      <vt:lpstr>Something Lacking………..</vt:lpstr>
      <vt:lpstr>Representing the working class</vt:lpstr>
      <vt:lpstr>Henri Lefebvre ([1981] 2005) ‘Critique of Everyday Life: From Modernity to Modernism. Volume 3’. London. Verso</vt:lpstr>
      <vt:lpstr>PowerPoint Presentation</vt:lpstr>
      <vt:lpstr>PowerPoint Presentation</vt:lpstr>
      <vt:lpstr>PowerPoint Presentation</vt:lpstr>
      <vt:lpstr>Paradox and Tension</vt:lpstr>
      <vt:lpstr>Information Redundancy</vt:lpstr>
      <vt:lpstr>Clichéd 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Liza Betts</dc:creator>
  <cp:keywords/>
  <cp:lastModifiedBy>Liza, Betts</cp:lastModifiedBy>
  <cp:revision>27</cp:revision>
  <dcterms:created xsi:type="dcterms:W3CDTF">2015-09-15T19:59:59Z</dcterms:created>
  <dcterms:modified xsi:type="dcterms:W3CDTF">2017-05-09T12:50:54Z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TC028952549991</vt:lpwstr>
  </property>
</Properties>
</file>