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0" r:id="rId1"/>
  </p:sldMasterIdLst>
  <p:notesMasterIdLst>
    <p:notesMasterId r:id="rId24"/>
  </p:notesMasterIdLst>
  <p:handoutMasterIdLst>
    <p:handoutMasterId r:id="rId25"/>
  </p:handoutMasterIdLst>
  <p:sldIdLst>
    <p:sldId id="257" r:id="rId2"/>
    <p:sldId id="275" r:id="rId3"/>
    <p:sldId id="277" r:id="rId4"/>
    <p:sldId id="258" r:id="rId5"/>
    <p:sldId id="278" r:id="rId6"/>
    <p:sldId id="279" r:id="rId7"/>
    <p:sldId id="280" r:id="rId8"/>
    <p:sldId id="281" r:id="rId9"/>
    <p:sldId id="282" r:id="rId10"/>
    <p:sldId id="283" r:id="rId11"/>
    <p:sldId id="284" r:id="rId12"/>
    <p:sldId id="285" r:id="rId13"/>
    <p:sldId id="286" r:id="rId14"/>
    <p:sldId id="267" r:id="rId15"/>
    <p:sldId id="287" r:id="rId16"/>
    <p:sldId id="289" r:id="rId17"/>
    <p:sldId id="294" r:id="rId18"/>
    <p:sldId id="297" r:id="rId19"/>
    <p:sldId id="295" r:id="rId20"/>
    <p:sldId id="296" r:id="rId21"/>
    <p:sldId id="292" r:id="rId22"/>
    <p:sldId id="29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92B"/>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61" autoAdjust="0"/>
    <p:restoredTop sz="62972" autoAdjust="0"/>
  </p:normalViewPr>
  <p:slideViewPr>
    <p:cSldViewPr snapToGrid="0" showGuides="1">
      <p:cViewPr varScale="1">
        <p:scale>
          <a:sx n="54" d="100"/>
          <a:sy n="54" d="100"/>
        </p:scale>
        <p:origin x="2357" y="48"/>
      </p:cViewPr>
      <p:guideLst>
        <p:guide orient="horz" pos="2160"/>
        <p:guide pos="2880"/>
      </p:guideLst>
    </p:cSldViewPr>
  </p:slideViewPr>
  <p:outlineViewPr>
    <p:cViewPr>
      <p:scale>
        <a:sx n="33" d="100"/>
        <a:sy n="33" d="100"/>
      </p:scale>
      <p:origin x="0" y="-9854"/>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5" d="100"/>
          <a:sy n="65" d="100"/>
        </p:scale>
        <p:origin x="2976"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09/09/2019</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09/09/2019</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dirty="0"/>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prints.mdx.ac.uk/12877/"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ualresearchonline.arts.ac.uk/3780/"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research.uca.ac.uk/"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radar.gsa.ac.uk/" TargetMode="External"/><Relationship Id="rId5" Type="http://schemas.openxmlformats.org/officeDocument/2006/relationships/hyperlink" Target="http://crco.cssd.ac.uk/" TargetMode="External"/><Relationship Id="rId4" Type="http://schemas.openxmlformats.org/officeDocument/2006/relationships/hyperlink" Target="http://researchonline.rca.ac.uk/"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cu.on.worldcat.org/search?queryString=au%3DSmith%2C%20Hazel&amp;databaseList=3200,1461,2110,4091,2229,2108,1931,2107,3838,3839,1697,3313,3036,1937,638,2507,1978,2109,3494,2481,3371,3129,3404,2513,2237,3369,2236,2038,2433,1982,1861,2795,2233,3967,2210,2375,2175,2570,3384,2051,3382,1953,2447,1875,2007,2006,2209,1834,4087,4088,2462,3034,3197,2261,2062,2260,1842,3227,3502,2259,2059,2211,3909"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jstor.org/bookseries/10.3366/j.ctt1fzhh18" TargetMode="External"/><Relationship Id="rId4" Type="http://schemas.openxmlformats.org/officeDocument/2006/relationships/hyperlink" Target="https://ecu.on.worldcat.org/search?queryString=au%3DDean%2C%20R%20T&amp;databaseList=3200,1461,2110,4091,2229,2108,1931,2107,3838,3839,1697,3313,3036,1937,638,2507,1978,2109,3494,2481,3371,3129,3404,2513,2237,3369,2236,2038,2433,1982,1861,2795,2233,3967,2210,2375,2175,2570,3384,2051,3382,1953,2447,1875,2007,2006,2209,1834,4087,4088,2462,3034,3197,2261,2062,2260,1842,3227,3502,2259,2059,2211,3909"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to efficiently manage all types of research outputs, from monographs to exhibitions, artists’ books to animations, performances to symposia.”</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-History of arts research in repositories: Kultur, etc.  We had a network and shared solutions, which we miss. </a:t>
            </a:r>
          </a:p>
          <a:p>
            <a:r>
              <a:rPr lang="en-GB" sz="1200" kern="1200" dirty="0" smtClean="0">
                <a:solidFill>
                  <a:schemeClr val="tx1"/>
                </a:solidFill>
                <a:effectLst/>
                <a:latin typeface="+mn-lt"/>
                <a:ea typeface="+mn-ea"/>
                <a:cs typeface="+mn-cs"/>
              </a:rPr>
              <a:t>-Practical workshop to share and support</a:t>
            </a:r>
          </a:p>
          <a:p>
            <a:r>
              <a:rPr lang="en-GB" sz="1200" kern="1200" dirty="0" smtClean="0">
                <a:solidFill>
                  <a:schemeClr val="tx1"/>
                </a:solidFill>
                <a:effectLst/>
                <a:latin typeface="+mn-lt"/>
                <a:ea typeface="+mn-ea"/>
                <a:cs typeface="+mn-cs"/>
              </a:rPr>
              <a:t>-No rulebook, no one solution</a:t>
            </a:r>
          </a:p>
          <a:p>
            <a:r>
              <a:rPr lang="en-GB" sz="1200" kern="1200" dirty="0" smtClean="0">
                <a:solidFill>
                  <a:schemeClr val="tx1"/>
                </a:solidFill>
                <a:effectLst/>
                <a:latin typeface="+mn-lt"/>
                <a:ea typeface="+mn-ea"/>
                <a:cs typeface="+mn-cs"/>
              </a:rPr>
              <a:t>	-different institutions, different funding and resourcing</a:t>
            </a:r>
          </a:p>
          <a:p>
            <a:r>
              <a:rPr lang="en-GB" sz="1200" kern="1200" dirty="0" smtClean="0">
                <a:solidFill>
                  <a:schemeClr val="tx1"/>
                </a:solidFill>
                <a:effectLst/>
                <a:latin typeface="+mn-lt"/>
                <a:ea typeface="+mn-ea"/>
                <a:cs typeface="+mn-cs"/>
              </a:rPr>
              <a:t>	-advice that you can take or leave or adapt</a:t>
            </a:r>
          </a:p>
          <a:p>
            <a:r>
              <a:rPr lang="en-GB" sz="1200" kern="1200" dirty="0" smtClean="0">
                <a:solidFill>
                  <a:schemeClr val="tx1"/>
                </a:solidFill>
                <a:effectLst/>
                <a:latin typeface="+mn-lt"/>
                <a:ea typeface="+mn-ea"/>
                <a:cs typeface="+mn-cs"/>
              </a:rPr>
              <a:t>	-meeting others who are dealing with the same issues </a:t>
            </a:r>
          </a:p>
          <a:p>
            <a:r>
              <a:rPr lang="en-GB" sz="1200" kern="1200" dirty="0" smtClean="0">
                <a:solidFill>
                  <a:schemeClr val="tx1"/>
                </a:solidFill>
                <a:effectLst/>
                <a:latin typeface="+mn-lt"/>
                <a:ea typeface="+mn-ea"/>
                <a:cs typeface="+mn-cs"/>
              </a:rPr>
              <a:t>	-SHARING SOLUTIONS AND BEING EMPOWERED</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-both administrative (workflow solutions, how to manage particular types of output) and larger problems (reassurance and support to be proactive and make decisions)</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a:t>
            </a:fld>
            <a:endParaRPr lang="en-GB" dirty="0"/>
          </a:p>
        </p:txBody>
      </p:sp>
    </p:spTree>
    <p:extLst>
      <p:ext uri="{BB962C8B-B14F-4D97-AF65-F5344CB8AC3E}">
        <p14:creationId xmlns:p14="http://schemas.microsoft.com/office/powerpoint/2010/main" val="4238325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2</a:t>
            </a:fld>
            <a:endParaRPr lang="en-GB" dirty="0"/>
          </a:p>
        </p:txBody>
      </p:sp>
    </p:spTree>
    <p:extLst>
      <p:ext uri="{BB962C8B-B14F-4D97-AF65-F5344CB8AC3E}">
        <p14:creationId xmlns:p14="http://schemas.microsoft.com/office/powerpoint/2010/main" val="2574413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3</a:t>
            </a:fld>
            <a:endParaRPr lang="en-GB" dirty="0"/>
          </a:p>
        </p:txBody>
      </p:sp>
    </p:spTree>
    <p:extLst>
      <p:ext uri="{BB962C8B-B14F-4D97-AF65-F5344CB8AC3E}">
        <p14:creationId xmlns:p14="http://schemas.microsoft.com/office/powerpoint/2010/main" val="554912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Eprints: Designed by researchers in computer science, specifically to make Open Access to research outputs easy: primary </a:t>
            </a:r>
            <a:r>
              <a:rPr lang="en-GB" sz="1200" i="1" kern="1200" dirty="0" smtClean="0">
                <a:solidFill>
                  <a:schemeClr val="tx1"/>
                </a:solidFill>
                <a:effectLst/>
                <a:latin typeface="+mn-lt"/>
                <a:ea typeface="+mn-ea"/>
                <a:cs typeface="+mn-cs"/>
              </a:rPr>
              <a:t>goal</a:t>
            </a:r>
            <a:r>
              <a:rPr lang="en-GB" sz="1200" kern="1200" dirty="0" smtClean="0">
                <a:solidFill>
                  <a:schemeClr val="tx1"/>
                </a:solidFill>
                <a:effectLst/>
                <a:latin typeface="+mn-lt"/>
                <a:ea typeface="+mn-ea"/>
                <a:cs typeface="+mn-cs"/>
              </a:rPr>
              <a:t> was providing discoverability and easy access – not for all the other things we have ended up using it for. And</a:t>
            </a:r>
            <a:r>
              <a:rPr lang="en-GB" sz="1200" kern="1200" baseline="0" dirty="0" smtClean="0">
                <a:solidFill>
                  <a:schemeClr val="tx1"/>
                </a:solidFill>
                <a:effectLst/>
                <a:latin typeface="+mn-lt"/>
                <a:ea typeface="+mn-ea"/>
                <a:cs typeface="+mn-cs"/>
              </a:rPr>
              <a:t> n</a:t>
            </a:r>
            <a:r>
              <a:rPr lang="en-GB" sz="1200" kern="1200" dirty="0" smtClean="0">
                <a:solidFill>
                  <a:schemeClr val="tx1"/>
                </a:solidFill>
                <a:effectLst/>
                <a:latin typeface="+mn-lt"/>
                <a:ea typeface="+mn-ea"/>
                <a:cs typeface="+mn-cs"/>
              </a:rPr>
              <a:t>ot for research outside the sciences, at first.</a:t>
            </a:r>
          </a:p>
          <a:p>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Demo</a:t>
            </a:r>
            <a:r>
              <a:rPr lang="en-GB" sz="1200" kern="1200" dirty="0" smtClean="0">
                <a:solidFill>
                  <a:schemeClr val="tx1"/>
                </a:solidFill>
                <a:effectLst/>
                <a:latin typeface="+mn-lt"/>
                <a:ea typeface="+mn-ea"/>
                <a:cs typeface="+mn-cs"/>
              </a:rPr>
              <a:t>: UAL research online. </a:t>
            </a:r>
            <a:r>
              <a:rPr lang="en-GB" sz="1200" u="sng" kern="1200" dirty="0" smtClean="0">
                <a:solidFill>
                  <a:schemeClr val="tx1"/>
                </a:solidFill>
                <a:effectLst/>
                <a:latin typeface="+mn-lt"/>
                <a:ea typeface="+mn-ea"/>
                <a:cs typeface="+mn-cs"/>
              </a:rPr>
              <a:t>https://ualresearchonline.arts.ac.uk/</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Drawing in and outside writing (design object as well as a report – crosses boundary between text output and art object)</a:t>
            </a:r>
          </a:p>
          <a:p>
            <a:r>
              <a:rPr lang="en-GB" sz="1200" u="sng" kern="1200" dirty="0" smtClean="0">
                <a:solidFill>
                  <a:schemeClr val="tx1"/>
                </a:solidFill>
                <a:effectLst/>
                <a:latin typeface="+mn-lt"/>
                <a:ea typeface="+mn-ea"/>
                <a:cs typeface="+mn-cs"/>
                <a:hlinkClick r:id="rId3"/>
              </a:rPr>
              <a:t>http://eprints.mdx.ac.uk/12877/</a:t>
            </a:r>
            <a:endParaRPr lang="en-GB" sz="1200"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http://ualresearchonline.arts.ac.uk/3780/</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(both eprints)</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4</a:t>
            </a:fld>
            <a:endParaRPr lang="en-GB" dirty="0"/>
          </a:p>
        </p:txBody>
      </p:sp>
    </p:spTree>
    <p:extLst>
      <p:ext uri="{BB962C8B-B14F-4D97-AF65-F5344CB8AC3E}">
        <p14:creationId xmlns:p14="http://schemas.microsoft.com/office/powerpoint/2010/main" val="1161347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5</a:t>
            </a:fld>
            <a:endParaRPr lang="en-GB" dirty="0"/>
          </a:p>
        </p:txBody>
      </p:sp>
    </p:spTree>
    <p:extLst>
      <p:ext uri="{BB962C8B-B14F-4D97-AF65-F5344CB8AC3E}">
        <p14:creationId xmlns:p14="http://schemas.microsoft.com/office/powerpoint/2010/main" val="1697178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6</a:t>
            </a:fld>
            <a:endParaRPr lang="en-GB" dirty="0"/>
          </a:p>
        </p:txBody>
      </p:sp>
    </p:spTree>
    <p:extLst>
      <p:ext uri="{BB962C8B-B14F-4D97-AF65-F5344CB8AC3E}">
        <p14:creationId xmlns:p14="http://schemas.microsoft.com/office/powerpoint/2010/main" val="102667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7</a:t>
            </a:fld>
            <a:endParaRPr lang="en-GB" dirty="0"/>
          </a:p>
        </p:txBody>
      </p:sp>
    </p:spTree>
    <p:extLst>
      <p:ext uri="{BB962C8B-B14F-4D97-AF65-F5344CB8AC3E}">
        <p14:creationId xmlns:p14="http://schemas.microsoft.com/office/powerpoint/2010/main" val="184645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Selected other IRs using Eprints with the Kultur plugin, at specialist arts and design institutions:</a:t>
            </a:r>
          </a:p>
          <a:p>
            <a:r>
              <a:rPr lang="en-GB" sz="1200" u="sng" kern="1200" dirty="0" smtClean="0">
                <a:solidFill>
                  <a:schemeClr val="tx1"/>
                </a:solidFill>
                <a:effectLst/>
                <a:latin typeface="+mn-lt"/>
                <a:ea typeface="+mn-ea"/>
                <a:cs typeface="+mn-cs"/>
                <a:hlinkClick r:id="rId3"/>
              </a:rPr>
              <a:t>https://research.uca.ac.uk/</a:t>
            </a:r>
            <a:endParaRPr lang="en-GB" sz="1200" kern="1200" dirty="0" smtClean="0">
              <a:solidFill>
                <a:schemeClr val="tx1"/>
              </a:solidFill>
              <a:effectLst/>
              <a:latin typeface="+mn-lt"/>
              <a:ea typeface="+mn-ea"/>
              <a:cs typeface="+mn-cs"/>
            </a:endParaRPr>
          </a:p>
          <a:p>
            <a:r>
              <a:rPr lang="en-GB" sz="1200" u="sng" kern="1200" dirty="0" smtClean="0">
                <a:solidFill>
                  <a:schemeClr val="tx1"/>
                </a:solidFill>
                <a:effectLst/>
                <a:latin typeface="+mn-lt"/>
                <a:ea typeface="+mn-ea"/>
                <a:cs typeface="+mn-cs"/>
                <a:hlinkClick r:id="rId4"/>
              </a:rPr>
              <a:t>http://researchonline.rca.ac.uk/</a:t>
            </a:r>
            <a:endParaRPr lang="en-GB" sz="1200" kern="1200" dirty="0" smtClean="0">
              <a:solidFill>
                <a:schemeClr val="tx1"/>
              </a:solidFill>
              <a:effectLst/>
              <a:latin typeface="+mn-lt"/>
              <a:ea typeface="+mn-ea"/>
              <a:cs typeface="+mn-cs"/>
            </a:endParaRPr>
          </a:p>
          <a:p>
            <a:r>
              <a:rPr lang="en-GB" sz="1200" u="sng" kern="1200" dirty="0" smtClean="0">
                <a:solidFill>
                  <a:schemeClr val="tx1"/>
                </a:solidFill>
                <a:effectLst/>
                <a:latin typeface="+mn-lt"/>
                <a:ea typeface="+mn-ea"/>
                <a:cs typeface="+mn-cs"/>
                <a:hlinkClick r:id="rId5"/>
              </a:rPr>
              <a:t>http://crco.cssd.ac.uk/</a:t>
            </a:r>
            <a:endParaRPr lang="en-GB" sz="1200" kern="1200" dirty="0" smtClean="0">
              <a:solidFill>
                <a:schemeClr val="tx1"/>
              </a:solidFill>
              <a:effectLst/>
              <a:latin typeface="+mn-lt"/>
              <a:ea typeface="+mn-ea"/>
              <a:cs typeface="+mn-cs"/>
            </a:endParaRPr>
          </a:p>
          <a:p>
            <a:r>
              <a:rPr lang="en-GB" sz="1200" u="sng" kern="1200" dirty="0" smtClean="0">
                <a:solidFill>
                  <a:schemeClr val="tx1"/>
                </a:solidFill>
                <a:effectLst/>
                <a:latin typeface="+mn-lt"/>
                <a:ea typeface="+mn-ea"/>
                <a:cs typeface="+mn-cs"/>
                <a:hlinkClick r:id="rId6"/>
              </a:rPr>
              <a:t>http://radar.gsa.ac.uk/</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but it is not how they look – it’s what is going on underneath this that makes these work as open access repositories</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8</a:t>
            </a:fld>
            <a:endParaRPr lang="en-GB" dirty="0"/>
          </a:p>
        </p:txBody>
      </p:sp>
    </p:spTree>
    <p:extLst>
      <p:ext uri="{BB962C8B-B14F-4D97-AF65-F5344CB8AC3E}">
        <p14:creationId xmlns:p14="http://schemas.microsoft.com/office/powerpoint/2010/main" val="3584635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9</a:t>
            </a:fld>
            <a:endParaRPr lang="en-GB" dirty="0"/>
          </a:p>
        </p:txBody>
      </p:sp>
    </p:spTree>
    <p:extLst>
      <p:ext uri="{BB962C8B-B14F-4D97-AF65-F5344CB8AC3E}">
        <p14:creationId xmlns:p14="http://schemas.microsoft.com/office/powerpoint/2010/main" val="3826652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10</a:t>
            </a:fld>
            <a:endParaRPr lang="en-GB" dirty="0"/>
          </a:p>
        </p:txBody>
      </p:sp>
    </p:spTree>
    <p:extLst>
      <p:ext uri="{BB962C8B-B14F-4D97-AF65-F5344CB8AC3E}">
        <p14:creationId xmlns:p14="http://schemas.microsoft.com/office/powerpoint/2010/main" val="1629190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11</a:t>
            </a:fld>
            <a:endParaRPr lang="en-GB" dirty="0"/>
          </a:p>
        </p:txBody>
      </p:sp>
    </p:spTree>
    <p:extLst>
      <p:ext uri="{BB962C8B-B14F-4D97-AF65-F5344CB8AC3E}">
        <p14:creationId xmlns:p14="http://schemas.microsoft.com/office/powerpoint/2010/main" val="2866828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As far as I can tell, </a:t>
            </a:r>
            <a:r>
              <a:rPr lang="en-GB" sz="1200" b="1" kern="1200" dirty="0" smtClean="0">
                <a:solidFill>
                  <a:schemeClr val="tx1"/>
                </a:solidFill>
                <a:effectLst/>
                <a:latin typeface="+mn-lt"/>
                <a:ea typeface="+mn-ea"/>
                <a:cs typeface="+mn-cs"/>
              </a:rPr>
              <a:t>UALRO</a:t>
            </a:r>
            <a:r>
              <a:rPr lang="en-GB" sz="1200" kern="1200" dirty="0" smtClean="0">
                <a:solidFill>
                  <a:schemeClr val="tx1"/>
                </a:solidFill>
                <a:effectLst/>
                <a:latin typeface="+mn-lt"/>
                <a:ea typeface="+mn-ea"/>
                <a:cs typeface="+mn-cs"/>
              </a:rPr>
              <a:t> is the largest Open Access repository of scholarly research in arts and design, in the world.</a:t>
            </a:r>
          </a:p>
          <a:p>
            <a:r>
              <a:rPr lang="en-GB" sz="1200" kern="1200" dirty="0" smtClean="0">
                <a:solidFill>
                  <a:schemeClr val="tx1"/>
                </a:solidFill>
                <a:effectLst/>
                <a:latin typeface="+mn-lt"/>
                <a:ea typeface="+mn-ea"/>
                <a:cs typeface="+mn-cs"/>
              </a:rPr>
              <a:t>It makes available around 87,000 files, as content for around 9500 research outputs.</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sum: the practice based research in our collection uses  “a diverse range of media and forms of experience and expression”. UALRO’s goal is to </a:t>
            </a:r>
            <a:r>
              <a:rPr lang="en-GB" sz="1200" b="1" kern="1200" dirty="0" smtClean="0">
                <a:solidFill>
                  <a:schemeClr val="tx1"/>
                </a:solidFill>
                <a:effectLst/>
                <a:latin typeface="+mn-lt"/>
                <a:ea typeface="+mn-ea"/>
                <a:cs typeface="+mn-cs"/>
              </a:rPr>
              <a:t>create a digital representation of work that may not be born digital, and to make that representation as rich as possible</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We, along with the other arts and design repositories, are poorly resourced; until recently a team of only 1.5 FTE (2.0 since last August) which means that researchers must upload their work themselves, while we act as editors and collection managers. Thus we are dependent on what we are given by the creators themselves. </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12</a:t>
            </a:fld>
            <a:endParaRPr lang="en-GB" dirty="0"/>
          </a:p>
        </p:txBody>
      </p:sp>
    </p:spTree>
    <p:extLst>
      <p:ext uri="{BB962C8B-B14F-4D97-AF65-F5344CB8AC3E}">
        <p14:creationId xmlns:p14="http://schemas.microsoft.com/office/powerpoint/2010/main" val="1601046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creative arts practitioners prefer: visually stunning websites,</a:t>
            </a:r>
            <a:r>
              <a:rPr lang="en-GB" baseline="0" dirty="0" smtClean="0"/>
              <a:t> innovative presentation of research outputs/expositions…</a:t>
            </a:r>
          </a:p>
          <a:p>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Generally less concerned with the boring bits: metadata standards, standardised ontology, accessibility regardless of level of technology or connectivity, interoperability with other academic systems, conformity with accepted academic citation style, etc.</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13</a:t>
            </a:fld>
            <a:endParaRPr lang="en-GB" dirty="0"/>
          </a:p>
        </p:txBody>
      </p:sp>
    </p:spTree>
    <p:extLst>
      <p:ext uri="{BB962C8B-B14F-4D97-AF65-F5344CB8AC3E}">
        <p14:creationId xmlns:p14="http://schemas.microsoft.com/office/powerpoint/2010/main" val="1090011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turn to creative practice is one of the most exciting and revolutionary developments to occur in the university within the last two decades and is currently accelerating in influence. It is bringing with it dynamic new ways of thinking about research and new methodologies for conducting it, a raised awareness of the different kinds of knowledge that creative practice can convey…”</a:t>
            </a:r>
          </a:p>
          <a:p>
            <a:r>
              <a:rPr lang="en-GB" sz="1200" kern="1200" dirty="0" smtClean="0">
                <a:solidFill>
                  <a:schemeClr val="tx1"/>
                </a:solidFill>
                <a:effectLst/>
                <a:latin typeface="+mn-lt"/>
                <a:ea typeface="+mn-ea"/>
                <a:cs typeface="+mn-cs"/>
              </a:rPr>
              <a:t>	-Smith and Dean 2009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*‘Practice-led research, research-led practice in the creative arts.’ by </a:t>
            </a:r>
            <a:r>
              <a:rPr lang="en-GB" sz="1200" u="sng" kern="1200" dirty="0" smtClean="0">
                <a:solidFill>
                  <a:schemeClr val="tx1"/>
                </a:solidFill>
                <a:effectLst/>
                <a:latin typeface="+mn-lt"/>
                <a:ea typeface="+mn-ea"/>
                <a:cs typeface="+mn-cs"/>
                <a:hlinkClick r:id="rId3"/>
              </a:rPr>
              <a:t>Hazel Smith</a:t>
            </a:r>
            <a:r>
              <a:rPr lang="en-GB" sz="1200" kern="1200" dirty="0" smtClean="0">
                <a:solidFill>
                  <a:schemeClr val="tx1"/>
                </a:solidFill>
                <a:effectLst/>
                <a:latin typeface="+mn-lt"/>
                <a:ea typeface="+mn-ea"/>
                <a:cs typeface="+mn-cs"/>
              </a:rPr>
              <a:t> (Editor), </a:t>
            </a:r>
            <a:r>
              <a:rPr lang="en-GB" sz="1200" u="sng" kern="1200" dirty="0" smtClean="0">
                <a:solidFill>
                  <a:schemeClr val="tx1"/>
                </a:solidFill>
                <a:effectLst/>
                <a:latin typeface="+mn-lt"/>
                <a:ea typeface="+mn-ea"/>
                <a:cs typeface="+mn-cs"/>
                <a:hlinkClick r:id="rId4"/>
              </a:rPr>
              <a:t>R T Dean</a:t>
            </a:r>
            <a:r>
              <a:rPr lang="en-GB" sz="1200" kern="1200" dirty="0" smtClean="0">
                <a:solidFill>
                  <a:schemeClr val="tx1"/>
                </a:solidFill>
                <a:effectLst/>
                <a:latin typeface="+mn-lt"/>
                <a:ea typeface="+mn-ea"/>
                <a:cs typeface="+mn-cs"/>
              </a:rPr>
              <a:t> (Editor), 2009. Series: </a:t>
            </a:r>
            <a:r>
              <a:rPr lang="en-GB" sz="1200" u="sng" kern="1200" dirty="0" smtClean="0">
                <a:solidFill>
                  <a:schemeClr val="tx1"/>
                </a:solidFill>
                <a:effectLst/>
                <a:latin typeface="+mn-lt"/>
                <a:ea typeface="+mn-ea"/>
                <a:cs typeface="+mn-cs"/>
                <a:hlinkClick r:id="rId5"/>
              </a:rPr>
              <a:t>Research Methods for the Arts and Humanities</a:t>
            </a:r>
            <a:endParaRPr lang="en-GB" sz="1200"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The outcomes of practice as research are multiple – insights into arts processes, understandings of a range of social and cultural phenomena, new kinds of artistic products, outcomes or relationships.  Importantly, practice as research </a:t>
            </a:r>
            <a:r>
              <a:rPr lang="en-GB" sz="1200" i="1" kern="1200" dirty="0" smtClean="0">
                <a:solidFill>
                  <a:schemeClr val="tx1"/>
                </a:solidFill>
                <a:effectLst/>
                <a:latin typeface="+mn-lt"/>
                <a:ea typeface="+mn-ea"/>
                <a:cs typeface="+mn-cs"/>
              </a:rPr>
              <a:t>may never include the action of writing anything down</a:t>
            </a:r>
            <a:r>
              <a:rPr lang="en-GB" sz="1200" kern="1200" dirty="0" smtClean="0">
                <a:solidFill>
                  <a:schemeClr val="tx1"/>
                </a:solidFill>
                <a:effectLst/>
                <a:latin typeface="+mn-lt"/>
                <a:ea typeface="+mn-ea"/>
                <a:cs typeface="+mn-cs"/>
              </a:rPr>
              <a:t> – it </a:t>
            </a:r>
            <a:r>
              <a:rPr lang="en-GB" sz="1200" i="1" kern="1200" dirty="0" smtClean="0">
                <a:solidFill>
                  <a:schemeClr val="tx1"/>
                </a:solidFill>
                <a:effectLst/>
                <a:latin typeface="+mn-lt"/>
                <a:ea typeface="+mn-ea"/>
                <a:cs typeface="+mn-cs"/>
              </a:rPr>
              <a:t>may never clearly articulate a research ‘question’</a:t>
            </a:r>
            <a:r>
              <a:rPr lang="en-GB" sz="1200" kern="1200" dirty="0" smtClean="0">
                <a:solidFill>
                  <a:schemeClr val="tx1"/>
                </a:solidFill>
                <a:effectLst/>
                <a:latin typeface="+mn-lt"/>
                <a:ea typeface="+mn-ea"/>
                <a:cs typeface="+mn-cs"/>
              </a:rPr>
              <a:t>, it is open to and uses sense, sensation and intuition as part of knowledge making, and may not lead to academic publication in the conventional sense.”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	-</a:t>
            </a:r>
            <a:r>
              <a:rPr lang="en-GB" dirty="0" smtClean="0"/>
              <a:t>Johannes Sjoberg</a:t>
            </a:r>
            <a:r>
              <a:rPr lang="en-GB" baseline="0" dirty="0" smtClean="0"/>
              <a:t> </a:t>
            </a:r>
            <a:r>
              <a:rPr lang="en-GB" dirty="0" smtClean="0"/>
              <a:t>and Jenny Hughes, ‘Practice as Research’ at </a:t>
            </a:r>
            <a:r>
              <a:rPr lang="en-GB" sz="1200" u="sng" kern="1200" dirty="0" smtClean="0">
                <a:solidFill>
                  <a:schemeClr val="tx1"/>
                </a:solidFill>
                <a:effectLst/>
                <a:latin typeface="+mn-lt"/>
                <a:ea typeface="+mn-ea"/>
                <a:cs typeface="+mn-cs"/>
              </a:rPr>
              <a:t>https://www.methods.manchester.ac.uk/themes/qualitative-methods/practice-as-research</a:t>
            </a:r>
            <a:r>
              <a:rPr lang="en-GB" sz="1200" kern="1200" dirty="0" smtClean="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15</a:t>
            </a:fld>
            <a:endParaRPr lang="en-GB" dirty="0"/>
          </a:p>
        </p:txBody>
      </p:sp>
    </p:spTree>
    <p:extLst>
      <p:ext uri="{BB962C8B-B14F-4D97-AF65-F5344CB8AC3E}">
        <p14:creationId xmlns:p14="http://schemas.microsoft.com/office/powerpoint/2010/main" val="374650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Not all practice is research. What makes practice into research? </a:t>
            </a:r>
          </a:p>
          <a:p>
            <a:r>
              <a:rPr lang="en-GB" sz="1200" kern="1200" dirty="0" smtClean="0">
                <a:solidFill>
                  <a:schemeClr val="tx1"/>
                </a:solidFill>
                <a:effectLst/>
                <a:latin typeface="+mn-lt"/>
                <a:ea typeface="+mn-ea"/>
                <a:cs typeface="+mn-cs"/>
              </a:rPr>
              <a:t>	-it extends beyond the immediate context of practice, it requires reflection on the action, it must be informed by other practice and theory. It must be theoretically able to be contextualised within a research tradition, but that exegesis doesn’t have to be included.</a:t>
            </a:r>
          </a:p>
          <a:p>
            <a:r>
              <a:rPr lang="en-GB" sz="1200" kern="1200" dirty="0" smtClean="0">
                <a:solidFill>
                  <a:schemeClr val="tx1"/>
                </a:solidFill>
                <a:effectLst/>
                <a:latin typeface="+mn-lt"/>
                <a:ea typeface="+mn-ea"/>
                <a:cs typeface="+mn-cs"/>
              </a:rPr>
              <a:t>	-AHRC required that practice as research must bring about an enhancement in knowledge and understanding in the discipline, and incorporate a scholarly apparatus that enables other researchers in the discipline to assess the value and significance of the results of the research and the methods through which they were achieved: (AHRC website – gone now).</a:t>
            </a: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16</a:t>
            </a:fld>
            <a:endParaRPr lang="en-GB" dirty="0"/>
          </a:p>
        </p:txBody>
      </p:sp>
    </p:spTree>
    <p:extLst>
      <p:ext uri="{BB962C8B-B14F-4D97-AF65-F5344CB8AC3E}">
        <p14:creationId xmlns:p14="http://schemas.microsoft.com/office/powerpoint/2010/main" val="1966263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-technology is not neutral, it is embedded in politics</a:t>
            </a:r>
          </a:p>
          <a:p>
            <a:r>
              <a:rPr lang="en-GB" sz="1200" kern="1200" dirty="0" smtClean="0">
                <a:solidFill>
                  <a:schemeClr val="tx1"/>
                </a:solidFill>
                <a:effectLst/>
                <a:latin typeface="+mn-lt"/>
                <a:ea typeface="+mn-ea"/>
                <a:cs typeface="+mn-cs"/>
              </a:rPr>
              <a:t>-tension between OA goals and the surveillance aversion of some academics who don’t want to be managed</a:t>
            </a:r>
          </a:p>
          <a:p>
            <a:r>
              <a:rPr lang="en-GB" sz="1200" kern="1200" dirty="0" smtClean="0">
                <a:solidFill>
                  <a:schemeClr val="tx1"/>
                </a:solidFill>
                <a:effectLst/>
                <a:latin typeface="+mn-lt"/>
                <a:ea typeface="+mn-ea"/>
                <a:cs typeface="+mn-cs"/>
              </a:rPr>
              <a:t>-OA has deep links with libertarian/radical geek culture (stridently sharing); but administrators need to monitor, audit and prove; conform to regulations. </a:t>
            </a:r>
          </a:p>
          <a:p>
            <a:r>
              <a:rPr lang="en-GB" sz="1200" kern="1200" dirty="0" smtClean="0">
                <a:solidFill>
                  <a:schemeClr val="tx1"/>
                </a:solidFill>
                <a:effectLst/>
                <a:latin typeface="+mn-lt"/>
                <a:ea typeface="+mn-ea"/>
                <a:cs typeface="+mn-cs"/>
              </a:rPr>
              <a:t>-OA showcase vs. internal management tool</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For example, a recent paper by PRAG members cited a need for “</a:t>
            </a:r>
            <a:r>
              <a:rPr lang="en-GB" sz="1200" b="1" kern="1200" dirty="0" smtClean="0">
                <a:solidFill>
                  <a:schemeClr val="tx1"/>
                </a:solidFill>
                <a:effectLst/>
                <a:latin typeface="+mn-lt"/>
                <a:ea typeface="+mn-ea"/>
                <a:cs typeface="+mn-cs"/>
              </a:rPr>
              <a:t>portfolio framework for the documentation, </a:t>
            </a:r>
            <a:r>
              <a:rPr lang="en-GB" sz="1200" b="1" u="sng" kern="1200" dirty="0" smtClean="0">
                <a:solidFill>
                  <a:schemeClr val="tx1"/>
                </a:solidFill>
                <a:effectLst/>
                <a:latin typeface="+mn-lt"/>
                <a:ea typeface="+mn-ea"/>
                <a:cs typeface="+mn-cs"/>
              </a:rPr>
              <a:t>evaluation</a:t>
            </a:r>
            <a:r>
              <a:rPr lang="en-GB" sz="1200" b="1" kern="1200" dirty="0" smtClean="0">
                <a:solidFill>
                  <a:schemeClr val="tx1"/>
                </a:solidFill>
                <a:effectLst/>
                <a:latin typeface="+mn-lt"/>
                <a:ea typeface="+mn-ea"/>
                <a:cs typeface="+mn-cs"/>
              </a:rPr>
              <a:t>, </a:t>
            </a:r>
            <a:r>
              <a:rPr lang="en-GB" sz="1200" b="1" u="sng" kern="1200" dirty="0" smtClean="0">
                <a:solidFill>
                  <a:schemeClr val="tx1"/>
                </a:solidFill>
                <a:effectLst/>
                <a:latin typeface="+mn-lt"/>
                <a:ea typeface="+mn-ea"/>
                <a:cs typeface="+mn-cs"/>
              </a:rPr>
              <a:t>assessment</a:t>
            </a:r>
            <a:r>
              <a:rPr lang="en-GB" sz="1200" b="1" kern="1200" dirty="0" smtClean="0">
                <a:solidFill>
                  <a:schemeClr val="tx1"/>
                </a:solidFill>
                <a:effectLst/>
                <a:latin typeface="+mn-lt"/>
                <a:ea typeface="+mn-ea"/>
                <a:cs typeface="+mn-cs"/>
              </a:rPr>
              <a:t> and archiving of creative and interdisciplinary research and the </a:t>
            </a:r>
            <a:r>
              <a:rPr lang="en-GB" sz="1200" b="1" u="sng" kern="1200" dirty="0" smtClean="0">
                <a:solidFill>
                  <a:schemeClr val="tx1"/>
                </a:solidFill>
                <a:effectLst/>
                <a:latin typeface="+mn-lt"/>
                <a:ea typeface="+mn-ea"/>
                <a:cs typeface="+mn-cs"/>
              </a:rPr>
              <a:t>evidence of its impact</a:t>
            </a:r>
            <a:r>
              <a:rPr lang="en-GB" sz="1200" kern="1200" dirty="0" smtClean="0">
                <a:solidFill>
                  <a:schemeClr val="tx1"/>
                </a:solidFill>
                <a:effectLst/>
                <a:latin typeface="+mn-lt"/>
                <a:ea typeface="+mn-ea"/>
                <a:cs typeface="+mn-cs"/>
              </a:rPr>
              <a:t>”  [Portfolios ‘Beyond Text’ Anne Boddington, Maria Delgado and Simon McVeigh A discussion paper presented at the seminar Evidencing Research and Impact in Arts &amp; Humanities Practice (Wellcome Collection, 3 February 2017)] – emphasis</a:t>
            </a:r>
            <a:r>
              <a:rPr lang="en-GB" sz="1200" kern="1200" baseline="0" dirty="0" smtClean="0">
                <a:solidFill>
                  <a:schemeClr val="tx1"/>
                </a:solidFill>
                <a:effectLst/>
                <a:latin typeface="+mn-lt"/>
                <a:ea typeface="+mn-ea"/>
                <a:cs typeface="+mn-cs"/>
              </a:rPr>
              <a:t> mine</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But repositories were designed to simply hold and keep research outputs and ensure they are legally and safely openly accessible. </a:t>
            </a:r>
          </a:p>
          <a:p>
            <a:r>
              <a:rPr lang="en-GB" sz="1200" kern="1200" dirty="0" smtClean="0">
                <a:solidFill>
                  <a:schemeClr val="tx1"/>
                </a:solidFill>
                <a:effectLst/>
                <a:latin typeface="+mn-lt"/>
                <a:ea typeface="+mn-ea"/>
                <a:cs typeface="+mn-cs"/>
              </a:rPr>
              <a:t>The need for outputs to be evaluated and assessed, and their impact evidenced, reflects the growing managerialisation of UK scholarship. Repositories have been pressed into action to fulfil these additional internal management tasks, for which they were not designed and which in some ways they actively resist; the open access movement was grounded in a more anarchic impulse, meant to subvert existing structures and conventions, not to assist them.  </a:t>
            </a: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17</a:t>
            </a:fld>
            <a:endParaRPr lang="en-GB" dirty="0"/>
          </a:p>
        </p:txBody>
      </p:sp>
    </p:spTree>
    <p:extLst>
      <p:ext uri="{BB962C8B-B14F-4D97-AF65-F5344CB8AC3E}">
        <p14:creationId xmlns:p14="http://schemas.microsoft.com/office/powerpoint/2010/main" val="77484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Understanding</a:t>
            </a:r>
            <a:r>
              <a:rPr lang="en-GB" baseline="0" dirty="0" smtClean="0"/>
              <a:t> and articulating goals/mission is essential – empowers you to make decisions, support your researchers, achieve Open Access, and stand your ground.</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18</a:t>
            </a:fld>
            <a:endParaRPr lang="en-GB" dirty="0"/>
          </a:p>
        </p:txBody>
      </p:sp>
    </p:spTree>
    <p:extLst>
      <p:ext uri="{BB962C8B-B14F-4D97-AF65-F5344CB8AC3E}">
        <p14:creationId xmlns:p14="http://schemas.microsoft.com/office/powerpoint/2010/main" val="1483509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…of use to the</a:t>
            </a:r>
            <a:r>
              <a:rPr lang="en-GB" baseline="0" dirty="0" smtClean="0"/>
              <a:t> research support office, but separate from it.</a:t>
            </a:r>
          </a:p>
          <a:p>
            <a:endParaRPr lang="en-GB" baseline="0" dirty="0" smtClean="0"/>
          </a:p>
          <a:p>
            <a:r>
              <a:rPr lang="en-GB" baseline="0" dirty="0" smtClean="0"/>
              <a:t>-a digital collection belonging to the library, taken care of in the same way as any other library collection.</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20</a:t>
            </a:fld>
            <a:endParaRPr lang="en-GB" dirty="0"/>
          </a:p>
        </p:txBody>
      </p:sp>
    </p:spTree>
    <p:extLst>
      <p:ext uri="{BB962C8B-B14F-4D97-AF65-F5344CB8AC3E}">
        <p14:creationId xmlns:p14="http://schemas.microsoft.com/office/powerpoint/2010/main" val="803262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[n.b. cannot</a:t>
            </a:r>
            <a:r>
              <a:rPr lang="en-GB" baseline="0" dirty="0" smtClean="0"/>
              <a:t> locate attribution/licensing for this image so should should not be shared publically]</a:t>
            </a:r>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21</a:t>
            </a:fld>
            <a:endParaRPr lang="en-GB" dirty="0"/>
          </a:p>
        </p:txBody>
      </p:sp>
    </p:spTree>
    <p:extLst>
      <p:ext uri="{BB962C8B-B14F-4D97-AF65-F5344CB8AC3E}">
        <p14:creationId xmlns:p14="http://schemas.microsoft.com/office/powerpoint/2010/main" val="2791921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CC1D15-B5DE-4BD5-A4FB-8CE7A139D482}" type="slidenum">
              <a:rPr lang="en-GB" smtClean="0"/>
              <a:t>22</a:t>
            </a:fld>
            <a:endParaRPr lang="en-GB" dirty="0"/>
          </a:p>
        </p:txBody>
      </p:sp>
    </p:spTree>
    <p:extLst>
      <p:ext uri="{BB962C8B-B14F-4D97-AF65-F5344CB8AC3E}">
        <p14:creationId xmlns:p14="http://schemas.microsoft.com/office/powerpoint/2010/main" val="42935764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5CDD45-0E24-824E-8528-54480BCF5819}"/>
              </a:ext>
            </a:extLst>
          </p:cNvPr>
          <p:cNvSpPr>
            <a:spLocks noGrp="1"/>
          </p:cNvSpPr>
          <p:nvPr>
            <p:ph type="ctrTitle" hasCustomPrompt="1"/>
          </p:nvPr>
        </p:nvSpPr>
        <p:spPr>
          <a:xfrm>
            <a:off x="360218" y="1620000"/>
            <a:ext cx="8106797" cy="3780000"/>
          </a:xfrm>
        </p:spPr>
        <p:txBody>
          <a:bodyPr anchor="b"/>
          <a:lstStyle>
            <a:lvl1pPr algn="l">
              <a:defRPr sz="8000" b="1">
                <a:solidFill>
                  <a:schemeClr val="bg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xmlns="" id="{00DB4FFB-A229-AF47-8E60-155F5A2CCF9D}"/>
              </a:ext>
            </a:extLst>
          </p:cNvPr>
          <p:cNvSpPr>
            <a:spLocks noGrp="1"/>
          </p:cNvSpPr>
          <p:nvPr>
            <p:ph type="subTitle" idx="1" hasCustomPrompt="1"/>
          </p:nvPr>
        </p:nvSpPr>
        <p:spPr>
          <a:xfrm>
            <a:off x="360219" y="5940000"/>
            <a:ext cx="8106796" cy="6480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pic>
        <p:nvPicPr>
          <p:cNvPr id="9" name="Logo" descr="UAL_Logo_White_.eps">
            <a:extLst>
              <a:ext uri="{FF2B5EF4-FFF2-40B4-BE49-F238E27FC236}">
                <a16:creationId xmlns:a16="http://schemas.microsoft.com/office/drawing/2014/main" xmlns="" id="{3C8015AA-3035-8546-AB95-8BA1C096208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306000" y="306000"/>
            <a:ext cx="1705680" cy="889000"/>
          </a:xfrm>
          <a:prstGeom prst="rect">
            <a:avLst/>
          </a:prstGeom>
        </p:spPr>
      </p:pic>
      <p:sp>
        <p:nvSpPr>
          <p:cNvPr id="10" name="Line 2">
            <a:extLst>
              <a:ext uri="{FF2B5EF4-FFF2-40B4-BE49-F238E27FC236}">
                <a16:creationId xmlns:a16="http://schemas.microsoft.com/office/drawing/2014/main" xmlns="" id="{77A5FABE-949E-E54D-A2C4-4D681BF6F633}"/>
              </a:ext>
              <a:ext uri="{C183D7F6-B498-43B3-948B-1728B52AA6E4}">
                <adec:decorative xmlns:adec="http://schemas.microsoft.com/office/drawing/2017/decorative" xmlns="" val="1"/>
              </a:ext>
            </a:extLst>
          </p:cNvPr>
          <p:cNvSpPr>
            <a:spLocks noChangeShapeType="1"/>
          </p:cNvSpPr>
          <p:nvPr userDrawn="1"/>
        </p:nvSpPr>
        <p:spPr bwMode="auto">
          <a:xfrm>
            <a:off x="360218" y="5616541"/>
            <a:ext cx="8139013" cy="0"/>
          </a:xfrm>
          <a:prstGeom prst="line">
            <a:avLst/>
          </a:prstGeom>
          <a:noFill/>
          <a:ln w="12700">
            <a:solidFill>
              <a:schemeClr val="bg1"/>
            </a:solidFill>
            <a:miter lim="800000"/>
            <a:headEnd/>
            <a:tailEnd/>
          </a:ln>
          <a:extLst>
            <a:ext uri="{909E8E84-426E-40dd-AFC4-6F175D3DCCD1}">
              <a14:hiddenFill xmlns="" xmlns:a14="http://schemas.microsoft.com/office/drawing/2010/main">
                <a:noFill/>
              </a14:hiddenFill>
            </a:ext>
          </a:extLst>
        </p:spPr>
        <p:txBody>
          <a:bodyPr lIns="0" tIns="0" rIns="0" bIns="0"/>
          <a:lstStyle/>
          <a:p>
            <a:endParaRPr lang="en-US" dirty="0">
              <a:latin typeface="Arial"/>
            </a:endParaRPr>
          </a:p>
        </p:txBody>
      </p:sp>
    </p:spTree>
    <p:extLst>
      <p:ext uri="{BB962C8B-B14F-4D97-AF65-F5344CB8AC3E}">
        <p14:creationId xmlns:p14="http://schemas.microsoft.com/office/powerpoint/2010/main" val="3665380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hite">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5CDD45-0E24-824E-8528-54480BCF5819}"/>
              </a:ext>
            </a:extLst>
          </p:cNvPr>
          <p:cNvSpPr>
            <a:spLocks noGrp="1"/>
          </p:cNvSpPr>
          <p:nvPr>
            <p:ph type="ctrTitle" hasCustomPrompt="1"/>
          </p:nvPr>
        </p:nvSpPr>
        <p:spPr>
          <a:xfrm>
            <a:off x="360218" y="1620000"/>
            <a:ext cx="8106797" cy="3780000"/>
          </a:xfrm>
        </p:spPr>
        <p:txBody>
          <a:bodyPr anchor="b"/>
          <a:lstStyle>
            <a:lvl1pPr algn="l">
              <a:defRPr sz="8000" b="1">
                <a:solidFill>
                  <a:schemeClr val="tx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xmlns="" id="{00DB4FFB-A229-AF47-8E60-155F5A2CCF9D}"/>
              </a:ext>
            </a:extLst>
          </p:cNvPr>
          <p:cNvSpPr>
            <a:spLocks noGrp="1"/>
          </p:cNvSpPr>
          <p:nvPr>
            <p:ph type="subTitle" idx="1" hasCustomPrompt="1"/>
          </p:nvPr>
        </p:nvSpPr>
        <p:spPr>
          <a:xfrm>
            <a:off x="360219" y="5940000"/>
            <a:ext cx="8106796" cy="64800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pic>
        <p:nvPicPr>
          <p:cNvPr id="6" name="Logo" descr="UAL_Logo_Black_.eps">
            <a:extLst>
              <a:ext uri="{FF2B5EF4-FFF2-40B4-BE49-F238E27FC236}">
                <a16:creationId xmlns:a16="http://schemas.microsoft.com/office/drawing/2014/main" xmlns="" id="{AADB3889-C45D-A547-933F-4E061FB422D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707"/>
          <a:stretch/>
        </p:blipFill>
        <p:spPr>
          <a:xfrm>
            <a:off x="306000" y="306000"/>
            <a:ext cx="1700138" cy="889000"/>
          </a:xfrm>
          <a:prstGeom prst="rect">
            <a:avLst/>
          </a:prstGeom>
        </p:spPr>
      </p:pic>
      <p:sp>
        <p:nvSpPr>
          <p:cNvPr id="7" name="Line 2">
            <a:extLst>
              <a:ext uri="{FF2B5EF4-FFF2-40B4-BE49-F238E27FC236}">
                <a16:creationId xmlns:a16="http://schemas.microsoft.com/office/drawing/2014/main" xmlns="" id="{199BA437-551A-D84E-8EAB-77F6958DC4DE}"/>
              </a:ext>
              <a:ext uri="{C183D7F6-B498-43B3-948B-1728B52AA6E4}">
                <adec:decorative xmlns:adec="http://schemas.microsoft.com/office/drawing/2017/decorative" xmlns="" val="1"/>
              </a:ext>
            </a:extLst>
          </p:cNvPr>
          <p:cNvSpPr>
            <a:spLocks noChangeShapeType="1"/>
          </p:cNvSpPr>
          <p:nvPr userDrawn="1"/>
        </p:nvSpPr>
        <p:spPr bwMode="auto">
          <a:xfrm>
            <a:off x="360218" y="5616541"/>
            <a:ext cx="8139013" cy="0"/>
          </a:xfrm>
          <a:prstGeom prst="line">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txBody>
          <a:bodyPr lIns="0" tIns="0" rIns="0" bIns="0"/>
          <a:lstStyle/>
          <a:p>
            <a:endParaRPr lang="en-US" dirty="0">
              <a:ln>
                <a:solidFill>
                  <a:schemeClr val="tx1"/>
                </a:solidFill>
              </a:ln>
              <a:latin typeface="Arial"/>
            </a:endParaRPr>
          </a:p>
        </p:txBody>
      </p:sp>
    </p:spTree>
    <p:extLst>
      <p:ext uri="{BB962C8B-B14F-4D97-AF65-F5344CB8AC3E}">
        <p14:creationId xmlns:p14="http://schemas.microsoft.com/office/powerpoint/2010/main" val="2276350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or Statem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5CDD45-0E24-824E-8528-54480BCF5819}"/>
              </a:ext>
            </a:extLst>
          </p:cNvPr>
          <p:cNvSpPr>
            <a:spLocks noGrp="1"/>
          </p:cNvSpPr>
          <p:nvPr>
            <p:ph type="ctrTitle" hasCustomPrompt="1"/>
          </p:nvPr>
        </p:nvSpPr>
        <p:spPr>
          <a:xfrm>
            <a:off x="1143000" y="1437911"/>
            <a:ext cx="6858000" cy="3946178"/>
          </a:xfrm>
        </p:spPr>
        <p:txBody>
          <a:bodyPr anchor="ctr"/>
          <a:lstStyle>
            <a:lvl1pPr algn="ctr">
              <a:lnSpc>
                <a:spcPct val="110000"/>
              </a:lnSpc>
              <a:defRPr sz="3400" b="1">
                <a:solidFill>
                  <a:schemeClr val="bg1"/>
                </a:solidFill>
              </a:defRPr>
            </a:lvl1pPr>
          </a:lstStyle>
          <a:p>
            <a:r>
              <a:rPr lang="en-US" dirty="0"/>
              <a:t>Add Section title, quote or statement text 2 lines max</a:t>
            </a:r>
            <a:endParaRPr lang="en-GB" dirty="0"/>
          </a:p>
        </p:txBody>
      </p:sp>
      <p:grpSp>
        <p:nvGrpSpPr>
          <p:cNvPr id="3" name="Group 2" descr="Large UAL brand colon symbol">
            <a:extLst>
              <a:ext uri="{FF2B5EF4-FFF2-40B4-BE49-F238E27FC236}">
                <a16:creationId xmlns:a16="http://schemas.microsoft.com/office/drawing/2014/main" xmlns="" id="{C98BE8DC-31FA-864E-9BF5-E7654636A734}"/>
              </a:ext>
              <a:ext uri="{C183D7F6-B498-43B3-948B-1728B52AA6E4}">
                <adec:decorative xmlns:adec="http://schemas.microsoft.com/office/drawing/2017/decorative" xmlns="" val="0"/>
              </a:ext>
            </a:extLst>
          </p:cNvPr>
          <p:cNvGrpSpPr/>
          <p:nvPr userDrawn="1"/>
        </p:nvGrpSpPr>
        <p:grpSpPr>
          <a:xfrm>
            <a:off x="3632662" y="610986"/>
            <a:ext cx="1878676" cy="5636027"/>
            <a:chOff x="3429000" y="0"/>
            <a:chExt cx="2286000" cy="6858000"/>
          </a:xfrm>
        </p:grpSpPr>
        <p:sp>
          <p:nvSpPr>
            <p:cNvPr id="6" name="Rectangle 5">
              <a:extLst>
                <a:ext uri="{FF2B5EF4-FFF2-40B4-BE49-F238E27FC236}">
                  <a16:creationId xmlns:a16="http://schemas.microsoft.com/office/drawing/2014/main" xmlns="" id="{F34FAB0E-5F81-D146-953B-40D8D8955E73}"/>
                </a:ext>
              </a:extLst>
            </p:cNvPr>
            <p:cNvSpPr/>
            <p:nvPr userDrawn="1"/>
          </p:nvSpPr>
          <p:spPr>
            <a:xfrm>
              <a:off x="3429000" y="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xmlns="" id="{5E865784-11CC-2C4F-90C1-573DB0643AA6}"/>
                </a:ext>
              </a:extLst>
            </p:cNvPr>
            <p:cNvSpPr/>
            <p:nvPr userDrawn="1"/>
          </p:nvSpPr>
          <p:spPr>
            <a:xfrm>
              <a:off x="3429000" y="457200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82169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5CDD45-0E24-824E-8528-54480BCF5819}"/>
              </a:ext>
            </a:extLst>
          </p:cNvPr>
          <p:cNvSpPr>
            <a:spLocks noGrp="1"/>
          </p:cNvSpPr>
          <p:nvPr>
            <p:ph type="ctrTitle" hasCustomPrompt="1"/>
          </p:nvPr>
        </p:nvSpPr>
        <p:spPr>
          <a:xfrm>
            <a:off x="360000" y="180000"/>
            <a:ext cx="8424000" cy="720000"/>
          </a:xfrm>
        </p:spPr>
        <p:txBody>
          <a:bodyPr anchor="ctr"/>
          <a:lstStyle>
            <a:lvl1pPr algn="l">
              <a:defRPr sz="3800">
                <a:solidFill>
                  <a:schemeClr val="tx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xmlns="" id="{00DB4FFB-A229-AF47-8E60-155F5A2CCF9D}"/>
              </a:ext>
            </a:extLst>
          </p:cNvPr>
          <p:cNvSpPr>
            <a:spLocks noGrp="1"/>
          </p:cNvSpPr>
          <p:nvPr>
            <p:ph type="subTitle" idx="1" hasCustomPrompt="1"/>
          </p:nvPr>
        </p:nvSpPr>
        <p:spPr>
          <a:xfrm>
            <a:off x="359999" y="2448000"/>
            <a:ext cx="7613147" cy="2340000"/>
          </a:xfrm>
        </p:spPr>
        <p:txBody>
          <a:bodyPr anchor="ctr"/>
          <a:lstStyle>
            <a:lvl1pPr marL="0" indent="0" algn="l">
              <a:buNone/>
              <a:defRPr sz="3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introduction text or statement</a:t>
            </a:r>
            <a:endParaRPr lang="en-GB" dirty="0"/>
          </a:p>
        </p:txBody>
      </p:sp>
      <p:sp>
        <p:nvSpPr>
          <p:cNvPr id="6" name="Slide Number Placeholder 5">
            <a:extLst>
              <a:ext uri="{FF2B5EF4-FFF2-40B4-BE49-F238E27FC236}">
                <a16:creationId xmlns:a16="http://schemas.microsoft.com/office/drawing/2014/main" xmlns="" id="{891F0961-687E-414F-B883-189E0943ED72}"/>
              </a:ext>
            </a:extLst>
          </p:cNvPr>
          <p:cNvSpPr>
            <a:spLocks noGrp="1"/>
          </p:cNvSpPr>
          <p:nvPr>
            <p:ph type="sldNum" sz="quarter" idx="12"/>
          </p:nvPr>
        </p:nvSpPr>
        <p:spPr/>
        <p:txBody>
          <a:bodyPr/>
          <a:lstStyle>
            <a:lvl1pPr>
              <a:defRPr>
                <a:solidFill>
                  <a:schemeClr val="tx1"/>
                </a:solidFill>
              </a:defRPr>
            </a:lvl1pPr>
          </a:lstStyle>
          <a:p>
            <a:fld id="{2CC19541-5F6E-2C4C-BF21-196C1C8E2E31}" type="slidenum">
              <a:rPr lang="en-GB" smtClean="0"/>
              <a:pPr/>
              <a:t>‹#›</a:t>
            </a:fld>
            <a:endParaRPr lang="en-GB" dirty="0"/>
          </a:p>
        </p:txBody>
      </p:sp>
      <p:cxnSp>
        <p:nvCxnSpPr>
          <p:cNvPr id="8" name="Straight Connector 7">
            <a:extLst>
              <a:ext uri="{FF2B5EF4-FFF2-40B4-BE49-F238E27FC236}">
                <a16:creationId xmlns:a16="http://schemas.microsoft.com/office/drawing/2014/main" xmlns="" id="{B5272BEE-331F-A549-849A-BFC380FB00BE}"/>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xmlns="" id="{75F98531-AA2E-D444-BC38-44559C8CC992}"/>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0" name="Logo" descr="UAL_Logo_Black_.eps">
            <a:extLst>
              <a:ext uri="{FF2B5EF4-FFF2-40B4-BE49-F238E27FC236}">
                <a16:creationId xmlns:a16="http://schemas.microsoft.com/office/drawing/2014/main" xmlns="" id="{B41CD3C3-5194-E34A-BF79-74DF57194E5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151393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ingle Column">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BB85FF1D-CCC9-C64E-8344-B4F29CC4AB02}"/>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xmlns="" id="{1AA3A0A6-2360-E749-813F-4C2BB76956BA}"/>
              </a:ext>
            </a:extLst>
          </p:cNvPr>
          <p:cNvSpPr>
            <a:spLocks noGrp="1"/>
          </p:cNvSpPr>
          <p:nvPr>
            <p:ph type="body" sz="quarter" idx="15"/>
          </p:nvPr>
        </p:nvSpPr>
        <p:spPr>
          <a:xfrm>
            <a:off x="359270" y="1440000"/>
            <a:ext cx="8424729" cy="460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Footer Placeholder 2">
            <a:extLst>
              <a:ext uri="{FF2B5EF4-FFF2-40B4-BE49-F238E27FC236}">
                <a16:creationId xmlns:a16="http://schemas.microsoft.com/office/drawing/2014/main" xmlns="" id="{FF8A013E-8390-324C-9662-36E44BD67B59}"/>
              </a:ext>
            </a:extLst>
          </p:cNvPr>
          <p:cNvSpPr>
            <a:spLocks noGrp="1"/>
          </p:cNvSpPr>
          <p:nvPr>
            <p:ph type="ftr" sz="quarter" idx="18"/>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11" name="Slide Number Placeholder 5">
            <a:extLst>
              <a:ext uri="{FF2B5EF4-FFF2-40B4-BE49-F238E27FC236}">
                <a16:creationId xmlns:a16="http://schemas.microsoft.com/office/drawing/2014/main" xmlns="" id="{923CD223-314E-EA46-B728-E0C2BDCAD97D}"/>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0" name="Straight Connector 9">
            <a:extLst>
              <a:ext uri="{FF2B5EF4-FFF2-40B4-BE49-F238E27FC236}">
                <a16:creationId xmlns:a16="http://schemas.microsoft.com/office/drawing/2014/main" xmlns="" id="{6723AC83-ED3B-1F46-AB66-53D43A950CD0}"/>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40102B02-7333-AF49-95DF-069E0B7BF390}"/>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descr="UAL_Logo_Black_.eps">
            <a:extLst>
              <a:ext uri="{FF2B5EF4-FFF2-40B4-BE49-F238E27FC236}">
                <a16:creationId xmlns:a16="http://schemas.microsoft.com/office/drawing/2014/main" xmlns="" id="{87FD9358-BE18-9940-A392-E4D1BD5BD1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5542243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Two Column">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BB85FF1D-CCC9-C64E-8344-B4F29CC4AB02}"/>
              </a:ext>
            </a:extLst>
          </p:cNvPr>
          <p:cNvSpPr>
            <a:spLocks noGrp="1"/>
          </p:cNvSpPr>
          <p:nvPr>
            <p:ph type="ctrTitle" hasCustomPrompt="1"/>
          </p:nvPr>
        </p:nvSpPr>
        <p:spPr>
          <a:xfrm>
            <a:off x="360000" y="180000"/>
            <a:ext cx="8424000"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xmlns="" id="{1AA3A0A6-2360-E749-813F-4C2BB76956BA}"/>
              </a:ext>
            </a:extLst>
          </p:cNvPr>
          <p:cNvSpPr>
            <a:spLocks noGrp="1"/>
          </p:cNvSpPr>
          <p:nvPr>
            <p:ph type="body" sz="quarter" idx="15"/>
          </p:nvPr>
        </p:nvSpPr>
        <p:spPr>
          <a:xfrm>
            <a:off x="359999" y="1440000"/>
            <a:ext cx="4140000" cy="460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5">
            <a:extLst>
              <a:ext uri="{FF2B5EF4-FFF2-40B4-BE49-F238E27FC236}">
                <a16:creationId xmlns:a16="http://schemas.microsoft.com/office/drawing/2014/main" xmlns="" id="{FA553987-7EA0-4043-B0CC-43890BB1E79D}"/>
              </a:ext>
            </a:extLst>
          </p:cNvPr>
          <p:cNvSpPr>
            <a:spLocks noGrp="1"/>
          </p:cNvSpPr>
          <p:nvPr>
            <p:ph type="body" sz="quarter" idx="19"/>
          </p:nvPr>
        </p:nvSpPr>
        <p:spPr>
          <a:xfrm>
            <a:off x="4643438" y="1440000"/>
            <a:ext cx="4132262" cy="460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2">
            <a:extLst>
              <a:ext uri="{FF2B5EF4-FFF2-40B4-BE49-F238E27FC236}">
                <a16:creationId xmlns:a16="http://schemas.microsoft.com/office/drawing/2014/main" xmlns="" id="{869CFBC9-7B46-014E-A3B9-360BB6AC7B5F}"/>
              </a:ext>
            </a:extLst>
          </p:cNvPr>
          <p:cNvSpPr>
            <a:spLocks noGrp="1"/>
          </p:cNvSpPr>
          <p:nvPr>
            <p:ph type="ftr" sz="quarter" idx="20"/>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11" name="Slide Number Placeholder 5">
            <a:extLst>
              <a:ext uri="{FF2B5EF4-FFF2-40B4-BE49-F238E27FC236}">
                <a16:creationId xmlns:a16="http://schemas.microsoft.com/office/drawing/2014/main" xmlns="" id="{923CD223-314E-EA46-B728-E0C2BDCAD97D}"/>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3" name="Straight Connector 12">
            <a:extLst>
              <a:ext uri="{FF2B5EF4-FFF2-40B4-BE49-F238E27FC236}">
                <a16:creationId xmlns:a16="http://schemas.microsoft.com/office/drawing/2014/main" xmlns="" id="{EFB45286-5D7F-0F4F-811E-95576E147645}"/>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76EEEA6F-09EA-7C41-8FF1-733C224643F9}"/>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2" name="Logo" descr="UAL_Logo_Black_.eps">
            <a:extLst>
              <a:ext uri="{FF2B5EF4-FFF2-40B4-BE49-F238E27FC236}">
                <a16:creationId xmlns:a16="http://schemas.microsoft.com/office/drawing/2014/main" xmlns="" id="{234CFDCE-75E9-BA4A-AF47-D244994A32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1258798727"/>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BB85FF1D-CCC9-C64E-8344-B4F29CC4AB02}"/>
              </a:ext>
            </a:extLst>
          </p:cNvPr>
          <p:cNvSpPr>
            <a:spLocks noGrp="1"/>
          </p:cNvSpPr>
          <p:nvPr>
            <p:ph type="ctrTitle" hasCustomPrompt="1"/>
          </p:nvPr>
        </p:nvSpPr>
        <p:spPr>
          <a:xfrm>
            <a:off x="360000" y="180000"/>
            <a:ext cx="8424000"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xmlns="" id="{1AA3A0A6-2360-E749-813F-4C2BB76956BA}"/>
              </a:ext>
            </a:extLst>
          </p:cNvPr>
          <p:cNvSpPr>
            <a:spLocks noGrp="1"/>
          </p:cNvSpPr>
          <p:nvPr>
            <p:ph type="body" sz="quarter" idx="15"/>
          </p:nvPr>
        </p:nvSpPr>
        <p:spPr>
          <a:xfrm>
            <a:off x="359999" y="1440000"/>
            <a:ext cx="4140000" cy="460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Content Placeholder 11" descr="Add chart, table or image here">
            <a:extLst>
              <a:ext uri="{FF2B5EF4-FFF2-40B4-BE49-F238E27FC236}">
                <a16:creationId xmlns:a16="http://schemas.microsoft.com/office/drawing/2014/main" xmlns="" id="{A6E03B43-8C85-3146-B22E-4FD9A082F70A}"/>
              </a:ext>
            </a:extLst>
          </p:cNvPr>
          <p:cNvSpPr>
            <a:spLocks noGrp="1"/>
          </p:cNvSpPr>
          <p:nvPr>
            <p:ph sz="quarter" idx="16" hasCustomPrompt="1"/>
          </p:nvPr>
        </p:nvSpPr>
        <p:spPr>
          <a:xfrm>
            <a:off x="4643438" y="1440000"/>
            <a:ext cx="4140200" cy="4608000"/>
          </a:xfrm>
        </p:spPr>
        <p:txBody>
          <a:bodyPr/>
          <a:lstStyle>
            <a:lvl1pPr marL="0" indent="0">
              <a:buNone/>
              <a:defRPr sz="1600"/>
            </a:lvl1pPr>
          </a:lstStyle>
          <a:p>
            <a:pPr lvl="0"/>
            <a:r>
              <a:rPr lang="en-US" dirty="0"/>
              <a:t>Add chart/table/photo</a:t>
            </a:r>
            <a:endParaRPr lang="en-GB" dirty="0"/>
          </a:p>
        </p:txBody>
      </p:sp>
      <p:sp>
        <p:nvSpPr>
          <p:cNvPr id="3" name="Footer Placeholder 2">
            <a:extLst>
              <a:ext uri="{FF2B5EF4-FFF2-40B4-BE49-F238E27FC236}">
                <a16:creationId xmlns:a16="http://schemas.microsoft.com/office/drawing/2014/main" xmlns="" id="{FF8A013E-8390-324C-9662-36E44BD67B59}"/>
              </a:ext>
            </a:extLst>
          </p:cNvPr>
          <p:cNvSpPr>
            <a:spLocks noGrp="1"/>
          </p:cNvSpPr>
          <p:nvPr>
            <p:ph type="ftr" sz="quarter" idx="18"/>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11" name="Slide Number Placeholder 5">
            <a:extLst>
              <a:ext uri="{FF2B5EF4-FFF2-40B4-BE49-F238E27FC236}">
                <a16:creationId xmlns:a16="http://schemas.microsoft.com/office/drawing/2014/main" xmlns="" id="{923CD223-314E-EA46-B728-E0C2BDCAD97D}"/>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3" name="Straight Connector 12">
            <a:extLst>
              <a:ext uri="{FF2B5EF4-FFF2-40B4-BE49-F238E27FC236}">
                <a16:creationId xmlns:a16="http://schemas.microsoft.com/office/drawing/2014/main" xmlns="" id="{32ADBCD9-A46E-844F-BB98-903CBA704112}"/>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C12212BD-9A82-9F4C-94C2-C4BFE5F37F0A}"/>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7" name="Logo" descr="UAL_Logo_Black_.eps">
            <a:extLst>
              <a:ext uri="{FF2B5EF4-FFF2-40B4-BE49-F238E27FC236}">
                <a16:creationId xmlns:a16="http://schemas.microsoft.com/office/drawing/2014/main" xmlns="" id="{90ED9849-42E3-7E43-96B2-5324C2373C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45693191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Two Photo">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xmlns="" id="{42D322F4-2200-6249-8AF3-22520C19E238}"/>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xmlns="" id="{1AA3A0A6-2360-E749-813F-4C2BB76956BA}"/>
              </a:ext>
            </a:extLst>
          </p:cNvPr>
          <p:cNvSpPr>
            <a:spLocks noGrp="1"/>
          </p:cNvSpPr>
          <p:nvPr>
            <p:ph type="body" sz="quarter" idx="15"/>
          </p:nvPr>
        </p:nvSpPr>
        <p:spPr>
          <a:xfrm>
            <a:off x="359998" y="1440000"/>
            <a:ext cx="5562001" cy="4608000"/>
          </a:xfrm>
        </p:spPr>
        <p:txBody>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3" descr="Add image here"/>
          <p:cNvSpPr>
            <a:spLocks noGrp="1"/>
          </p:cNvSpPr>
          <p:nvPr>
            <p:ph type="pic" sz="quarter" idx="10"/>
          </p:nvPr>
        </p:nvSpPr>
        <p:spPr>
          <a:xfrm>
            <a:off x="6084000" y="1440000"/>
            <a:ext cx="2700000" cy="219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8" name="Picture Placeholder 3" descr="Add image here or remove placeholder box if not required">
            <a:extLst>
              <a:ext uri="{FF2B5EF4-FFF2-40B4-BE49-F238E27FC236}">
                <a16:creationId xmlns:a16="http://schemas.microsoft.com/office/drawing/2014/main" xmlns="" id="{856F6CC8-311C-B64C-8916-5A1222AAACF9}"/>
              </a:ext>
            </a:extLst>
          </p:cNvPr>
          <p:cNvSpPr>
            <a:spLocks noGrp="1"/>
          </p:cNvSpPr>
          <p:nvPr>
            <p:ph type="pic" sz="quarter" idx="16"/>
          </p:nvPr>
        </p:nvSpPr>
        <p:spPr>
          <a:xfrm>
            <a:off x="6084000" y="3830403"/>
            <a:ext cx="2700000" cy="219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9" name="Footer Placeholder 2">
            <a:extLst>
              <a:ext uri="{FF2B5EF4-FFF2-40B4-BE49-F238E27FC236}">
                <a16:creationId xmlns:a16="http://schemas.microsoft.com/office/drawing/2014/main" xmlns="" id="{683E132D-6F42-0848-94D3-69FA493175FB}"/>
              </a:ext>
            </a:extLst>
          </p:cNvPr>
          <p:cNvSpPr>
            <a:spLocks noGrp="1"/>
          </p:cNvSpPr>
          <p:nvPr>
            <p:ph type="ftr" sz="quarter" idx="18"/>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17" name="Slide Number Placeholder 5">
            <a:extLst>
              <a:ext uri="{FF2B5EF4-FFF2-40B4-BE49-F238E27FC236}">
                <a16:creationId xmlns:a16="http://schemas.microsoft.com/office/drawing/2014/main" xmlns="" id="{E1ABCCB4-12C4-9A41-84C7-2309E018BC12}"/>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1" name="Straight Connector 10">
            <a:extLst>
              <a:ext uri="{FF2B5EF4-FFF2-40B4-BE49-F238E27FC236}">
                <a16:creationId xmlns:a16="http://schemas.microsoft.com/office/drawing/2014/main" xmlns="" id="{62C89CCB-C276-B644-BBAA-3B12F38155E6}"/>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AA75B26E-4E65-654F-BF66-6C07830FEF37}"/>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6" name="Logo" descr="UAL_Logo_Black_.eps">
            <a:extLst>
              <a:ext uri="{FF2B5EF4-FFF2-40B4-BE49-F238E27FC236}">
                <a16:creationId xmlns:a16="http://schemas.microsoft.com/office/drawing/2014/main" xmlns="" id="{90010625-DA98-2949-A65B-FCA381DD1B2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323953048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and Statement">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xmlns="" id="{96844230-43E2-3843-B3C4-1AA357626C71}"/>
              </a:ext>
            </a:extLst>
          </p:cNvPr>
          <p:cNvSpPr>
            <a:spLocks noGrp="1"/>
          </p:cNvSpPr>
          <p:nvPr>
            <p:ph type="ctrTitle" hasCustomPrompt="1"/>
          </p:nvPr>
        </p:nvSpPr>
        <p:spPr>
          <a:xfrm>
            <a:off x="376420" y="180000"/>
            <a:ext cx="8407579" cy="720000"/>
          </a:xfrm>
        </p:spPr>
        <p:txBody>
          <a:bodyPr anchor="ctr"/>
          <a:lstStyle>
            <a:lvl1pPr algn="l">
              <a:defRPr sz="3800">
                <a:solidFill>
                  <a:schemeClr val="tx1"/>
                </a:solidFill>
              </a:defRPr>
            </a:lvl1pPr>
          </a:lstStyle>
          <a:p>
            <a:r>
              <a:rPr lang="en-US" dirty="0"/>
              <a:t>Add Title</a:t>
            </a:r>
            <a:endParaRPr lang="en-GB" dirty="0"/>
          </a:p>
        </p:txBody>
      </p:sp>
      <p:sp>
        <p:nvSpPr>
          <p:cNvPr id="8" name="Rectangle 7">
            <a:extLst>
              <a:ext uri="{FF2B5EF4-FFF2-40B4-BE49-F238E27FC236}">
                <a16:creationId xmlns:a16="http://schemas.microsoft.com/office/drawing/2014/main" xmlns="" id="{BC9BCFD0-067D-6545-8C5D-27D2627541BB}"/>
              </a:ext>
            </a:extLst>
          </p:cNvPr>
          <p:cNvSpPr/>
          <p:nvPr userDrawn="1"/>
        </p:nvSpPr>
        <p:spPr>
          <a:xfrm>
            <a:off x="376420" y="1440000"/>
            <a:ext cx="4140000" cy="453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Text Placeholder 8">
            <a:extLst>
              <a:ext uri="{FF2B5EF4-FFF2-40B4-BE49-F238E27FC236}">
                <a16:creationId xmlns:a16="http://schemas.microsoft.com/office/drawing/2014/main" xmlns="" id="{6C7B40B0-3203-CF4D-9A88-A624E8DA0CF6}"/>
              </a:ext>
            </a:extLst>
          </p:cNvPr>
          <p:cNvSpPr>
            <a:spLocks noGrp="1"/>
          </p:cNvSpPr>
          <p:nvPr>
            <p:ph type="body" sz="quarter" idx="14" hasCustomPrompt="1"/>
          </p:nvPr>
        </p:nvSpPr>
        <p:spPr>
          <a:xfrm>
            <a:off x="589011" y="1730002"/>
            <a:ext cx="3714817" cy="3955995"/>
          </a:xfrm>
        </p:spPr>
        <p:txBody>
          <a:bodyPr anchor="ctr"/>
          <a:lstStyle>
            <a:lvl1pPr marL="0" marR="0" indent="0" algn="ctr" defTabSz="126000" rtl="0" eaLnBrk="1" fontAlgn="auto" latinLnBrk="0" hangingPunct="1">
              <a:lnSpc>
                <a:spcPct val="120000"/>
              </a:lnSpc>
              <a:spcBef>
                <a:spcPts val="0"/>
              </a:spcBef>
              <a:spcAft>
                <a:spcPts val="1200"/>
              </a:spcAft>
              <a:buClr>
                <a:schemeClr val="tx1">
                  <a:lumMod val="50000"/>
                  <a:lumOff val="50000"/>
                </a:schemeClr>
              </a:buClr>
              <a:buSzPct val="90000"/>
              <a:buFont typeface=".Apple Color Emoji UI"/>
              <a:buNone/>
              <a:tabLst/>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marL="0" marR="0" lvl="0" indent="0" algn="ctr" defTabSz="126000" rtl="0" eaLnBrk="1" fontAlgn="auto" latinLnBrk="0" hangingPunct="1">
              <a:lnSpc>
                <a:spcPct val="120000"/>
              </a:lnSpc>
              <a:spcBef>
                <a:spcPts val="0"/>
              </a:spcBef>
              <a:spcAft>
                <a:spcPts val="1200"/>
              </a:spcAft>
              <a:buClr>
                <a:schemeClr val="tx1">
                  <a:lumMod val="50000"/>
                  <a:lumOff val="50000"/>
                </a:schemeClr>
              </a:buClr>
              <a:buSzPct val="90000"/>
              <a:buFont typeface=".Apple Color Emoji UI"/>
              <a:buNone/>
              <a:tabLst/>
              <a:defRPr/>
            </a:pPr>
            <a:r>
              <a:rPr lang="en-GB" sz="3400" dirty="0"/>
              <a:t>Add statement text or quote in the space, use 34pt or 24pt text</a:t>
            </a:r>
          </a:p>
        </p:txBody>
      </p:sp>
      <p:sp>
        <p:nvSpPr>
          <p:cNvPr id="11" name="Picture Placeholder 10" descr="Add image here">
            <a:extLst>
              <a:ext uri="{FF2B5EF4-FFF2-40B4-BE49-F238E27FC236}">
                <a16:creationId xmlns:a16="http://schemas.microsoft.com/office/drawing/2014/main" xmlns="" id="{5A57B211-0045-2844-B5DA-1D7E13A68B82}"/>
              </a:ext>
            </a:extLst>
          </p:cNvPr>
          <p:cNvSpPr>
            <a:spLocks noGrp="1"/>
          </p:cNvSpPr>
          <p:nvPr>
            <p:ph type="pic" sz="quarter" idx="13"/>
          </p:nvPr>
        </p:nvSpPr>
        <p:spPr>
          <a:xfrm>
            <a:off x="4643999" y="1440000"/>
            <a:ext cx="4140000" cy="4535997"/>
          </a:xfrm>
        </p:spPr>
        <p:txBody>
          <a:bodyPr/>
          <a:lstStyle>
            <a:lvl1pPr marL="0" indent="0">
              <a:buNone/>
              <a:defRPr sz="1600"/>
            </a:lvl1pPr>
          </a:lstStyle>
          <a:p>
            <a:endParaRPr lang="en-GB" dirty="0"/>
          </a:p>
        </p:txBody>
      </p:sp>
      <p:sp>
        <p:nvSpPr>
          <p:cNvPr id="20" name="Footer Placeholder 2">
            <a:extLst>
              <a:ext uri="{FF2B5EF4-FFF2-40B4-BE49-F238E27FC236}">
                <a16:creationId xmlns:a16="http://schemas.microsoft.com/office/drawing/2014/main" xmlns="" id="{857A95D3-0A18-AF4F-A2D4-672ABAB1E4AC}"/>
              </a:ext>
            </a:extLst>
          </p:cNvPr>
          <p:cNvSpPr>
            <a:spLocks noGrp="1"/>
          </p:cNvSpPr>
          <p:nvPr>
            <p:ph type="ftr" sz="quarter" idx="18"/>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19" name="Slide Number Placeholder 5">
            <a:extLst>
              <a:ext uri="{FF2B5EF4-FFF2-40B4-BE49-F238E27FC236}">
                <a16:creationId xmlns:a16="http://schemas.microsoft.com/office/drawing/2014/main" xmlns="" id="{69C0F683-1EF9-7247-AA72-D7C8E67DEC8D}"/>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3" name="Straight Connector 12">
            <a:extLst>
              <a:ext uri="{FF2B5EF4-FFF2-40B4-BE49-F238E27FC236}">
                <a16:creationId xmlns:a16="http://schemas.microsoft.com/office/drawing/2014/main" xmlns="" id="{C8ADDA24-1376-DD48-AEE3-D30E0A799146}"/>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A9CE08BD-A97F-B14A-8767-0B3D42F5D95A}"/>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8" name="Logo" descr="UAL_Logo_Black_.eps">
            <a:extLst>
              <a:ext uri="{FF2B5EF4-FFF2-40B4-BE49-F238E27FC236}">
                <a16:creationId xmlns:a16="http://schemas.microsoft.com/office/drawing/2014/main" xmlns="" id="{E3309AD2-F847-B249-A730-AFC0D806453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3360193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Content">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xmlns="" id="{8D4784B8-6222-CE45-8AC8-7AB30A0F679F}"/>
              </a:ext>
            </a:extLst>
          </p:cNvPr>
          <p:cNvSpPr>
            <a:spLocks noGrp="1"/>
          </p:cNvSpPr>
          <p:nvPr>
            <p:ph type="ctrTitle" hasCustomPrompt="1"/>
          </p:nvPr>
        </p:nvSpPr>
        <p:spPr>
          <a:xfrm>
            <a:off x="358910" y="180000"/>
            <a:ext cx="8425090" cy="720000"/>
          </a:xfrm>
        </p:spPr>
        <p:txBody>
          <a:bodyPr anchor="ctr"/>
          <a:lstStyle>
            <a:lvl1pPr algn="l">
              <a:defRPr sz="3800">
                <a:solidFill>
                  <a:schemeClr val="tx1"/>
                </a:solidFill>
              </a:defRPr>
            </a:lvl1pPr>
          </a:lstStyle>
          <a:p>
            <a:r>
              <a:rPr lang="en-US" dirty="0"/>
              <a:t>Add Title</a:t>
            </a:r>
            <a:endParaRPr lang="en-GB" dirty="0"/>
          </a:p>
        </p:txBody>
      </p:sp>
      <p:sp>
        <p:nvSpPr>
          <p:cNvPr id="13" name="Content Placeholder 2" descr="Add chart, table or image here">
            <a:extLst>
              <a:ext uri="{FF2B5EF4-FFF2-40B4-BE49-F238E27FC236}">
                <a16:creationId xmlns:a16="http://schemas.microsoft.com/office/drawing/2014/main" xmlns="" id="{6F5D1C0F-74B3-8A4E-AAC6-F9A9FAAF8A5F}"/>
              </a:ext>
            </a:extLst>
          </p:cNvPr>
          <p:cNvSpPr>
            <a:spLocks noGrp="1"/>
          </p:cNvSpPr>
          <p:nvPr>
            <p:ph sz="quarter" idx="18" hasCustomPrompt="1"/>
          </p:nvPr>
        </p:nvSpPr>
        <p:spPr>
          <a:xfrm>
            <a:off x="358909" y="1470024"/>
            <a:ext cx="8424729" cy="4536000"/>
          </a:xfrm>
        </p:spPr>
        <p:txBody>
          <a:bodyPr/>
          <a:lstStyle>
            <a:lvl1pPr marL="0" indent="0">
              <a:buNone/>
              <a:defRPr sz="1600"/>
            </a:lvl1pPr>
          </a:lstStyle>
          <a:p>
            <a:pPr lvl="0"/>
            <a:r>
              <a:rPr lang="en-US" dirty="0"/>
              <a:t>Add chart/table/photo</a:t>
            </a:r>
            <a:endParaRPr lang="en-GB" dirty="0"/>
          </a:p>
        </p:txBody>
      </p:sp>
      <p:sp>
        <p:nvSpPr>
          <p:cNvPr id="17" name="Footer Placeholder 2">
            <a:extLst>
              <a:ext uri="{FF2B5EF4-FFF2-40B4-BE49-F238E27FC236}">
                <a16:creationId xmlns:a16="http://schemas.microsoft.com/office/drawing/2014/main" xmlns="" id="{B8EE9AD7-564C-BD4A-B6A4-EED2E9B4E2E4}"/>
              </a:ext>
            </a:extLst>
          </p:cNvPr>
          <p:cNvSpPr>
            <a:spLocks noGrp="1"/>
          </p:cNvSpPr>
          <p:nvPr>
            <p:ph type="ftr" sz="quarter" idx="19"/>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16" name="Slide Number Placeholder 5">
            <a:extLst>
              <a:ext uri="{FF2B5EF4-FFF2-40B4-BE49-F238E27FC236}">
                <a16:creationId xmlns:a16="http://schemas.microsoft.com/office/drawing/2014/main" xmlns="" id="{7CFC329E-B2D5-FC43-86B8-585EC44DB708}"/>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0" name="Straight Connector 9">
            <a:extLst>
              <a:ext uri="{FF2B5EF4-FFF2-40B4-BE49-F238E27FC236}">
                <a16:creationId xmlns:a16="http://schemas.microsoft.com/office/drawing/2014/main" xmlns="" id="{1B6B09DB-3AED-4945-A066-FB02D9766044}"/>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55FB02CA-28A1-574F-98B9-F9B177114E22}"/>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9" name="Logo" descr="UAL_Logo_Black_.eps">
            <a:extLst>
              <a:ext uri="{FF2B5EF4-FFF2-40B4-BE49-F238E27FC236}">
                <a16:creationId xmlns:a16="http://schemas.microsoft.com/office/drawing/2014/main" xmlns="" id="{F969E7D7-DD7A-E045-AEB0-93DEE3C379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1321979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Photo">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xmlns="" id="{984ED22F-5589-174F-A993-107852413898}"/>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14" name="Picture Placeholder 3" descr="Add first image here">
            <a:extLst>
              <a:ext uri="{FF2B5EF4-FFF2-40B4-BE49-F238E27FC236}">
                <a16:creationId xmlns:a16="http://schemas.microsoft.com/office/drawing/2014/main" xmlns="" id="{C7C14F64-0AD7-814E-ADBD-00D172CAC615}"/>
              </a:ext>
            </a:extLst>
          </p:cNvPr>
          <p:cNvSpPr>
            <a:spLocks noGrp="1"/>
          </p:cNvSpPr>
          <p:nvPr>
            <p:ph type="pic" sz="quarter" idx="18"/>
          </p:nvPr>
        </p:nvSpPr>
        <p:spPr>
          <a:xfrm>
            <a:off x="360000" y="1476000"/>
            <a:ext cx="4140000" cy="453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3" name="Picture Placeholder 3" descr="Add second image here">
            <a:extLst>
              <a:ext uri="{FF2B5EF4-FFF2-40B4-BE49-F238E27FC236}">
                <a16:creationId xmlns:a16="http://schemas.microsoft.com/office/drawing/2014/main" xmlns="" id="{2A65CA6F-7D91-3C47-9C36-79BAEE1D4880}"/>
              </a:ext>
            </a:extLst>
          </p:cNvPr>
          <p:cNvSpPr>
            <a:spLocks noGrp="1"/>
          </p:cNvSpPr>
          <p:nvPr>
            <p:ph type="pic" sz="quarter" idx="10"/>
          </p:nvPr>
        </p:nvSpPr>
        <p:spPr>
          <a:xfrm>
            <a:off x="4644000" y="1476000"/>
            <a:ext cx="4140000" cy="453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9" name="Footer Placeholder 2">
            <a:extLst>
              <a:ext uri="{FF2B5EF4-FFF2-40B4-BE49-F238E27FC236}">
                <a16:creationId xmlns:a16="http://schemas.microsoft.com/office/drawing/2014/main" xmlns="" id="{1EA28A1B-5211-334C-9CB5-6B147C9FFD38}"/>
              </a:ext>
            </a:extLst>
          </p:cNvPr>
          <p:cNvSpPr>
            <a:spLocks noGrp="1"/>
          </p:cNvSpPr>
          <p:nvPr>
            <p:ph type="ftr" sz="quarter" idx="19"/>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18" name="Slide Number Placeholder 5">
            <a:extLst>
              <a:ext uri="{FF2B5EF4-FFF2-40B4-BE49-F238E27FC236}">
                <a16:creationId xmlns:a16="http://schemas.microsoft.com/office/drawing/2014/main" xmlns="" id="{03E2401F-B56E-3C44-91DC-454A16A111B8}"/>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1" name="Straight Connector 10">
            <a:extLst>
              <a:ext uri="{FF2B5EF4-FFF2-40B4-BE49-F238E27FC236}">
                <a16:creationId xmlns:a16="http://schemas.microsoft.com/office/drawing/2014/main" xmlns="" id="{48E4F423-C52D-7B48-AC75-19B4E4C61EEF}"/>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5C40A29C-A6A0-5E44-835D-2BE9C6EE3E56}"/>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1" name="Logo" descr="UAL_Logo_Black_.eps">
            <a:extLst>
              <a:ext uri="{FF2B5EF4-FFF2-40B4-BE49-F238E27FC236}">
                <a16:creationId xmlns:a16="http://schemas.microsoft.com/office/drawing/2014/main" xmlns="" id="{047CA860-522B-CA4A-B848-3208D34323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3641129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bg1">
            <a:lumMod val="95000"/>
          </a:schemeClr>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xmlns="" id="{C4215971-3EF6-1048-8DE4-14060DCEBCD8}"/>
              </a:ext>
            </a:extLst>
          </p:cNvPr>
          <p:cNvSpPr>
            <a:spLocks noGrp="1"/>
          </p:cNvSpPr>
          <p:nvPr>
            <p:ph type="pic" sz="quarter" idx="11"/>
          </p:nvPr>
        </p:nvSpPr>
        <p:spPr>
          <a:xfrm>
            <a:off x="0" y="0"/>
            <a:ext cx="9144000" cy="6858000"/>
          </a:xfrm>
        </p:spPr>
        <p:txBody>
          <a:bodyPr/>
          <a:lstStyle>
            <a:lvl1pPr marL="0" indent="0">
              <a:buNone/>
              <a:defRPr/>
            </a:lvl1pPr>
          </a:lstStyle>
          <a:p>
            <a:endParaRPr lang="en-US" dirty="0"/>
          </a:p>
        </p:txBody>
      </p:sp>
      <p:sp>
        <p:nvSpPr>
          <p:cNvPr id="3" name="Text Placeholder 2" descr="Text box with instruction on how to add a full slide image. Delete this box from slide">
            <a:extLst>
              <a:ext uri="{FF2B5EF4-FFF2-40B4-BE49-F238E27FC236}">
                <a16:creationId xmlns:a16="http://schemas.microsoft.com/office/drawing/2014/main" xmlns="" id="{191F1BB7-4076-C640-BF86-8BE9B20C098A}"/>
              </a:ext>
              <a:ext uri="{C183D7F6-B498-43B3-948B-1728B52AA6E4}">
                <adec:decorative xmlns:adec="http://schemas.microsoft.com/office/drawing/2017/decorative" xmlns="" val="0"/>
              </a:ext>
            </a:extLst>
          </p:cNvPr>
          <p:cNvSpPr>
            <a:spLocks noGrp="1"/>
          </p:cNvSpPr>
          <p:nvPr>
            <p:ph type="body" sz="quarter" idx="10" hasCustomPrompt="1"/>
          </p:nvPr>
        </p:nvSpPr>
        <p:spPr>
          <a:xfrm>
            <a:off x="537211" y="3787775"/>
            <a:ext cx="3174818" cy="1793628"/>
          </a:xfrm>
          <a:solidFill>
            <a:schemeClr val="bg2"/>
          </a:solidFill>
        </p:spPr>
        <p:txBody>
          <a:bodyPr lIns="72000" tIns="72000" rIns="72000" bIns="72000"/>
          <a:lstStyle>
            <a:lvl1pPr marL="0" indent="0" algn="ctr">
              <a:buNone/>
              <a:defRPr>
                <a:solidFill>
                  <a:schemeClr val="bg1"/>
                </a:solidFill>
              </a:defRPr>
            </a:lvl1pPr>
            <a:lvl2pPr marL="432000" indent="0">
              <a:buNone/>
              <a:defRPr/>
            </a:lvl2pPr>
            <a:lvl3pPr marL="864000" indent="0">
              <a:buNone/>
              <a:defRPr/>
            </a:lvl3pPr>
            <a:lvl4pPr marL="0" indent="0">
              <a:buNone/>
              <a:defRPr/>
            </a:lvl4pPr>
            <a:lvl5pPr marL="432000" indent="0">
              <a:buNone/>
              <a:defRPr/>
            </a:lvl5pPr>
          </a:lstStyle>
          <a:p>
            <a:pPr lvl="0"/>
            <a:r>
              <a:rPr lang="en-US" dirty="0"/>
              <a:t>Use this slide for full slide images. Click on icon to add image. Delete this box</a:t>
            </a:r>
            <a:endParaRPr lang="en-GB" dirty="0"/>
          </a:p>
        </p:txBody>
      </p:sp>
    </p:spTree>
    <p:extLst>
      <p:ext uri="{BB962C8B-B14F-4D97-AF65-F5344CB8AC3E}">
        <p14:creationId xmlns:p14="http://schemas.microsoft.com/office/powerpoint/2010/main" val="4169297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ement and Three Photos">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xmlns="" id="{01AB6B2C-CBBB-F640-A8CD-179CE77C8246}"/>
              </a:ext>
            </a:extLst>
          </p:cNvPr>
          <p:cNvSpPr>
            <a:spLocks noGrp="1"/>
          </p:cNvSpPr>
          <p:nvPr>
            <p:ph type="ctrTitle" hasCustomPrompt="1"/>
          </p:nvPr>
        </p:nvSpPr>
        <p:spPr>
          <a:xfrm>
            <a:off x="360000" y="180000"/>
            <a:ext cx="8424000" cy="720000"/>
          </a:xfrm>
        </p:spPr>
        <p:txBody>
          <a:bodyPr anchor="ctr"/>
          <a:lstStyle>
            <a:lvl1pPr algn="l">
              <a:defRPr sz="3800">
                <a:solidFill>
                  <a:schemeClr val="tx1"/>
                </a:solidFill>
              </a:defRPr>
            </a:lvl1pPr>
          </a:lstStyle>
          <a:p>
            <a:r>
              <a:rPr lang="en-US" dirty="0"/>
              <a:t>Add Title</a:t>
            </a:r>
            <a:endParaRPr lang="en-GB" dirty="0"/>
          </a:p>
        </p:txBody>
      </p:sp>
      <p:sp>
        <p:nvSpPr>
          <p:cNvPr id="8" name="Rectangle 7">
            <a:extLst>
              <a:ext uri="{FF2B5EF4-FFF2-40B4-BE49-F238E27FC236}">
                <a16:creationId xmlns:a16="http://schemas.microsoft.com/office/drawing/2014/main" xmlns="" id="{BC9BCFD0-067D-6545-8C5D-27D2627541BB}"/>
              </a:ext>
            </a:extLst>
          </p:cNvPr>
          <p:cNvSpPr/>
          <p:nvPr userDrawn="1"/>
        </p:nvSpPr>
        <p:spPr>
          <a:xfrm>
            <a:off x="360002" y="1334950"/>
            <a:ext cx="4140000" cy="453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chemeClr val="tx1"/>
              </a:solidFill>
            </a:endParaRPr>
          </a:p>
        </p:txBody>
      </p:sp>
      <p:sp>
        <p:nvSpPr>
          <p:cNvPr id="9" name="Text Placeholder 8">
            <a:extLst>
              <a:ext uri="{FF2B5EF4-FFF2-40B4-BE49-F238E27FC236}">
                <a16:creationId xmlns:a16="http://schemas.microsoft.com/office/drawing/2014/main" xmlns="" id="{6C7B40B0-3203-CF4D-9A88-A624E8DA0CF6}"/>
              </a:ext>
            </a:extLst>
          </p:cNvPr>
          <p:cNvSpPr>
            <a:spLocks noGrp="1"/>
          </p:cNvSpPr>
          <p:nvPr>
            <p:ph type="body" sz="quarter" idx="14"/>
          </p:nvPr>
        </p:nvSpPr>
        <p:spPr>
          <a:xfrm>
            <a:off x="540002" y="1661024"/>
            <a:ext cx="3780000" cy="3723776"/>
          </a:xfrm>
        </p:spPr>
        <p:txBody>
          <a:bodyPr anchor="ctr"/>
          <a:lstStyle>
            <a:lvl1pPr marL="0" indent="0" algn="ctr">
              <a:buNone/>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Edit Master text styles</a:t>
            </a:r>
          </a:p>
        </p:txBody>
      </p:sp>
      <p:sp>
        <p:nvSpPr>
          <p:cNvPr id="10" name="Picture Placeholder 3" descr="Add first of three images here">
            <a:extLst>
              <a:ext uri="{FF2B5EF4-FFF2-40B4-BE49-F238E27FC236}">
                <a16:creationId xmlns:a16="http://schemas.microsoft.com/office/drawing/2014/main" xmlns="" id="{7DA10396-CCCF-0340-BB00-412EEECBC0ED}"/>
              </a:ext>
            </a:extLst>
          </p:cNvPr>
          <p:cNvSpPr>
            <a:spLocks noGrp="1"/>
          </p:cNvSpPr>
          <p:nvPr>
            <p:ph type="pic" sz="quarter" idx="10"/>
          </p:nvPr>
        </p:nvSpPr>
        <p:spPr>
          <a:xfrm>
            <a:off x="4643999" y="1349094"/>
            <a:ext cx="4140000" cy="2520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2" name="Picture Placeholder 3" descr="Add second image here">
            <a:extLst>
              <a:ext uri="{FF2B5EF4-FFF2-40B4-BE49-F238E27FC236}">
                <a16:creationId xmlns:a16="http://schemas.microsoft.com/office/drawing/2014/main" xmlns="" id="{4CFF857B-12AB-E04C-A1F6-FC4B79FE185A}"/>
              </a:ext>
            </a:extLst>
          </p:cNvPr>
          <p:cNvSpPr>
            <a:spLocks noGrp="1"/>
          </p:cNvSpPr>
          <p:nvPr>
            <p:ph type="pic" sz="quarter" idx="12"/>
          </p:nvPr>
        </p:nvSpPr>
        <p:spPr>
          <a:xfrm>
            <a:off x="4662000" y="4081121"/>
            <a:ext cx="2376000" cy="1803974"/>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6" name="Picture Placeholder 3" descr="Add third image here or remaove if not required">
            <a:extLst>
              <a:ext uri="{FF2B5EF4-FFF2-40B4-BE49-F238E27FC236}">
                <a16:creationId xmlns:a16="http://schemas.microsoft.com/office/drawing/2014/main" xmlns="" id="{8C79CD37-E4DA-FA41-8E9D-41522B86F445}"/>
              </a:ext>
            </a:extLst>
          </p:cNvPr>
          <p:cNvSpPr>
            <a:spLocks noGrp="1"/>
          </p:cNvSpPr>
          <p:nvPr>
            <p:ph type="pic" sz="quarter" idx="18"/>
          </p:nvPr>
        </p:nvSpPr>
        <p:spPr>
          <a:xfrm>
            <a:off x="7212889" y="4081121"/>
            <a:ext cx="1571110" cy="1803974"/>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29" name="Footer Placeholder 2">
            <a:extLst>
              <a:ext uri="{FF2B5EF4-FFF2-40B4-BE49-F238E27FC236}">
                <a16:creationId xmlns:a16="http://schemas.microsoft.com/office/drawing/2014/main" xmlns="" id="{F6AF8C55-2B77-1D42-8511-DA445548DBFE}"/>
              </a:ext>
            </a:extLst>
          </p:cNvPr>
          <p:cNvSpPr>
            <a:spLocks noGrp="1"/>
          </p:cNvSpPr>
          <p:nvPr>
            <p:ph type="ftr" sz="quarter" idx="19"/>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28" name="Slide Number Placeholder 5">
            <a:extLst>
              <a:ext uri="{FF2B5EF4-FFF2-40B4-BE49-F238E27FC236}">
                <a16:creationId xmlns:a16="http://schemas.microsoft.com/office/drawing/2014/main" xmlns="" id="{84322950-993A-6C43-97F4-53A93A353FB2}"/>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4" name="Straight Connector 13">
            <a:extLst>
              <a:ext uri="{FF2B5EF4-FFF2-40B4-BE49-F238E27FC236}">
                <a16:creationId xmlns:a16="http://schemas.microsoft.com/office/drawing/2014/main" xmlns="" id="{B95C28D9-A9F8-D942-89B7-67A0A493F8CE}"/>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xmlns="" id="{14463B8E-7644-684E-A122-7FA0F9F06A0F}"/>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0" name="Logo" descr="UAL_Logo_Black_.eps">
            <a:extLst>
              <a:ext uri="{FF2B5EF4-FFF2-40B4-BE49-F238E27FC236}">
                <a16:creationId xmlns:a16="http://schemas.microsoft.com/office/drawing/2014/main" xmlns="" id="{84C2DA9C-91DE-7647-9756-D9F9789C914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838280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xmlns="" id="{60D128E8-0B92-5B4D-B601-7108AB6311F8}"/>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32" name="Picture Placeholder 3" descr="Add first of three images here"/>
          <p:cNvSpPr>
            <a:spLocks noGrp="1"/>
          </p:cNvSpPr>
          <p:nvPr>
            <p:ph type="pic" sz="quarter" idx="11" hasCustomPrompt="1"/>
          </p:nvPr>
        </p:nvSpPr>
        <p:spPr>
          <a:xfrm>
            <a:off x="359270" y="1359468"/>
            <a:ext cx="2700000" cy="1890000"/>
          </a:xfrm>
          <a:prstGeom prst="rect">
            <a:avLst/>
          </a:prstGeom>
        </p:spPr>
        <p:txBody>
          <a:bodyPr tIns="936000" anchor="t" anchorCtr="0"/>
          <a:lstStyle>
            <a:lvl1pPr marL="0" indent="0" algn="ctr">
              <a:buNone/>
              <a:defRPr sz="1350">
                <a:solidFill>
                  <a:schemeClr val="tx1"/>
                </a:solidFill>
              </a:defRPr>
            </a:lvl1pPr>
          </a:lstStyle>
          <a:p>
            <a:r>
              <a:rPr lang="en-GB" dirty="0"/>
              <a:t>Photo</a:t>
            </a:r>
          </a:p>
        </p:txBody>
      </p:sp>
      <p:sp>
        <p:nvSpPr>
          <p:cNvPr id="15" name="Rectangle 14"/>
          <p:cNvSpPr/>
          <p:nvPr userDrawn="1"/>
        </p:nvSpPr>
        <p:spPr>
          <a:xfrm>
            <a:off x="3211682" y="1359468"/>
            <a:ext cx="5572318" cy="261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r>
              <a:rPr lang="en-GB" sz="2400" b="1" dirty="0">
                <a:solidFill>
                  <a:schemeClr val="bg1"/>
                </a:solidFill>
              </a:rPr>
              <a:t>Add text</a:t>
            </a:r>
          </a:p>
        </p:txBody>
      </p:sp>
      <p:sp>
        <p:nvSpPr>
          <p:cNvPr id="29" name="Rectangle 28"/>
          <p:cNvSpPr/>
          <p:nvPr userDrawn="1"/>
        </p:nvSpPr>
        <p:spPr>
          <a:xfrm>
            <a:off x="359270" y="3429000"/>
            <a:ext cx="2700000" cy="261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r>
              <a:rPr lang="en-GB" sz="2400" b="1" dirty="0">
                <a:solidFill>
                  <a:schemeClr val="bg1"/>
                </a:solidFill>
              </a:rPr>
              <a:t>Add text</a:t>
            </a:r>
          </a:p>
        </p:txBody>
      </p:sp>
      <p:sp>
        <p:nvSpPr>
          <p:cNvPr id="17" name="Picture Placeholder 3" descr="Add second image here"/>
          <p:cNvSpPr>
            <a:spLocks noGrp="1"/>
          </p:cNvSpPr>
          <p:nvPr>
            <p:ph type="pic" sz="quarter" idx="16" hasCustomPrompt="1"/>
          </p:nvPr>
        </p:nvSpPr>
        <p:spPr>
          <a:xfrm>
            <a:off x="3211681" y="4142677"/>
            <a:ext cx="2700000" cy="1890000"/>
          </a:xfrm>
          <a:prstGeom prst="rect">
            <a:avLst/>
          </a:prstGeom>
        </p:spPr>
        <p:txBody>
          <a:bodyPr tIns="936000" anchor="t" anchorCtr="0"/>
          <a:lstStyle>
            <a:lvl1pPr marL="0" indent="0" algn="ctr">
              <a:buNone/>
              <a:defRPr sz="1350">
                <a:solidFill>
                  <a:schemeClr val="tx1"/>
                </a:solidFill>
              </a:defRPr>
            </a:lvl1pPr>
          </a:lstStyle>
          <a:p>
            <a:r>
              <a:rPr lang="en-GB" dirty="0"/>
              <a:t>Photo</a:t>
            </a:r>
          </a:p>
        </p:txBody>
      </p:sp>
      <p:sp>
        <p:nvSpPr>
          <p:cNvPr id="19" name="Picture Placeholder 3" descr="Add third image here or remaove if not required"/>
          <p:cNvSpPr>
            <a:spLocks noGrp="1"/>
          </p:cNvSpPr>
          <p:nvPr>
            <p:ph type="pic" sz="quarter" idx="17" hasCustomPrompt="1"/>
          </p:nvPr>
        </p:nvSpPr>
        <p:spPr>
          <a:xfrm>
            <a:off x="6083999" y="4142677"/>
            <a:ext cx="2700000" cy="1890000"/>
          </a:xfrm>
          <a:prstGeom prst="rect">
            <a:avLst/>
          </a:prstGeom>
        </p:spPr>
        <p:txBody>
          <a:bodyPr tIns="936000" anchor="t" anchorCtr="0"/>
          <a:lstStyle>
            <a:lvl1pPr marL="0" indent="0" algn="ctr">
              <a:buNone/>
              <a:defRPr sz="1350">
                <a:solidFill>
                  <a:schemeClr val="tx1"/>
                </a:solidFill>
              </a:defRPr>
            </a:lvl1pPr>
          </a:lstStyle>
          <a:p>
            <a:r>
              <a:rPr lang="en-GB" dirty="0"/>
              <a:t>Photo</a:t>
            </a:r>
          </a:p>
        </p:txBody>
      </p:sp>
      <p:sp>
        <p:nvSpPr>
          <p:cNvPr id="23" name="Footer Placeholder 2">
            <a:extLst>
              <a:ext uri="{FF2B5EF4-FFF2-40B4-BE49-F238E27FC236}">
                <a16:creationId xmlns:a16="http://schemas.microsoft.com/office/drawing/2014/main" xmlns="" id="{D1EA3A56-0EB8-4E40-8A27-AD2E9448B0E2}"/>
              </a:ext>
            </a:extLst>
          </p:cNvPr>
          <p:cNvSpPr>
            <a:spLocks noGrp="1"/>
          </p:cNvSpPr>
          <p:nvPr>
            <p:ph type="ftr" sz="quarter" idx="19"/>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22" name="Slide Number Placeholder 5">
            <a:extLst>
              <a:ext uri="{FF2B5EF4-FFF2-40B4-BE49-F238E27FC236}">
                <a16:creationId xmlns:a16="http://schemas.microsoft.com/office/drawing/2014/main" xmlns="" id="{67BFF84E-0A8D-764E-A6A5-C266A96DE297}"/>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4" name="Straight Connector 13">
            <a:extLst>
              <a:ext uri="{FF2B5EF4-FFF2-40B4-BE49-F238E27FC236}">
                <a16:creationId xmlns:a16="http://schemas.microsoft.com/office/drawing/2014/main" xmlns="" id="{D27A23C2-A2C1-7B47-96ED-5DD9CF8D3895}"/>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xmlns="" id="{7718B533-8135-F849-8C05-B70D227E4865}"/>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5" name="Logo" descr="UAL_Logo_Black_.eps">
            <a:extLst>
              <a:ext uri="{FF2B5EF4-FFF2-40B4-BE49-F238E27FC236}">
                <a16:creationId xmlns:a16="http://schemas.microsoft.com/office/drawing/2014/main" xmlns="" id="{F6DF4125-CC1B-9A4F-9732-7E93010EDE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1304440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xmlns="" id="{776FDD88-AB86-2647-8ECE-78641678BD74}"/>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19" name="Content Placeholder 2" descr="Content box">
            <a:extLst>
              <a:ext uri="{FF2B5EF4-FFF2-40B4-BE49-F238E27FC236}">
                <a16:creationId xmlns:a16="http://schemas.microsoft.com/office/drawing/2014/main" xmlns="" id="{1E65073E-903D-774A-B1F5-49BFBA514392}"/>
              </a:ext>
            </a:extLst>
          </p:cNvPr>
          <p:cNvSpPr>
            <a:spLocks noGrp="1"/>
          </p:cNvSpPr>
          <p:nvPr>
            <p:ph sz="quarter" idx="21" hasCustomPrompt="1"/>
          </p:nvPr>
        </p:nvSpPr>
        <p:spPr>
          <a:xfrm>
            <a:off x="359270" y="1364915"/>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7" name="Content Placeholder 2" descr="Content box">
            <a:extLst>
              <a:ext uri="{FF2B5EF4-FFF2-40B4-BE49-F238E27FC236}">
                <a16:creationId xmlns:a16="http://schemas.microsoft.com/office/drawing/2014/main" xmlns="" id="{3B30A9D2-E284-2E4C-A561-386EF0A682B7}"/>
              </a:ext>
            </a:extLst>
          </p:cNvPr>
          <p:cNvSpPr>
            <a:spLocks noGrp="1"/>
          </p:cNvSpPr>
          <p:nvPr>
            <p:ph sz="quarter" idx="23" hasCustomPrompt="1"/>
          </p:nvPr>
        </p:nvSpPr>
        <p:spPr>
          <a:xfrm>
            <a:off x="3221635" y="1364915"/>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30" name="Content Placeholder 2" descr="Content box">
            <a:extLst>
              <a:ext uri="{FF2B5EF4-FFF2-40B4-BE49-F238E27FC236}">
                <a16:creationId xmlns:a16="http://schemas.microsoft.com/office/drawing/2014/main" xmlns="" id="{F5982CB3-F96D-4847-90D1-78412688D8DB}"/>
              </a:ext>
            </a:extLst>
          </p:cNvPr>
          <p:cNvSpPr>
            <a:spLocks noGrp="1"/>
          </p:cNvSpPr>
          <p:nvPr>
            <p:ph sz="quarter" idx="25" hasCustomPrompt="1"/>
          </p:nvPr>
        </p:nvSpPr>
        <p:spPr>
          <a:xfrm>
            <a:off x="6083999" y="1364915"/>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18" name="Content Placeholder 2" descr="Content box">
            <a:extLst>
              <a:ext uri="{FF2B5EF4-FFF2-40B4-BE49-F238E27FC236}">
                <a16:creationId xmlns:a16="http://schemas.microsoft.com/office/drawing/2014/main" xmlns="" id="{7D56863F-F6CD-E24A-AA3A-95A03E55F183}"/>
              </a:ext>
            </a:extLst>
          </p:cNvPr>
          <p:cNvSpPr>
            <a:spLocks noGrp="1"/>
          </p:cNvSpPr>
          <p:nvPr>
            <p:ph sz="quarter" idx="20" hasCustomPrompt="1"/>
          </p:nvPr>
        </p:nvSpPr>
        <p:spPr>
          <a:xfrm>
            <a:off x="359270" y="3785401"/>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6" name="Content Placeholder 2" descr="Content box">
            <a:extLst>
              <a:ext uri="{FF2B5EF4-FFF2-40B4-BE49-F238E27FC236}">
                <a16:creationId xmlns:a16="http://schemas.microsoft.com/office/drawing/2014/main" xmlns="" id="{C49033BA-802B-9D4E-86E7-1DCABD905243}"/>
              </a:ext>
            </a:extLst>
          </p:cNvPr>
          <p:cNvSpPr>
            <a:spLocks noGrp="1"/>
          </p:cNvSpPr>
          <p:nvPr>
            <p:ph sz="quarter" idx="22" hasCustomPrompt="1"/>
          </p:nvPr>
        </p:nvSpPr>
        <p:spPr>
          <a:xfrm>
            <a:off x="3240198" y="3785401"/>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8" name="Content Placeholder 2" descr="Content box">
            <a:extLst>
              <a:ext uri="{FF2B5EF4-FFF2-40B4-BE49-F238E27FC236}">
                <a16:creationId xmlns:a16="http://schemas.microsoft.com/office/drawing/2014/main" xmlns="" id="{12B41031-5953-1A41-9DB9-9AD4FADFC778}"/>
              </a:ext>
            </a:extLst>
          </p:cNvPr>
          <p:cNvSpPr>
            <a:spLocks noGrp="1"/>
          </p:cNvSpPr>
          <p:nvPr>
            <p:ph sz="quarter" idx="24" hasCustomPrompt="1"/>
          </p:nvPr>
        </p:nvSpPr>
        <p:spPr>
          <a:xfrm>
            <a:off x="6121125" y="3785401"/>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3" name="Footer Placeholder 2">
            <a:extLst>
              <a:ext uri="{FF2B5EF4-FFF2-40B4-BE49-F238E27FC236}">
                <a16:creationId xmlns:a16="http://schemas.microsoft.com/office/drawing/2014/main" xmlns="" id="{C7C951D0-4DD6-8547-B3DB-021D7F8F0D3B}"/>
              </a:ext>
            </a:extLst>
          </p:cNvPr>
          <p:cNvSpPr>
            <a:spLocks noGrp="1"/>
          </p:cNvSpPr>
          <p:nvPr>
            <p:ph type="ftr" sz="quarter" idx="19"/>
          </p:nvPr>
        </p:nvSpPr>
        <p:spPr>
          <a:xfrm>
            <a:off x="1485900" y="6356350"/>
            <a:ext cx="6565570" cy="365125"/>
          </a:xfrm>
        </p:spPr>
        <p:txBody>
          <a:bodyPr lIns="0" tIns="0" rIns="0" bIns="0"/>
          <a:lstStyle>
            <a:lvl1pPr algn="l">
              <a:defRPr>
                <a:solidFill>
                  <a:schemeClr val="tx1"/>
                </a:solidFill>
              </a:defRPr>
            </a:lvl1pPr>
          </a:lstStyle>
          <a:p>
            <a:pPr algn="r"/>
            <a:r>
              <a:rPr lang="en-GB" dirty="0"/>
              <a:t>Stephanie Meece : 30 August 2019</a:t>
            </a:r>
          </a:p>
        </p:txBody>
      </p:sp>
      <p:sp>
        <p:nvSpPr>
          <p:cNvPr id="21" name="Slide Number Placeholder 5">
            <a:extLst>
              <a:ext uri="{FF2B5EF4-FFF2-40B4-BE49-F238E27FC236}">
                <a16:creationId xmlns:a16="http://schemas.microsoft.com/office/drawing/2014/main" xmlns="" id="{11171A77-2E54-1A49-B092-25A5A3F56925}"/>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4" name="Straight Connector 13">
            <a:extLst>
              <a:ext uri="{FF2B5EF4-FFF2-40B4-BE49-F238E27FC236}">
                <a16:creationId xmlns:a16="http://schemas.microsoft.com/office/drawing/2014/main" xmlns="" id="{D380D003-050C-FC4A-9F67-91020FA2674D}"/>
              </a:ext>
              <a:ext uri="{C183D7F6-B498-43B3-948B-1728B52AA6E4}">
                <adec:decorative xmlns:adec="http://schemas.microsoft.com/office/drawing/2017/decorative" xmlns=""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993709BF-892D-F844-98DF-070DCA1B4805}"/>
              </a:ext>
              <a:ext uri="{C183D7F6-B498-43B3-948B-1728B52AA6E4}">
                <adec:decorative xmlns:adec="http://schemas.microsoft.com/office/drawing/2017/decorative" xmlns="" val="1"/>
              </a:ext>
            </a:extLst>
          </p:cNvPr>
          <p:cNvCxnSpPr>
            <a:cxnSpLocks/>
          </p:cNvCxnSpPr>
          <p:nvPr userDrawn="1"/>
        </p:nvCxnSpPr>
        <p:spPr>
          <a:xfrm>
            <a:off x="1485900" y="6336000"/>
            <a:ext cx="72980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4" name="Logo" descr="UAL_Logo_Black_.eps">
            <a:extLst>
              <a:ext uri="{FF2B5EF4-FFF2-40B4-BE49-F238E27FC236}">
                <a16:creationId xmlns:a16="http://schemas.microsoft.com/office/drawing/2014/main" xmlns="" id="{6E11C992-03B0-2A44-9537-7A8E4E90DD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327354" y="6151379"/>
            <a:ext cx="903252" cy="475200"/>
          </a:xfrm>
          <a:prstGeom prst="rect">
            <a:avLst/>
          </a:prstGeom>
        </p:spPr>
      </p:pic>
    </p:spTree>
    <p:extLst>
      <p:ext uri="{BB962C8B-B14F-4D97-AF65-F5344CB8AC3E}">
        <p14:creationId xmlns:p14="http://schemas.microsoft.com/office/powerpoint/2010/main" val="4126616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xmlns="" id="{23E0D0E0-078C-C446-BAFF-29EDA3190370}"/>
              </a:ext>
            </a:extLst>
          </p:cNvPr>
          <p:cNvSpPr>
            <a:spLocks noGrp="1"/>
          </p:cNvSpPr>
          <p:nvPr>
            <p:ph type="title" hasCustomPrompt="1"/>
          </p:nvPr>
        </p:nvSpPr>
        <p:spPr>
          <a:xfrm>
            <a:off x="360000" y="3024000"/>
            <a:ext cx="8424000" cy="886397"/>
          </a:xfrm>
        </p:spPr>
        <p:txBody>
          <a:bodyPr anchor="ctr">
            <a:spAutoFit/>
          </a:bodyPr>
          <a:lstStyle>
            <a:lvl1pPr>
              <a:defRPr sz="6400">
                <a:solidFill>
                  <a:schemeClr val="bg1"/>
                </a:solidFill>
              </a:defRPr>
            </a:lvl1pPr>
          </a:lstStyle>
          <a:p>
            <a:r>
              <a:rPr lang="en-US" dirty="0"/>
              <a:t>Thank you</a:t>
            </a:r>
            <a:endParaRPr lang="en-GB" dirty="0"/>
          </a:p>
        </p:txBody>
      </p:sp>
      <p:pic>
        <p:nvPicPr>
          <p:cNvPr id="7" name="Logo" descr="UAL_Logo_White_.eps">
            <a:extLst>
              <a:ext uri="{FF2B5EF4-FFF2-40B4-BE49-F238E27FC236}">
                <a16:creationId xmlns:a16="http://schemas.microsoft.com/office/drawing/2014/main" xmlns="" id="{F4114467-4118-9D4A-9AFA-155472ECA15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6988"/>
          <a:stretch/>
        </p:blipFill>
        <p:spPr>
          <a:xfrm>
            <a:off x="306000" y="306000"/>
            <a:ext cx="1723522" cy="889000"/>
          </a:xfrm>
          <a:prstGeom prst="rect">
            <a:avLst/>
          </a:prstGeom>
        </p:spPr>
      </p:pic>
    </p:spTree>
    <p:extLst>
      <p:ext uri="{BB962C8B-B14F-4D97-AF65-F5344CB8AC3E}">
        <p14:creationId xmlns:p14="http://schemas.microsoft.com/office/powerpoint/2010/main" val="3608515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39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478353D-46A7-2448-89A2-82D8D5FD32C9}"/>
              </a:ext>
            </a:extLst>
          </p:cNvPr>
          <p:cNvSpPr>
            <a:spLocks noGrp="1"/>
          </p:cNvSpPr>
          <p:nvPr>
            <p:ph type="title"/>
          </p:nvPr>
        </p:nvSpPr>
        <p:spPr>
          <a:xfrm>
            <a:off x="360001" y="365125"/>
            <a:ext cx="8424000" cy="720000"/>
          </a:xfrm>
          <a:prstGeom prst="rect">
            <a:avLst/>
          </a:prstGeom>
        </p:spPr>
        <p:txBody>
          <a:bodyPr vert="horz" lIns="0" tIns="0" rIns="0" bIns="0" rtlCol="0" anchor="ctr">
            <a:noAutofit/>
          </a:bodyPr>
          <a:lstStyle/>
          <a:p>
            <a:r>
              <a:rPr lang="en-GB" noProof="0" dirty="0"/>
              <a:t>Click</a:t>
            </a:r>
            <a:r>
              <a:rPr lang="en-US" dirty="0"/>
              <a:t> to edit Master title style</a:t>
            </a:r>
            <a:endParaRPr lang="en-GB" dirty="0"/>
          </a:p>
        </p:txBody>
      </p:sp>
      <p:sp>
        <p:nvSpPr>
          <p:cNvPr id="3" name="Text Placeholder 2">
            <a:extLst>
              <a:ext uri="{FF2B5EF4-FFF2-40B4-BE49-F238E27FC236}">
                <a16:creationId xmlns:a16="http://schemas.microsoft.com/office/drawing/2014/main" xmlns="" id="{4F85E140-9D5F-0646-BC1E-1FBC73E967D8}"/>
              </a:ext>
            </a:extLst>
          </p:cNvPr>
          <p:cNvSpPr>
            <a:spLocks noGrp="1"/>
          </p:cNvSpPr>
          <p:nvPr>
            <p:ph type="body" idx="1"/>
          </p:nvPr>
        </p:nvSpPr>
        <p:spPr>
          <a:xfrm>
            <a:off x="360000" y="1825625"/>
            <a:ext cx="8424000" cy="4351338"/>
          </a:xfrm>
          <a:prstGeom prst="rect">
            <a:avLst/>
          </a:prstGeom>
        </p:spPr>
        <p:txBody>
          <a:bodyPr vert="horz" lIns="0" tIns="0" rIns="0" bIns="0" rtlCol="0">
            <a:noAutofit/>
          </a:bodyPr>
          <a:lstStyle/>
          <a:p>
            <a:pPr lvl="0"/>
            <a:r>
              <a:rPr lang="en-US" dirty="0"/>
              <a:t>Edit </a:t>
            </a:r>
            <a:r>
              <a:rPr lang="en-GB" noProof="0" dirty="0"/>
              <a:t>Master</a:t>
            </a:r>
            <a:r>
              <a:rPr lang="en-US" dirty="0"/>
              <a:t> text styles</a:t>
            </a:r>
          </a:p>
          <a:p>
            <a:pPr lvl="1"/>
            <a:r>
              <a:rPr lang="en-GB" noProof="0" dirty="0"/>
              <a:t>Second</a:t>
            </a:r>
            <a:r>
              <a:rPr lang="en-US" dirty="0"/>
              <a:t> level</a:t>
            </a:r>
          </a:p>
          <a:p>
            <a:pPr lvl="2"/>
            <a:r>
              <a:rPr lang="en-GB" noProof="0" dirty="0"/>
              <a:t>Third level</a:t>
            </a:r>
          </a:p>
          <a:p>
            <a:pPr lvl="3"/>
            <a:r>
              <a:rPr lang="en-GB" noProof="0" dirty="0"/>
              <a:t>Fourth</a:t>
            </a:r>
            <a:r>
              <a:rPr lang="en-US" dirty="0"/>
              <a:t> level</a:t>
            </a:r>
          </a:p>
          <a:p>
            <a:pPr lvl="4"/>
            <a:r>
              <a:rPr lang="en-GB" noProof="0" dirty="0"/>
              <a:t>Fifth</a:t>
            </a:r>
            <a:r>
              <a:rPr lang="en-US" dirty="0"/>
              <a:t>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6" name="Slide Number Placeholder 5">
            <a:extLst>
              <a:ext uri="{FF2B5EF4-FFF2-40B4-BE49-F238E27FC236}">
                <a16:creationId xmlns:a16="http://schemas.microsoft.com/office/drawing/2014/main" xmlns="" id="{3042AE4E-44FE-7E4B-AF1A-860913C2F474}"/>
              </a:ext>
            </a:extLst>
          </p:cNvPr>
          <p:cNvSpPr>
            <a:spLocks noGrp="1"/>
          </p:cNvSpPr>
          <p:nvPr>
            <p:ph type="sldNum" sz="quarter" idx="4"/>
          </p:nvPr>
        </p:nvSpPr>
        <p:spPr>
          <a:xfrm>
            <a:off x="8424000" y="6448912"/>
            <a:ext cx="360000" cy="180000"/>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endParaRPr lang="en-GB" dirty="0"/>
          </a:p>
        </p:txBody>
      </p:sp>
      <p:sp>
        <p:nvSpPr>
          <p:cNvPr id="5" name="Footer Placeholder 4">
            <a:extLst>
              <a:ext uri="{FF2B5EF4-FFF2-40B4-BE49-F238E27FC236}">
                <a16:creationId xmlns:a16="http://schemas.microsoft.com/office/drawing/2014/main" xmlns="" id="{B5249DCB-2F53-A44C-9480-CDBE29F0F244}"/>
              </a:ext>
            </a:extLst>
          </p:cNvPr>
          <p:cNvSpPr>
            <a:spLocks noGrp="1"/>
          </p:cNvSpPr>
          <p:nvPr>
            <p:ph type="ftr" sz="quarter" idx="3"/>
          </p:nvPr>
        </p:nvSpPr>
        <p:spPr>
          <a:xfrm>
            <a:off x="1486800" y="6356350"/>
            <a:ext cx="6566399" cy="365125"/>
          </a:xfrm>
          <a:prstGeom prst="rect">
            <a:avLst/>
          </a:prstGeom>
        </p:spPr>
        <p:txBody>
          <a:bodyPr vert="horz" lIns="0" tIns="0" rIns="0" bIns="0" rtlCol="0" anchor="ctr"/>
          <a:lstStyle>
            <a:lvl1pPr algn="l">
              <a:defRPr sz="1200">
                <a:solidFill>
                  <a:schemeClr val="tx1"/>
                </a:solidFill>
              </a:defRPr>
            </a:lvl1pPr>
          </a:lstStyle>
          <a:p>
            <a:pPr algn="r"/>
            <a:r>
              <a:rPr lang="en-GB" dirty="0"/>
              <a:t>Stephanie Meece : 30 August 2019</a:t>
            </a:r>
          </a:p>
        </p:txBody>
      </p:sp>
      <p:sp>
        <p:nvSpPr>
          <p:cNvPr id="4" name="Date Placeholder 3">
            <a:extLst>
              <a:ext uri="{FF2B5EF4-FFF2-40B4-BE49-F238E27FC236}">
                <a16:creationId xmlns:a16="http://schemas.microsoft.com/office/drawing/2014/main" xmlns="" id="{96D92DD7-ECEF-F74D-AF49-ACBF07ECC48C}"/>
              </a:ext>
            </a:extLst>
          </p:cNvPr>
          <p:cNvSpPr>
            <a:spLocks noGrp="1"/>
          </p:cNvSpPr>
          <p:nvPr>
            <p:ph type="dt" sz="half" idx="2"/>
          </p:nvPr>
        </p:nvSpPr>
        <p:spPr>
          <a:xfrm>
            <a:off x="360000" y="6356350"/>
            <a:ext cx="1011600" cy="365125"/>
          </a:xfrm>
          <a:prstGeom prst="rect">
            <a:avLst/>
          </a:prstGeom>
        </p:spPr>
        <p:txBody>
          <a:bodyPr vert="horz" lIns="0" tIns="0" rIns="0" bIns="0" rtlCol="0" anchor="ctr"/>
          <a:lstStyle>
            <a:lvl1pPr algn="l">
              <a:defRPr sz="1200">
                <a:solidFill>
                  <a:schemeClr val="tx1"/>
                </a:solidFill>
              </a:defRPr>
            </a:lvl1pPr>
          </a:lstStyle>
          <a:p>
            <a:endParaRPr lang="en-GB" dirty="0"/>
          </a:p>
        </p:txBody>
      </p:sp>
    </p:spTree>
    <p:extLst>
      <p:ext uri="{BB962C8B-B14F-4D97-AF65-F5344CB8AC3E}">
        <p14:creationId xmlns:p14="http://schemas.microsoft.com/office/powerpoint/2010/main" val="318719275"/>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098" r:id="rId3"/>
    <p:sldLayoutId id="2147484093" r:id="rId4"/>
    <p:sldLayoutId id="2147484175" r:id="rId5"/>
    <p:sldLayoutId id="2147484073" r:id="rId6"/>
    <p:sldLayoutId id="2147484174" r:id="rId7"/>
    <p:sldLayoutId id="2147484094" r:id="rId8"/>
    <p:sldLayoutId id="2147484062" r:id="rId9"/>
    <p:sldLayoutId id="2147484074" r:id="rId10"/>
    <p:sldLayoutId id="2147484075" r:id="rId11"/>
    <p:sldLayoutId id="2147484082" r:id="rId12"/>
    <p:sldLayoutId id="2147484095" r:id="rId13"/>
    <p:sldLayoutId id="2147484089" r:id="rId14"/>
    <p:sldLayoutId id="2147484097" r:id="rId15"/>
    <p:sldLayoutId id="2147484173" r:id="rId16"/>
  </p:sldLayoutIdLst>
  <p:hf sldNum="0" hdr="0" dt="0"/>
  <p:txStyles>
    <p:titleStyle>
      <a:lvl1pPr algn="l" defTabSz="914400" rtl="0" eaLnBrk="1" latinLnBrk="0" hangingPunct="1">
        <a:lnSpc>
          <a:spcPct val="90000"/>
        </a:lnSpc>
        <a:spcBef>
          <a:spcPct val="0"/>
        </a:spcBef>
        <a:buNone/>
        <a:defRPr sz="3800" b="1" kern="1200" spc="-10" baseline="0">
          <a:solidFill>
            <a:schemeClr val="tx1"/>
          </a:solidFill>
          <a:latin typeface="+mj-lt"/>
          <a:ea typeface="+mj-ea"/>
          <a:cs typeface="+mj-cs"/>
        </a:defRPr>
      </a:lvl1pPr>
    </p:titleStyle>
    <p:bodyStyle>
      <a:lvl1pPr marL="432000" indent="-432000" algn="l" defTabSz="126000" rtl="0" eaLnBrk="1" latinLnBrk="0" hangingPunct="1">
        <a:lnSpc>
          <a:spcPct val="110000"/>
        </a:lnSpc>
        <a:spcBef>
          <a:spcPts val="0"/>
        </a:spcBef>
        <a:spcAft>
          <a:spcPts val="120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1pPr>
      <a:lvl2pPr marL="864000" indent="-432000" algn="l" defTabSz="126000" rtl="0" eaLnBrk="1" latinLnBrk="0" hangingPunct="1">
        <a:lnSpc>
          <a:spcPct val="110000"/>
        </a:lnSpc>
        <a:spcBef>
          <a:spcPts val="0"/>
        </a:spcBef>
        <a:spcAft>
          <a:spcPts val="100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2pPr>
      <a:lvl3pPr marL="864000" indent="-432000" algn="l" defTabSz="126000" rtl="0" eaLnBrk="1" latinLnBrk="0" hangingPunct="1">
        <a:lnSpc>
          <a:spcPct val="110000"/>
        </a:lnSpc>
        <a:spcBef>
          <a:spcPts val="0"/>
        </a:spcBef>
        <a:spcAft>
          <a:spcPts val="1000"/>
        </a:spcAft>
        <a:buClrTx/>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3pPr>
      <a:lvl4pPr marL="432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4pPr>
      <a:lvl5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5pPr>
      <a:lvl6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6pPr>
      <a:lvl7pPr marL="432000" indent="-432000" algn="l" defTabSz="126000" rtl="0" eaLnBrk="1" latinLnBrk="0" hangingPunct="1">
        <a:lnSpc>
          <a:spcPct val="110000"/>
        </a:lnSpc>
        <a:spcBef>
          <a:spcPts val="0"/>
        </a:spcBef>
        <a:buFont typeface="+mj-lt"/>
        <a:buAutoNum type="arabicPeriod"/>
        <a:tabLst>
          <a:tab pos="126000" algn="l"/>
        </a:tabLst>
        <a:defRPr sz="2400" kern="1200" spc="-10" baseline="0">
          <a:solidFill>
            <a:schemeClr val="tx1"/>
          </a:solidFill>
          <a:latin typeface="+mn-lt"/>
          <a:ea typeface="+mn-ea"/>
          <a:cs typeface="+mn-cs"/>
        </a:defRPr>
      </a:lvl7pPr>
      <a:lvl8pPr marL="0" indent="0" algn="l" defTabSz="126000" rtl="0" eaLnBrk="1" latinLnBrk="0" hangingPunct="1">
        <a:lnSpc>
          <a:spcPct val="110000"/>
        </a:lnSpc>
        <a:spcBef>
          <a:spcPts val="0"/>
        </a:spcBef>
        <a:buFont typeface="Arial" panose="020B0604020202020204" pitchFamily="34" charset="0"/>
        <a:buNone/>
        <a:tabLst>
          <a:tab pos="126000" algn="l"/>
        </a:tabLst>
        <a:defRPr sz="2400" b="1" kern="1200" spc="-10" baseline="0">
          <a:solidFill>
            <a:schemeClr val="tx1"/>
          </a:solidFill>
          <a:latin typeface="+mn-lt"/>
          <a:ea typeface="+mn-ea"/>
          <a:cs typeface="+mn-cs"/>
        </a:defRPr>
      </a:lvl8pPr>
      <a:lvl9pPr marL="0" indent="0" algn="l" defTabSz="126000" rtl="0" eaLnBrk="1" latinLnBrk="0" hangingPunct="1">
        <a:lnSpc>
          <a:spcPct val="110000"/>
        </a:lnSpc>
        <a:spcBef>
          <a:spcPts val="0"/>
        </a:spcBef>
        <a:buFont typeface="Arial" panose="020B0604020202020204" pitchFamily="34" charset="0"/>
        <a:buNone/>
        <a:tabLst>
          <a:tab pos="126000" algn="l"/>
        </a:tabLst>
        <a:defRPr sz="2400" kern="1200" spc="-1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hyperlink" Target="http://ualresearchonline.arts.ac.uk/1014/" TargetMode="External"/><Relationship Id="rId3" Type="http://schemas.openxmlformats.org/officeDocument/2006/relationships/hyperlink" Target="http://ualresearchonline.arts.ac.uk/946/" TargetMode="External"/><Relationship Id="rId7" Type="http://schemas.openxmlformats.org/officeDocument/2006/relationships/hyperlink" Target="http://ualresearchonline.arts.ac.uk/13281/"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hyperlink" Target="http://ualresearchonline.arts.ac.uk/7470/" TargetMode="External"/><Relationship Id="rId5" Type="http://schemas.openxmlformats.org/officeDocument/2006/relationships/hyperlink" Target="http://ualresearchonline.arts.ac.uk/1688/" TargetMode="External"/><Relationship Id="rId4" Type="http://schemas.openxmlformats.org/officeDocument/2006/relationships/hyperlink" Target="http://ualresearchonline.arts.ac.uk/12870/" TargetMode="External"/><Relationship Id="rId9" Type="http://schemas.openxmlformats.org/officeDocument/2006/relationships/hyperlink" Target="http://www.vam.ac.uk/collections/contemporary/day_record/nails/index.php"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researchcatalogue.net/"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screenworks.org.uk/" TargetMode="External"/><Relationship Id="rId5" Type="http://schemas.openxmlformats.org/officeDocument/2006/relationships/hyperlink" Target="https://www.oarplatform.com/about/" TargetMode="External"/><Relationship Id="rId4" Type="http://schemas.openxmlformats.org/officeDocument/2006/relationships/hyperlink" Target="http://chriswainwright.com/project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00C226-C8F3-4DBE-969F-66B866BB70B7}"/>
              </a:ext>
            </a:extLst>
          </p:cNvPr>
          <p:cNvSpPr>
            <a:spLocks noGrp="1"/>
          </p:cNvSpPr>
          <p:nvPr>
            <p:ph type="ctrTitle"/>
          </p:nvPr>
        </p:nvSpPr>
        <p:spPr/>
        <p:txBody>
          <a:bodyPr/>
          <a:lstStyle/>
          <a:p>
            <a:r>
              <a:rPr lang="en-GB" sz="5400" dirty="0"/>
              <a:t>Arts Research in Open Access Repositories: </a:t>
            </a:r>
            <a:r>
              <a:rPr lang="en-GB" sz="6000" dirty="0"/>
              <a:t>WELCOME</a:t>
            </a:r>
            <a:endParaRPr lang="en-GB" sz="5400" dirty="0"/>
          </a:p>
        </p:txBody>
      </p:sp>
      <p:sp>
        <p:nvSpPr>
          <p:cNvPr id="3" name="Subtitle 2">
            <a:extLst>
              <a:ext uri="{FF2B5EF4-FFF2-40B4-BE49-F238E27FC236}">
                <a16:creationId xmlns:a16="http://schemas.microsoft.com/office/drawing/2014/main" xmlns="" id="{25446647-EF95-4665-8FE1-31FBC02423F2}"/>
              </a:ext>
            </a:extLst>
          </p:cNvPr>
          <p:cNvSpPr>
            <a:spLocks noGrp="1"/>
          </p:cNvSpPr>
          <p:nvPr>
            <p:ph type="subTitle" idx="1"/>
          </p:nvPr>
        </p:nvSpPr>
        <p:spPr/>
        <p:txBody>
          <a:bodyPr/>
          <a:lstStyle/>
          <a:p>
            <a:pPr algn="r"/>
            <a:r>
              <a:rPr lang="en-GB" dirty="0"/>
              <a:t>Dr Stephanie Meece, University of the Arts London</a:t>
            </a:r>
          </a:p>
        </p:txBody>
      </p:sp>
    </p:spTree>
    <p:extLst>
      <p:ext uri="{BB962C8B-B14F-4D97-AF65-F5344CB8AC3E}">
        <p14:creationId xmlns:p14="http://schemas.microsoft.com/office/powerpoint/2010/main" val="4260357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69F003F-0FB1-2F40-9C59-54E6CA76E913}"/>
              </a:ext>
            </a:extLst>
          </p:cNvPr>
          <p:cNvSpPr>
            <a:spLocks noGrp="1"/>
          </p:cNvSpPr>
          <p:nvPr>
            <p:ph type="ctrTitle"/>
          </p:nvPr>
        </p:nvSpPr>
        <p:spPr>
          <a:xfrm>
            <a:off x="359270" y="180000"/>
            <a:ext cx="8424729" cy="720000"/>
          </a:xfrm>
        </p:spPr>
        <p:txBody>
          <a:bodyPr/>
          <a:lstStyle/>
          <a:p>
            <a:r>
              <a:rPr lang="en-GB" sz="3200" dirty="0"/>
              <a:t>Arts Research in Open Access Repositories</a:t>
            </a:r>
          </a:p>
        </p:txBody>
      </p:sp>
      <p:sp>
        <p:nvSpPr>
          <p:cNvPr id="3" name="Text Placeholder 2">
            <a:extLst>
              <a:ext uri="{FF2B5EF4-FFF2-40B4-BE49-F238E27FC236}">
                <a16:creationId xmlns:a16="http://schemas.microsoft.com/office/drawing/2014/main" xmlns="" id="{E6DBE095-501C-8748-92E5-40FDDBF5FBCB}"/>
              </a:ext>
            </a:extLst>
          </p:cNvPr>
          <p:cNvSpPr>
            <a:spLocks noGrp="1"/>
          </p:cNvSpPr>
          <p:nvPr>
            <p:ph type="body" sz="quarter" idx="15"/>
          </p:nvPr>
        </p:nvSpPr>
        <p:spPr>
          <a:xfrm>
            <a:off x="359998" y="1440000"/>
            <a:ext cx="5306876" cy="4527663"/>
          </a:xfrm>
        </p:spPr>
        <p:txBody>
          <a:bodyPr/>
          <a:lstStyle/>
          <a:p>
            <a:pPr marL="0" indent="0">
              <a:buNone/>
            </a:pPr>
            <a:r>
              <a:rPr lang="en-GB" b="1" dirty="0"/>
              <a:t>UAL Research Online</a:t>
            </a:r>
          </a:p>
          <a:p>
            <a:r>
              <a:rPr lang="en-GB" sz="2000" dirty="0"/>
              <a:t>Built in 2008-9 (with Jisc funding), launched 01/2010.</a:t>
            </a:r>
          </a:p>
          <a:p>
            <a:r>
              <a:rPr lang="en-GB" sz="2000" dirty="0"/>
              <a:t>Nearly 10,000 items, around 65,000 files</a:t>
            </a:r>
          </a:p>
          <a:p>
            <a:r>
              <a:rPr lang="en-GB" sz="2000" dirty="0"/>
              <a:t>Research outputs and PhD theses from University of the Arts London</a:t>
            </a:r>
          </a:p>
          <a:p>
            <a:r>
              <a:rPr lang="en-GB" sz="2000" dirty="0"/>
              <a:t>UAL is Europe’s largest specialist university for arts, design, and media</a:t>
            </a:r>
          </a:p>
          <a:p>
            <a:pPr marL="0" lvl="3" indent="0">
              <a:buNone/>
            </a:pPr>
            <a:endParaRPr lang="en-GB" dirty="0"/>
          </a:p>
        </p:txBody>
      </p:sp>
      <p:sp>
        <p:nvSpPr>
          <p:cNvPr id="6" name="Footer Placeholder 5">
            <a:extLst>
              <a:ext uri="{FF2B5EF4-FFF2-40B4-BE49-F238E27FC236}">
                <a16:creationId xmlns:a16="http://schemas.microsoft.com/office/drawing/2014/main" xmlns="" id="{2A379DFA-FD06-304B-84BE-0E7F045D0527}"/>
              </a:ext>
            </a:extLst>
          </p:cNvPr>
          <p:cNvSpPr>
            <a:spLocks noGrp="1"/>
          </p:cNvSpPr>
          <p:nvPr>
            <p:ph type="ftr" sz="quarter" idx="18"/>
          </p:nvPr>
        </p:nvSpPr>
        <p:spPr>
          <a:xfrm>
            <a:off x="1485900" y="6356350"/>
            <a:ext cx="6565570" cy="365125"/>
          </a:xfrm>
        </p:spPr>
        <p:txBody>
          <a:bodyPr/>
          <a:lstStyle/>
          <a:p>
            <a:pPr algn="r"/>
            <a:r>
              <a:rPr lang="en-GB" dirty="0"/>
              <a:t>Stephanie Meece : 30 August 2019</a:t>
            </a:r>
          </a:p>
        </p:txBody>
      </p:sp>
      <p:pic>
        <p:nvPicPr>
          <p:cNvPr id="8" name="Picture Placeholder 7" descr="A group of people in a room&#10;&#10;Description automatically generated">
            <a:extLst>
              <a:ext uri="{FF2B5EF4-FFF2-40B4-BE49-F238E27FC236}">
                <a16:creationId xmlns:a16="http://schemas.microsoft.com/office/drawing/2014/main" xmlns="" id="{012A737B-6C11-40FA-9271-0831C2DCCFB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3915" r="23915"/>
          <a:stretch>
            <a:fillRect/>
          </a:stretch>
        </p:blipFill>
        <p:spPr>
          <a:xfrm>
            <a:off x="5672825" y="1440000"/>
            <a:ext cx="3111175" cy="2530422"/>
          </a:xfrm>
        </p:spPr>
      </p:pic>
    </p:spTree>
    <p:extLst>
      <p:ext uri="{BB962C8B-B14F-4D97-AF65-F5344CB8AC3E}">
        <p14:creationId xmlns:p14="http://schemas.microsoft.com/office/powerpoint/2010/main" val="1587444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69F003F-0FB1-2F40-9C59-54E6CA76E913}"/>
              </a:ext>
            </a:extLst>
          </p:cNvPr>
          <p:cNvSpPr>
            <a:spLocks noGrp="1"/>
          </p:cNvSpPr>
          <p:nvPr>
            <p:ph type="ctrTitle"/>
          </p:nvPr>
        </p:nvSpPr>
        <p:spPr>
          <a:xfrm>
            <a:off x="359270" y="180000"/>
            <a:ext cx="8424729" cy="720000"/>
          </a:xfrm>
        </p:spPr>
        <p:txBody>
          <a:bodyPr/>
          <a:lstStyle/>
          <a:p>
            <a:r>
              <a:rPr lang="en-GB" sz="3200" dirty="0"/>
              <a:t>Arts Research in Open Access Repositories</a:t>
            </a:r>
          </a:p>
        </p:txBody>
      </p:sp>
      <p:sp>
        <p:nvSpPr>
          <p:cNvPr id="3" name="Text Placeholder 2">
            <a:extLst>
              <a:ext uri="{FF2B5EF4-FFF2-40B4-BE49-F238E27FC236}">
                <a16:creationId xmlns:a16="http://schemas.microsoft.com/office/drawing/2014/main" xmlns="" id="{E6DBE095-501C-8748-92E5-40FDDBF5FBCB}"/>
              </a:ext>
            </a:extLst>
          </p:cNvPr>
          <p:cNvSpPr>
            <a:spLocks noGrp="1"/>
          </p:cNvSpPr>
          <p:nvPr>
            <p:ph type="body" sz="quarter" idx="15"/>
          </p:nvPr>
        </p:nvSpPr>
        <p:spPr>
          <a:xfrm>
            <a:off x="359998" y="1440000"/>
            <a:ext cx="5306876" cy="4527663"/>
          </a:xfrm>
        </p:spPr>
        <p:txBody>
          <a:bodyPr/>
          <a:lstStyle/>
          <a:p>
            <a:pPr marL="0" indent="0">
              <a:buNone/>
            </a:pPr>
            <a:r>
              <a:rPr lang="en-GB" b="1" dirty="0"/>
              <a:t>UAL Research Online</a:t>
            </a:r>
          </a:p>
          <a:p>
            <a:r>
              <a:rPr lang="en-GB" sz="2000" dirty="0"/>
              <a:t>Built in 2008-9 (with Jisc funding), launched 01/2010.</a:t>
            </a:r>
          </a:p>
          <a:p>
            <a:r>
              <a:rPr lang="en-GB" sz="2000" dirty="0"/>
              <a:t>Nearly 10,000 items, around 65,000 files</a:t>
            </a:r>
          </a:p>
          <a:p>
            <a:r>
              <a:rPr lang="en-GB" sz="2000" dirty="0"/>
              <a:t>Research outputs and PhD theses from University of the Arts London</a:t>
            </a:r>
          </a:p>
          <a:p>
            <a:r>
              <a:rPr lang="en-GB" sz="2000" dirty="0"/>
              <a:t>UAL is Europe’s largest specialist university for arts, design, and media</a:t>
            </a:r>
          </a:p>
          <a:p>
            <a:r>
              <a:rPr lang="en-GB" sz="2000" dirty="0"/>
              <a:t>“We’re number two!” [QS World University rankings by subject]</a:t>
            </a:r>
          </a:p>
          <a:p>
            <a:endParaRPr lang="en-GB" sz="2000" dirty="0"/>
          </a:p>
          <a:p>
            <a:pPr marL="0" lvl="3" indent="0">
              <a:buNone/>
            </a:pPr>
            <a:endParaRPr lang="en-GB" dirty="0"/>
          </a:p>
        </p:txBody>
      </p:sp>
      <p:sp>
        <p:nvSpPr>
          <p:cNvPr id="6" name="Footer Placeholder 5">
            <a:extLst>
              <a:ext uri="{FF2B5EF4-FFF2-40B4-BE49-F238E27FC236}">
                <a16:creationId xmlns:a16="http://schemas.microsoft.com/office/drawing/2014/main" xmlns="" id="{2A379DFA-FD06-304B-84BE-0E7F045D0527}"/>
              </a:ext>
            </a:extLst>
          </p:cNvPr>
          <p:cNvSpPr>
            <a:spLocks noGrp="1"/>
          </p:cNvSpPr>
          <p:nvPr>
            <p:ph type="ftr" sz="quarter" idx="18"/>
          </p:nvPr>
        </p:nvSpPr>
        <p:spPr>
          <a:xfrm>
            <a:off x="1485900" y="6356350"/>
            <a:ext cx="6565570" cy="365125"/>
          </a:xfrm>
        </p:spPr>
        <p:txBody>
          <a:bodyPr/>
          <a:lstStyle/>
          <a:p>
            <a:pPr algn="r"/>
            <a:r>
              <a:rPr lang="en-GB" dirty="0"/>
              <a:t>Stephanie Meece : 30 August 2019</a:t>
            </a:r>
          </a:p>
        </p:txBody>
      </p:sp>
      <p:pic>
        <p:nvPicPr>
          <p:cNvPr id="8" name="Picture Placeholder 7" descr="A group of people in a room&#10;&#10;Description automatically generated">
            <a:extLst>
              <a:ext uri="{FF2B5EF4-FFF2-40B4-BE49-F238E27FC236}">
                <a16:creationId xmlns:a16="http://schemas.microsoft.com/office/drawing/2014/main" xmlns="" id="{012A737B-6C11-40FA-9271-0831C2DCCFB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3915" r="23915"/>
          <a:stretch>
            <a:fillRect/>
          </a:stretch>
        </p:blipFill>
        <p:spPr>
          <a:xfrm>
            <a:off x="5672825" y="1440000"/>
            <a:ext cx="3111175" cy="2530422"/>
          </a:xfrm>
        </p:spPr>
      </p:pic>
      <p:pic>
        <p:nvPicPr>
          <p:cNvPr id="7" name="Picture 6" descr="A close up of a newspaper&#10;&#10;Description automatically generated">
            <a:extLst>
              <a:ext uri="{FF2B5EF4-FFF2-40B4-BE49-F238E27FC236}">
                <a16:creationId xmlns:a16="http://schemas.microsoft.com/office/drawing/2014/main" xmlns="" id="{3539FA5D-282C-4FF8-8CF2-3B660522B6B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780" t="5548" r="6030"/>
          <a:stretch/>
        </p:blipFill>
        <p:spPr>
          <a:xfrm>
            <a:off x="5662178" y="1431233"/>
            <a:ext cx="3322796" cy="4855841"/>
          </a:xfrm>
          <a:prstGeom prst="rect">
            <a:avLst/>
          </a:prstGeom>
        </p:spPr>
      </p:pic>
    </p:spTree>
    <p:extLst>
      <p:ext uri="{BB962C8B-B14F-4D97-AF65-F5344CB8AC3E}">
        <p14:creationId xmlns:p14="http://schemas.microsoft.com/office/powerpoint/2010/main" val="2593782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A666A94E-F4E4-C640-AEAF-39BD9BF22CCE}"/>
              </a:ext>
            </a:extLst>
          </p:cNvPr>
          <p:cNvSpPr>
            <a:spLocks noGrp="1"/>
          </p:cNvSpPr>
          <p:nvPr>
            <p:ph type="ftr" sz="quarter" idx="18"/>
          </p:nvPr>
        </p:nvSpPr>
        <p:spPr/>
        <p:txBody>
          <a:bodyPr/>
          <a:lstStyle/>
          <a:p>
            <a:pPr algn="r"/>
            <a:r>
              <a:rPr lang="en-GB" dirty="0"/>
              <a:t>Stephanie Meece : 30 August 2019</a:t>
            </a:r>
          </a:p>
        </p:txBody>
      </p:sp>
      <p:pic>
        <p:nvPicPr>
          <p:cNvPr id="9" name="Content Placeholder 8" descr="A screenshot of a cell phone&#10;&#10;Description automatically generated">
            <a:extLst>
              <a:ext uri="{FF2B5EF4-FFF2-40B4-BE49-F238E27FC236}">
                <a16:creationId xmlns:a16="http://schemas.microsoft.com/office/drawing/2014/main" xmlns="" id="{077E53B5-3A92-44EA-A6CA-1B2B6517D0E5}"/>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484915" y="1106905"/>
            <a:ext cx="7794994" cy="4941470"/>
          </a:xfrm>
        </p:spPr>
      </p:pic>
    </p:spTree>
    <p:extLst>
      <p:ext uri="{BB962C8B-B14F-4D97-AF65-F5344CB8AC3E}">
        <p14:creationId xmlns:p14="http://schemas.microsoft.com/office/powerpoint/2010/main" val="308385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A666A94E-F4E4-C640-AEAF-39BD9BF22CCE}"/>
              </a:ext>
            </a:extLst>
          </p:cNvPr>
          <p:cNvSpPr>
            <a:spLocks noGrp="1"/>
          </p:cNvSpPr>
          <p:nvPr>
            <p:ph type="ftr" sz="quarter" idx="18"/>
          </p:nvPr>
        </p:nvSpPr>
        <p:spPr/>
        <p:txBody>
          <a:bodyPr/>
          <a:lstStyle/>
          <a:p>
            <a:pPr algn="r"/>
            <a:r>
              <a:rPr lang="en-GB" dirty="0"/>
              <a:t>Stephanie Meece : 30 August 2019</a:t>
            </a:r>
          </a:p>
        </p:txBody>
      </p:sp>
      <p:pic>
        <p:nvPicPr>
          <p:cNvPr id="3" name="Picture 2" descr="A screenshot of a social media post&#10;&#10;Description automatically generated">
            <a:extLst>
              <a:ext uri="{FF2B5EF4-FFF2-40B4-BE49-F238E27FC236}">
                <a16:creationId xmlns:a16="http://schemas.microsoft.com/office/drawing/2014/main" xmlns="" id="{F00ABEE5-FEAB-4957-80E3-517A540ED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54" y="1254581"/>
            <a:ext cx="8726750" cy="4212914"/>
          </a:xfrm>
          <a:prstGeom prst="rect">
            <a:avLst/>
          </a:prstGeom>
        </p:spPr>
      </p:pic>
    </p:spTree>
    <p:extLst>
      <p:ext uri="{BB962C8B-B14F-4D97-AF65-F5344CB8AC3E}">
        <p14:creationId xmlns:p14="http://schemas.microsoft.com/office/powerpoint/2010/main" val="3414399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A666A94E-F4E4-C640-AEAF-39BD9BF22CCE}"/>
              </a:ext>
            </a:extLst>
          </p:cNvPr>
          <p:cNvSpPr>
            <a:spLocks noGrp="1"/>
          </p:cNvSpPr>
          <p:nvPr>
            <p:ph type="ftr" sz="quarter" idx="18"/>
          </p:nvPr>
        </p:nvSpPr>
        <p:spPr/>
        <p:txBody>
          <a:bodyPr/>
          <a:lstStyle/>
          <a:p>
            <a:pPr algn="r"/>
            <a:r>
              <a:rPr lang="en-GB" dirty="0"/>
              <a:t>Stephanie Meece : 30 August 2019</a:t>
            </a:r>
          </a:p>
        </p:txBody>
      </p:sp>
      <p:pic>
        <p:nvPicPr>
          <p:cNvPr id="3" name="Picture 2" descr="A screenshot of a social media post&#10;&#10;Description automatically generated">
            <a:extLst>
              <a:ext uri="{FF2B5EF4-FFF2-40B4-BE49-F238E27FC236}">
                <a16:creationId xmlns:a16="http://schemas.microsoft.com/office/drawing/2014/main" xmlns="" id="{F00ABEE5-FEAB-4957-80E3-517A540ED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54" y="1254581"/>
            <a:ext cx="8726750" cy="4212914"/>
          </a:xfrm>
          <a:prstGeom prst="rect">
            <a:avLst/>
          </a:prstGeom>
        </p:spPr>
      </p:pic>
      <p:pic>
        <p:nvPicPr>
          <p:cNvPr id="4" name="Picture 3" descr="A close up of text on a black background&#10;&#10;Description automatically generated">
            <a:extLst>
              <a:ext uri="{FF2B5EF4-FFF2-40B4-BE49-F238E27FC236}">
                <a16:creationId xmlns:a16="http://schemas.microsoft.com/office/drawing/2014/main" xmlns="" id="{0DB4697D-9233-4C8B-A5A3-83EB763E7B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233" y="0"/>
            <a:ext cx="7693534" cy="6858000"/>
          </a:xfrm>
          <a:prstGeom prst="rect">
            <a:avLst/>
          </a:prstGeom>
        </p:spPr>
      </p:pic>
    </p:spTree>
    <p:extLst>
      <p:ext uri="{BB962C8B-B14F-4D97-AF65-F5344CB8AC3E}">
        <p14:creationId xmlns:p14="http://schemas.microsoft.com/office/powerpoint/2010/main" val="1761596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A666A94E-F4E4-C640-AEAF-39BD9BF22CCE}"/>
              </a:ext>
            </a:extLst>
          </p:cNvPr>
          <p:cNvSpPr>
            <a:spLocks noGrp="1"/>
          </p:cNvSpPr>
          <p:nvPr>
            <p:ph type="ftr" sz="quarter" idx="18"/>
          </p:nvPr>
        </p:nvSpPr>
        <p:spPr/>
        <p:txBody>
          <a:bodyPr/>
          <a:lstStyle/>
          <a:p>
            <a:pPr algn="r"/>
            <a:r>
              <a:rPr lang="en-GB" dirty="0"/>
              <a:t>Stephanie Meece : 30 August 2019</a:t>
            </a:r>
          </a:p>
        </p:txBody>
      </p:sp>
      <p:pic>
        <p:nvPicPr>
          <p:cNvPr id="3" name="Picture 2" descr="A screenshot of a social media post&#10;&#10;Description automatically generated">
            <a:extLst>
              <a:ext uri="{FF2B5EF4-FFF2-40B4-BE49-F238E27FC236}">
                <a16:creationId xmlns:a16="http://schemas.microsoft.com/office/drawing/2014/main" xmlns="" id="{F00ABEE5-FEAB-4957-80E3-517A540ED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54" y="1254581"/>
            <a:ext cx="8726750" cy="4212914"/>
          </a:xfrm>
          <a:prstGeom prst="rect">
            <a:avLst/>
          </a:prstGeom>
        </p:spPr>
      </p:pic>
      <p:pic>
        <p:nvPicPr>
          <p:cNvPr id="4" name="Picture 3" descr="A close up of text on a black background&#10;&#10;Description automatically generated">
            <a:extLst>
              <a:ext uri="{FF2B5EF4-FFF2-40B4-BE49-F238E27FC236}">
                <a16:creationId xmlns:a16="http://schemas.microsoft.com/office/drawing/2014/main" xmlns="" id="{0DB4697D-9233-4C8B-A5A3-83EB763E7B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233" y="0"/>
            <a:ext cx="7693534" cy="6858000"/>
          </a:xfrm>
          <a:prstGeom prst="rect">
            <a:avLst/>
          </a:prstGeom>
        </p:spPr>
      </p:pic>
      <p:pic>
        <p:nvPicPr>
          <p:cNvPr id="2" name="Picture 1">
            <a:extLst>
              <a:ext uri="{FF2B5EF4-FFF2-40B4-BE49-F238E27FC236}">
                <a16:creationId xmlns:a16="http://schemas.microsoft.com/office/drawing/2014/main" xmlns="" id="{0AA20E0C-F778-42FD-8C2D-8755E09F2132}"/>
              </a:ext>
            </a:extLst>
          </p:cNvPr>
          <p:cNvPicPr>
            <a:picLocks noChangeAspect="1"/>
          </p:cNvPicPr>
          <p:nvPr/>
        </p:nvPicPr>
        <p:blipFill rotWithShape="1">
          <a:blip r:embed="rId5"/>
          <a:srcRect l="8349" t="17853" r="14757" b="-873"/>
          <a:stretch/>
        </p:blipFill>
        <p:spPr>
          <a:xfrm>
            <a:off x="124288" y="967666"/>
            <a:ext cx="8915025" cy="541430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77865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xmlns="" id="{A35718C7-DF13-45BA-AF47-FF1892581340}"/>
              </a:ext>
            </a:extLst>
          </p:cNvPr>
          <p:cNvPicPr>
            <a:picLocks noGrp="1" noChangeAspect="1"/>
          </p:cNvPicPr>
          <p:nvPr>
            <p:ph type="pic" sz="quarter" idx="11"/>
          </p:nvPr>
        </p:nvPicPr>
        <p:blipFill rotWithShape="1">
          <a:blip r:embed="rId3"/>
          <a:srcRect l="12500" t="20065" r="12500" b="2913"/>
          <a:stretch/>
        </p:blipFill>
        <p:spPr>
          <a:xfrm>
            <a:off x="0" y="79900"/>
            <a:ext cx="8939814" cy="516426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5992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xmlns="" id="{8FCDA54C-66F2-41C2-8EC6-09FD0BB18D00}"/>
              </a:ext>
            </a:extLst>
          </p:cNvPr>
          <p:cNvPicPr>
            <a:picLocks noGrp="1" noChangeAspect="1"/>
          </p:cNvPicPr>
          <p:nvPr>
            <p:ph type="pic" sz="quarter" idx="11"/>
          </p:nvPr>
        </p:nvPicPr>
        <p:blipFill rotWithShape="1">
          <a:blip r:embed="rId3"/>
          <a:srcRect l="-25" t="14110" r="12500"/>
          <a:stretch/>
        </p:blipFill>
        <p:spPr>
          <a:xfrm>
            <a:off x="84673" y="150920"/>
            <a:ext cx="8797310" cy="485608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86447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xmlns="" id="{42FDE828-2550-4BB5-870E-4F9F555620FF}"/>
              </a:ext>
            </a:extLst>
          </p:cNvPr>
          <p:cNvPicPr>
            <a:picLocks noGrp="1" noChangeAspect="1"/>
          </p:cNvPicPr>
          <p:nvPr>
            <p:ph type="pic" sz="quarter" idx="11"/>
          </p:nvPr>
        </p:nvPicPr>
        <p:blipFill rotWithShape="1">
          <a:blip r:embed="rId3"/>
          <a:srcRect l="12500" t="8285" r="12500"/>
          <a:stretch/>
        </p:blipFill>
        <p:spPr>
          <a:xfrm>
            <a:off x="133165" y="106532"/>
            <a:ext cx="8724552" cy="60013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19408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xmlns="" id="{23AB0628-6DCC-44B6-B014-7C01092F65D9}"/>
              </a:ext>
            </a:extLst>
          </p:cNvPr>
          <p:cNvPicPr>
            <a:picLocks noGrp="1" noChangeAspect="1"/>
          </p:cNvPicPr>
          <p:nvPr>
            <p:ph type="pic" sz="quarter" idx="11"/>
          </p:nvPr>
        </p:nvPicPr>
        <p:blipFill rotWithShape="1">
          <a:blip r:embed="rId3"/>
          <a:srcRect l="339" t="8414" r="47743"/>
          <a:stretch/>
        </p:blipFill>
        <p:spPr>
          <a:xfrm>
            <a:off x="133165" y="133165"/>
            <a:ext cx="6611600" cy="656059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505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63B94F-3DD8-4488-98BF-27A21DDF4280}"/>
              </a:ext>
            </a:extLst>
          </p:cNvPr>
          <p:cNvSpPr>
            <a:spLocks noGrp="1"/>
          </p:cNvSpPr>
          <p:nvPr>
            <p:ph type="ctrTitle"/>
          </p:nvPr>
        </p:nvSpPr>
        <p:spPr/>
        <p:txBody>
          <a:bodyPr/>
          <a:lstStyle/>
          <a:p>
            <a:r>
              <a:rPr lang="en-GB" dirty="0"/>
              <a:t>UAL Research Online</a:t>
            </a:r>
          </a:p>
        </p:txBody>
      </p:sp>
      <p:sp>
        <p:nvSpPr>
          <p:cNvPr id="3" name="Text Placeholder 2">
            <a:extLst>
              <a:ext uri="{FF2B5EF4-FFF2-40B4-BE49-F238E27FC236}">
                <a16:creationId xmlns:a16="http://schemas.microsoft.com/office/drawing/2014/main" xmlns="" id="{4EFA0D15-2E80-4662-8B1C-21FBB5D2D5D6}"/>
              </a:ext>
            </a:extLst>
          </p:cNvPr>
          <p:cNvSpPr>
            <a:spLocks noGrp="1"/>
          </p:cNvSpPr>
          <p:nvPr>
            <p:ph type="body" sz="quarter" idx="15"/>
          </p:nvPr>
        </p:nvSpPr>
        <p:spPr>
          <a:xfrm>
            <a:off x="359270" y="1174750"/>
            <a:ext cx="8511680" cy="4873250"/>
          </a:xfrm>
        </p:spPr>
        <p:txBody>
          <a:bodyPr/>
          <a:lstStyle/>
          <a:p>
            <a:r>
              <a:rPr lang="en-GB" sz="1200" u="sng" dirty="0">
                <a:hlinkClick r:id="rId3"/>
              </a:rPr>
              <a:t>http://ualresearchonline.arts.ac.uk/946/</a:t>
            </a:r>
            <a:r>
              <a:rPr lang="en-GB" sz="1200" dirty="0"/>
              <a:t>  Cunning Chapters, is an artist’s book. The images are composed and professionally shot to display the book’s structure, papers, and textures.</a:t>
            </a:r>
          </a:p>
          <a:p>
            <a:r>
              <a:rPr lang="en-GB" sz="1200" u="sng" dirty="0">
                <a:hlinkClick r:id="rId4"/>
              </a:rPr>
              <a:t>http://ualresearchonline.arts.ac.uk/12870/</a:t>
            </a:r>
            <a:r>
              <a:rPr lang="en-GB" sz="1200" dirty="0"/>
              <a:t>  Neurogenesis is an art object. A two minute video presents the object, photographs of its installation in a gallery show how it was communicated and experienced, and there is metadata and a description of the research content of this work. </a:t>
            </a:r>
          </a:p>
          <a:p>
            <a:r>
              <a:rPr lang="en-GB" sz="1200" u="sng" dirty="0">
                <a:hlinkClick r:id="rId5"/>
              </a:rPr>
              <a:t>http://ualresearchonline.arts.ac.uk/1688/</a:t>
            </a:r>
            <a:r>
              <a:rPr lang="en-GB" sz="1200" dirty="0"/>
              <a:t>  Fragment/a, is a traditional exhibition, based on research carried out by the London College of Fashion/Victoria and Albert Museum Designer in Residence from September 2002 to August 2004. There are installation shots, drawings, a text description, and a formal 1500 word document that is the ‘Research Overview’. </a:t>
            </a:r>
          </a:p>
          <a:p>
            <a:r>
              <a:rPr lang="en-GB" sz="1200" u="sng" dirty="0">
                <a:hlinkClick r:id="rId6"/>
              </a:rPr>
              <a:t>http://ualresearchonline.arts.ac.uk/7470/</a:t>
            </a:r>
            <a:r>
              <a:rPr lang="en-GB" sz="1200" dirty="0"/>
              <a:t> Grammar of Ornament, is a body of work consisting of ceramic plates and hand cut papercuts. The record includes high quality images, a press release, several reviews of exhibitions in which the work was shown which are restricted but accessible to university staff and upon request, metadata and a full description. </a:t>
            </a:r>
          </a:p>
          <a:p>
            <a:r>
              <a:rPr lang="en-GB" sz="1200" u="sng" dirty="0">
                <a:hlinkClick r:id="rId7"/>
              </a:rPr>
              <a:t>http://ualresearchonline.arts.ac.uk/13281/</a:t>
            </a:r>
            <a:r>
              <a:rPr lang="en-GB" sz="1200" u="sng" dirty="0"/>
              <a:t>  </a:t>
            </a:r>
            <a:r>
              <a:rPr lang="en-GB" sz="1200" dirty="0"/>
              <a:t>Echoes and Callings, is a collaborative performance between a photographer and a sound artist, with images of the performance, a video [16 minutes]  of the performance, and the usual metadata, research statement, biographies of the artists, and links to reviews.</a:t>
            </a:r>
          </a:p>
          <a:p>
            <a:r>
              <a:rPr lang="en-GB" sz="1200" u="sng" dirty="0">
                <a:hlinkClick r:id="rId8"/>
              </a:rPr>
              <a:t>http://ualresearchonline.arts.ac.uk/1014/</a:t>
            </a:r>
            <a:r>
              <a:rPr lang="en-GB" sz="1200" dirty="0"/>
              <a:t>   ‘Day of Record’ was an exhibition that invited black people to the V&amp;A to have their hairstyles and nail art photographed. (n.b. “Images of many of the attendees were added to the V&amp;A's photographic collection and a dedicated website was created as a permanent and rare record of contemporary black British hairstyle and nail-art</a:t>
            </a:r>
            <a:r>
              <a:rPr lang="en-GB" sz="900" dirty="0"/>
              <a:t>.”) [</a:t>
            </a:r>
            <a:r>
              <a:rPr lang="en-GB" sz="900" u="sng" dirty="0">
                <a:hlinkClick r:id="rId9"/>
              </a:rPr>
              <a:t>http://www.vam.ac.uk/collections/contemporary/day_record/nails/index.php</a:t>
            </a:r>
            <a:r>
              <a:rPr lang="en-GB" sz="900" u="sng" dirty="0"/>
              <a:t>]</a:t>
            </a:r>
            <a:endParaRPr lang="en-GB" sz="900" dirty="0"/>
          </a:p>
          <a:p>
            <a:endParaRPr lang="en-GB" dirty="0"/>
          </a:p>
        </p:txBody>
      </p:sp>
      <p:sp>
        <p:nvSpPr>
          <p:cNvPr id="4" name="Footer Placeholder 3">
            <a:extLst>
              <a:ext uri="{FF2B5EF4-FFF2-40B4-BE49-F238E27FC236}">
                <a16:creationId xmlns:a16="http://schemas.microsoft.com/office/drawing/2014/main" xmlns="" id="{AA68D8A4-C8AC-4B2A-A0FA-CB9C291D7812}"/>
              </a:ext>
            </a:extLst>
          </p:cNvPr>
          <p:cNvSpPr>
            <a:spLocks noGrp="1"/>
          </p:cNvSpPr>
          <p:nvPr>
            <p:ph type="ftr" sz="quarter" idx="18"/>
          </p:nvPr>
        </p:nvSpPr>
        <p:spPr/>
        <p:txBody>
          <a:bodyPr/>
          <a:lstStyle/>
          <a:p>
            <a:pPr algn="r"/>
            <a:r>
              <a:rPr lang="en-GB" dirty="0"/>
              <a:t>Stephanie Meece : 30 August 2019</a:t>
            </a:r>
          </a:p>
        </p:txBody>
      </p:sp>
    </p:spTree>
    <p:extLst>
      <p:ext uri="{BB962C8B-B14F-4D97-AF65-F5344CB8AC3E}">
        <p14:creationId xmlns:p14="http://schemas.microsoft.com/office/powerpoint/2010/main" val="3941977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63B94F-3DD8-4488-98BF-27A21DDF4280}"/>
              </a:ext>
            </a:extLst>
          </p:cNvPr>
          <p:cNvSpPr>
            <a:spLocks noGrp="1"/>
          </p:cNvSpPr>
          <p:nvPr>
            <p:ph type="ctrTitle"/>
          </p:nvPr>
        </p:nvSpPr>
        <p:spPr/>
        <p:txBody>
          <a:bodyPr/>
          <a:lstStyle/>
          <a:p>
            <a:r>
              <a:rPr lang="en-GB" dirty="0"/>
              <a:t>Researcher-led digital collections</a:t>
            </a:r>
          </a:p>
        </p:txBody>
      </p:sp>
      <p:sp>
        <p:nvSpPr>
          <p:cNvPr id="3" name="Text Placeholder 2">
            <a:extLst>
              <a:ext uri="{FF2B5EF4-FFF2-40B4-BE49-F238E27FC236}">
                <a16:creationId xmlns:a16="http://schemas.microsoft.com/office/drawing/2014/main" xmlns="" id="{4EFA0D15-2E80-4662-8B1C-21FBB5D2D5D6}"/>
              </a:ext>
            </a:extLst>
          </p:cNvPr>
          <p:cNvSpPr>
            <a:spLocks noGrp="1"/>
          </p:cNvSpPr>
          <p:nvPr>
            <p:ph type="body" sz="quarter" idx="15"/>
          </p:nvPr>
        </p:nvSpPr>
        <p:spPr>
          <a:xfrm>
            <a:off x="359270" y="1174750"/>
            <a:ext cx="8511680" cy="4873250"/>
          </a:xfrm>
        </p:spPr>
        <p:txBody>
          <a:bodyPr/>
          <a:lstStyle/>
          <a:p>
            <a:endParaRPr lang="en-GB" dirty="0"/>
          </a:p>
          <a:p>
            <a:r>
              <a:rPr lang="en-GB" dirty="0"/>
              <a:t>Research Catalogue  </a:t>
            </a:r>
            <a:r>
              <a:rPr lang="en-GB" u="sng" dirty="0">
                <a:hlinkClick r:id="rId3"/>
              </a:rPr>
              <a:t>https://www.researchcatalogue.net/</a:t>
            </a:r>
            <a:r>
              <a:rPr lang="en-GB" dirty="0"/>
              <a:t> 			-‘expositions’ 	</a:t>
            </a:r>
          </a:p>
          <a:p>
            <a:r>
              <a:rPr lang="en-GB" dirty="0"/>
              <a:t>personal websites: </a:t>
            </a:r>
            <a:r>
              <a:rPr lang="en-GB" u="sng" dirty="0">
                <a:hlinkClick r:id="rId4"/>
              </a:rPr>
              <a:t>http://chriswainwright.com/projects/</a:t>
            </a:r>
            <a:r>
              <a:rPr lang="en-GB" u="sng" dirty="0"/>
              <a:t> http://www.annetallentire.info/</a:t>
            </a:r>
            <a:endParaRPr lang="en-GB" dirty="0"/>
          </a:p>
          <a:p>
            <a:r>
              <a:rPr lang="en-GB" dirty="0"/>
              <a:t>	journals: </a:t>
            </a:r>
            <a:r>
              <a:rPr lang="en-GB" u="sng" dirty="0">
                <a:hlinkClick r:id="rId5"/>
              </a:rPr>
              <a:t>https://www.oarplatform.com/about/</a:t>
            </a:r>
            <a:r>
              <a:rPr lang="en-GB" u="sng" dirty="0"/>
              <a:t> </a:t>
            </a:r>
            <a:r>
              <a:rPr lang="en-GB" u="sng" dirty="0">
                <a:hlinkClick r:id="rId6"/>
              </a:rPr>
              <a:t>http://screenworks.org.uk/</a:t>
            </a:r>
            <a:endParaRPr lang="en-GB" dirty="0"/>
          </a:p>
          <a:p>
            <a:pPr marL="0" indent="0">
              <a:buNone/>
            </a:pPr>
            <a:endParaRPr lang="en-GB" dirty="0"/>
          </a:p>
        </p:txBody>
      </p:sp>
      <p:sp>
        <p:nvSpPr>
          <p:cNvPr id="4" name="Footer Placeholder 3">
            <a:extLst>
              <a:ext uri="{FF2B5EF4-FFF2-40B4-BE49-F238E27FC236}">
                <a16:creationId xmlns:a16="http://schemas.microsoft.com/office/drawing/2014/main" xmlns="" id="{AA68D8A4-C8AC-4B2A-A0FA-CB9C291D7812}"/>
              </a:ext>
            </a:extLst>
          </p:cNvPr>
          <p:cNvSpPr>
            <a:spLocks noGrp="1"/>
          </p:cNvSpPr>
          <p:nvPr>
            <p:ph type="ftr" sz="quarter" idx="18"/>
          </p:nvPr>
        </p:nvSpPr>
        <p:spPr/>
        <p:txBody>
          <a:bodyPr/>
          <a:lstStyle/>
          <a:p>
            <a:pPr algn="r"/>
            <a:r>
              <a:rPr lang="en-GB" dirty="0"/>
              <a:t>Stephanie Meece : 30 August 2019</a:t>
            </a:r>
          </a:p>
        </p:txBody>
      </p:sp>
    </p:spTree>
    <p:extLst>
      <p:ext uri="{BB962C8B-B14F-4D97-AF65-F5344CB8AC3E}">
        <p14:creationId xmlns:p14="http://schemas.microsoft.com/office/powerpoint/2010/main" val="97567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563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899A80-7286-40B1-917F-89E3B76CC3B3}"/>
              </a:ext>
            </a:extLst>
          </p:cNvPr>
          <p:cNvSpPr>
            <a:spLocks noGrp="1"/>
          </p:cNvSpPr>
          <p:nvPr>
            <p:ph type="ctrTitle"/>
          </p:nvPr>
        </p:nvSpPr>
        <p:spPr/>
        <p:txBody>
          <a:bodyPr/>
          <a:lstStyle/>
          <a:p>
            <a:r>
              <a:rPr lang="en-GB" dirty="0"/>
              <a:t>Research through practice</a:t>
            </a:r>
          </a:p>
        </p:txBody>
      </p:sp>
      <p:sp>
        <p:nvSpPr>
          <p:cNvPr id="3" name="Text Placeholder 2">
            <a:extLst>
              <a:ext uri="{FF2B5EF4-FFF2-40B4-BE49-F238E27FC236}">
                <a16:creationId xmlns:a16="http://schemas.microsoft.com/office/drawing/2014/main" xmlns="" id="{DC6F0A28-3A5A-4BB0-9F73-BA775DACC031}"/>
              </a:ext>
            </a:extLst>
          </p:cNvPr>
          <p:cNvSpPr>
            <a:spLocks noGrp="1"/>
          </p:cNvSpPr>
          <p:nvPr>
            <p:ph type="body" sz="quarter" idx="15"/>
          </p:nvPr>
        </p:nvSpPr>
        <p:spPr/>
        <p:txBody>
          <a:bodyPr/>
          <a:lstStyle/>
          <a:p>
            <a:r>
              <a:rPr lang="en-GB" dirty="0"/>
              <a:t>"creative work in itself is a form of research and generates detectable research outputs“*</a:t>
            </a:r>
          </a:p>
          <a:p>
            <a:r>
              <a:rPr lang="en-GB" dirty="0"/>
              <a:t>Creative practice generates knowledge and innovations that are different from other research methods</a:t>
            </a:r>
          </a:p>
          <a:p>
            <a:r>
              <a:rPr lang="en-GB" dirty="0"/>
              <a:t>The best way to explore an idea is not necessarily through words</a:t>
            </a:r>
          </a:p>
          <a:p>
            <a:r>
              <a:rPr lang="en-GB" dirty="0"/>
              <a:t>Practice as research may never clearly articulate a research ‘question’, and may never lead to academic publication in the conventional sense</a:t>
            </a:r>
            <a:r>
              <a:rPr lang="en-GB" dirty="0" smtClean="0"/>
              <a:t>.** </a:t>
            </a:r>
            <a:endParaRPr lang="en-GB" dirty="0"/>
          </a:p>
          <a:p>
            <a:endParaRPr lang="en-GB" sz="1600" dirty="0"/>
          </a:p>
          <a:p>
            <a:pPr marL="0" indent="0">
              <a:buNone/>
            </a:pPr>
            <a:endParaRPr lang="en-GB" sz="1600" dirty="0"/>
          </a:p>
          <a:p>
            <a:pPr marL="0" indent="0">
              <a:buNone/>
            </a:pPr>
            <a:r>
              <a:rPr lang="en-GB" sz="1600" dirty="0"/>
              <a:t>	</a:t>
            </a:r>
            <a:r>
              <a:rPr lang="en-GB" sz="1600" dirty="0" smtClean="0"/>
              <a:t>									</a:t>
            </a:r>
            <a:endParaRPr lang="en-GB" dirty="0"/>
          </a:p>
        </p:txBody>
      </p:sp>
      <p:sp>
        <p:nvSpPr>
          <p:cNvPr id="4" name="Footer Placeholder 3">
            <a:extLst>
              <a:ext uri="{FF2B5EF4-FFF2-40B4-BE49-F238E27FC236}">
                <a16:creationId xmlns:a16="http://schemas.microsoft.com/office/drawing/2014/main" xmlns="" id="{E1E74107-D003-475F-8EB4-F57A80B34277}"/>
              </a:ext>
            </a:extLst>
          </p:cNvPr>
          <p:cNvSpPr>
            <a:spLocks noGrp="1"/>
          </p:cNvSpPr>
          <p:nvPr>
            <p:ph type="ftr" sz="quarter" idx="18"/>
          </p:nvPr>
        </p:nvSpPr>
        <p:spPr>
          <a:xfrm>
            <a:off x="2443162" y="6356351"/>
            <a:ext cx="5608307" cy="231650"/>
          </a:xfrm>
        </p:spPr>
        <p:txBody>
          <a:bodyPr/>
          <a:lstStyle/>
          <a:p>
            <a:pPr algn="r"/>
            <a:r>
              <a:rPr lang="en-GB" dirty="0"/>
              <a:t>Stephanie Meece : 30 August 2019</a:t>
            </a:r>
          </a:p>
        </p:txBody>
      </p:sp>
    </p:spTree>
    <p:extLst>
      <p:ext uri="{BB962C8B-B14F-4D97-AF65-F5344CB8AC3E}">
        <p14:creationId xmlns:p14="http://schemas.microsoft.com/office/powerpoint/2010/main" val="383930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899A80-7286-40B1-917F-89E3B76CC3B3}"/>
              </a:ext>
            </a:extLst>
          </p:cNvPr>
          <p:cNvSpPr>
            <a:spLocks noGrp="1"/>
          </p:cNvSpPr>
          <p:nvPr>
            <p:ph type="ctrTitle"/>
          </p:nvPr>
        </p:nvSpPr>
        <p:spPr/>
        <p:txBody>
          <a:bodyPr/>
          <a:lstStyle/>
          <a:p>
            <a:r>
              <a:rPr lang="en-GB" dirty="0"/>
              <a:t>Practice as research</a:t>
            </a:r>
          </a:p>
        </p:txBody>
      </p:sp>
      <p:sp>
        <p:nvSpPr>
          <p:cNvPr id="3" name="Text Placeholder 2">
            <a:extLst>
              <a:ext uri="{FF2B5EF4-FFF2-40B4-BE49-F238E27FC236}">
                <a16:creationId xmlns:a16="http://schemas.microsoft.com/office/drawing/2014/main" xmlns="" id="{DC6F0A28-3A5A-4BB0-9F73-BA775DACC031}"/>
              </a:ext>
            </a:extLst>
          </p:cNvPr>
          <p:cNvSpPr>
            <a:spLocks noGrp="1"/>
          </p:cNvSpPr>
          <p:nvPr>
            <p:ph type="body" sz="quarter" idx="15"/>
          </p:nvPr>
        </p:nvSpPr>
        <p:spPr/>
        <p:txBody>
          <a:bodyPr/>
          <a:lstStyle/>
          <a:p>
            <a:r>
              <a:rPr lang="en-GB" dirty="0"/>
              <a:t>it extends beyond the immediate context of practice, </a:t>
            </a:r>
          </a:p>
          <a:p>
            <a:pPr lvl="1"/>
            <a:r>
              <a:rPr lang="en-GB" dirty="0"/>
              <a:t>it requires reflection on the action</a:t>
            </a:r>
          </a:p>
          <a:p>
            <a:pPr lvl="1"/>
            <a:r>
              <a:rPr lang="en-GB" dirty="0"/>
              <a:t>it must be informed by other practice and theory</a:t>
            </a:r>
          </a:p>
          <a:p>
            <a:pPr lvl="1"/>
            <a:r>
              <a:rPr lang="en-GB" dirty="0"/>
              <a:t>must bring about an enhancement in knowledge and understanding in the discipline (AHRC)</a:t>
            </a:r>
          </a:p>
          <a:p>
            <a:pPr lvl="1"/>
            <a:r>
              <a:rPr lang="en-GB" dirty="0"/>
              <a:t>It incorporates a scholarly apparatus that enables other researchers in the discipline to assess the value and significance (AHRC)</a:t>
            </a:r>
          </a:p>
        </p:txBody>
      </p:sp>
      <p:sp>
        <p:nvSpPr>
          <p:cNvPr id="4" name="Footer Placeholder 3">
            <a:extLst>
              <a:ext uri="{FF2B5EF4-FFF2-40B4-BE49-F238E27FC236}">
                <a16:creationId xmlns:a16="http://schemas.microsoft.com/office/drawing/2014/main" xmlns="" id="{E1E74107-D003-475F-8EB4-F57A80B34277}"/>
              </a:ext>
            </a:extLst>
          </p:cNvPr>
          <p:cNvSpPr>
            <a:spLocks noGrp="1"/>
          </p:cNvSpPr>
          <p:nvPr>
            <p:ph type="ftr" sz="quarter" idx="18"/>
          </p:nvPr>
        </p:nvSpPr>
        <p:spPr/>
        <p:txBody>
          <a:bodyPr/>
          <a:lstStyle/>
          <a:p>
            <a:pPr algn="r"/>
            <a:r>
              <a:rPr lang="en-GB" dirty="0"/>
              <a:t>Stephanie Meece : 30 August 2019</a:t>
            </a:r>
          </a:p>
        </p:txBody>
      </p:sp>
    </p:spTree>
    <p:extLst>
      <p:ext uri="{BB962C8B-B14F-4D97-AF65-F5344CB8AC3E}">
        <p14:creationId xmlns:p14="http://schemas.microsoft.com/office/powerpoint/2010/main" val="3819878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899A80-7286-40B1-917F-89E3B76CC3B3}"/>
              </a:ext>
            </a:extLst>
          </p:cNvPr>
          <p:cNvSpPr>
            <a:spLocks noGrp="1"/>
          </p:cNvSpPr>
          <p:nvPr>
            <p:ph type="ctrTitle"/>
          </p:nvPr>
        </p:nvSpPr>
        <p:spPr/>
        <p:txBody>
          <a:bodyPr/>
          <a:lstStyle/>
          <a:p>
            <a:r>
              <a:rPr lang="en-GB" dirty="0"/>
              <a:t>A Clear Mission</a:t>
            </a:r>
          </a:p>
        </p:txBody>
      </p:sp>
      <p:sp>
        <p:nvSpPr>
          <p:cNvPr id="3" name="Text Placeholder 2">
            <a:extLst>
              <a:ext uri="{FF2B5EF4-FFF2-40B4-BE49-F238E27FC236}">
                <a16:creationId xmlns:a16="http://schemas.microsoft.com/office/drawing/2014/main" xmlns="" id="{DC6F0A28-3A5A-4BB0-9F73-BA775DACC031}"/>
              </a:ext>
            </a:extLst>
          </p:cNvPr>
          <p:cNvSpPr>
            <a:spLocks noGrp="1"/>
          </p:cNvSpPr>
          <p:nvPr>
            <p:ph type="body" sz="quarter" idx="15"/>
          </p:nvPr>
        </p:nvSpPr>
        <p:spPr/>
        <p:txBody>
          <a:bodyPr/>
          <a:lstStyle/>
          <a:p>
            <a:r>
              <a:rPr lang="en-GB" dirty="0"/>
              <a:t>Who are we for? </a:t>
            </a:r>
          </a:p>
          <a:p>
            <a:pPr marL="432000" lvl="1" indent="0">
              <a:buNone/>
            </a:pPr>
            <a:endParaRPr lang="en-GB" dirty="0"/>
          </a:p>
        </p:txBody>
      </p:sp>
      <p:sp>
        <p:nvSpPr>
          <p:cNvPr id="4" name="Footer Placeholder 3">
            <a:extLst>
              <a:ext uri="{FF2B5EF4-FFF2-40B4-BE49-F238E27FC236}">
                <a16:creationId xmlns:a16="http://schemas.microsoft.com/office/drawing/2014/main" xmlns="" id="{E1E74107-D003-475F-8EB4-F57A80B34277}"/>
              </a:ext>
            </a:extLst>
          </p:cNvPr>
          <p:cNvSpPr>
            <a:spLocks noGrp="1"/>
          </p:cNvSpPr>
          <p:nvPr>
            <p:ph type="ftr" sz="quarter" idx="18"/>
          </p:nvPr>
        </p:nvSpPr>
        <p:spPr/>
        <p:txBody>
          <a:bodyPr/>
          <a:lstStyle/>
          <a:p>
            <a:pPr algn="r"/>
            <a:r>
              <a:rPr lang="en-GB" dirty="0"/>
              <a:t>Stephanie Meece : 30 August 2019</a:t>
            </a:r>
          </a:p>
        </p:txBody>
      </p:sp>
    </p:spTree>
    <p:extLst>
      <p:ext uri="{BB962C8B-B14F-4D97-AF65-F5344CB8AC3E}">
        <p14:creationId xmlns:p14="http://schemas.microsoft.com/office/powerpoint/2010/main" val="3074046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899A80-7286-40B1-917F-89E3B76CC3B3}"/>
              </a:ext>
            </a:extLst>
          </p:cNvPr>
          <p:cNvSpPr>
            <a:spLocks noGrp="1"/>
          </p:cNvSpPr>
          <p:nvPr>
            <p:ph type="ctrTitle"/>
          </p:nvPr>
        </p:nvSpPr>
        <p:spPr/>
        <p:txBody>
          <a:bodyPr/>
          <a:lstStyle/>
          <a:p>
            <a:r>
              <a:rPr lang="en-GB" dirty="0"/>
              <a:t>A Clear Mission</a:t>
            </a:r>
          </a:p>
        </p:txBody>
      </p:sp>
      <p:sp>
        <p:nvSpPr>
          <p:cNvPr id="3" name="Text Placeholder 2">
            <a:extLst>
              <a:ext uri="{FF2B5EF4-FFF2-40B4-BE49-F238E27FC236}">
                <a16:creationId xmlns:a16="http://schemas.microsoft.com/office/drawing/2014/main" xmlns="" id="{DC6F0A28-3A5A-4BB0-9F73-BA775DACC031}"/>
              </a:ext>
            </a:extLst>
          </p:cNvPr>
          <p:cNvSpPr>
            <a:spLocks noGrp="1"/>
          </p:cNvSpPr>
          <p:nvPr>
            <p:ph type="body" sz="quarter" idx="15"/>
          </p:nvPr>
        </p:nvSpPr>
        <p:spPr/>
        <p:txBody>
          <a:bodyPr/>
          <a:lstStyle/>
          <a:p>
            <a:r>
              <a:rPr lang="en-GB" dirty="0"/>
              <a:t>Who are we for? </a:t>
            </a:r>
          </a:p>
          <a:p>
            <a:pPr lvl="1"/>
            <a:r>
              <a:rPr lang="en-GB" b="1" dirty="0"/>
              <a:t>1. External users who need access to scholarly research. We are providing open access to research outputs.</a:t>
            </a:r>
            <a:endParaRPr lang="en-GB" dirty="0"/>
          </a:p>
          <a:p>
            <a:pPr marL="432000" lvl="1" indent="0">
              <a:buNone/>
            </a:pPr>
            <a:endParaRPr lang="en-GB" dirty="0"/>
          </a:p>
        </p:txBody>
      </p:sp>
      <p:sp>
        <p:nvSpPr>
          <p:cNvPr id="4" name="Footer Placeholder 3">
            <a:extLst>
              <a:ext uri="{FF2B5EF4-FFF2-40B4-BE49-F238E27FC236}">
                <a16:creationId xmlns:a16="http://schemas.microsoft.com/office/drawing/2014/main" xmlns="" id="{E1E74107-D003-475F-8EB4-F57A80B34277}"/>
              </a:ext>
            </a:extLst>
          </p:cNvPr>
          <p:cNvSpPr>
            <a:spLocks noGrp="1"/>
          </p:cNvSpPr>
          <p:nvPr>
            <p:ph type="ftr" sz="quarter" idx="18"/>
          </p:nvPr>
        </p:nvSpPr>
        <p:spPr/>
        <p:txBody>
          <a:bodyPr/>
          <a:lstStyle/>
          <a:p>
            <a:pPr algn="r"/>
            <a:r>
              <a:rPr lang="en-GB" dirty="0"/>
              <a:t>Stephanie Meece : 30 August 2019</a:t>
            </a:r>
          </a:p>
        </p:txBody>
      </p:sp>
    </p:spTree>
    <p:extLst>
      <p:ext uri="{BB962C8B-B14F-4D97-AF65-F5344CB8AC3E}">
        <p14:creationId xmlns:p14="http://schemas.microsoft.com/office/powerpoint/2010/main" val="2524294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899A80-7286-40B1-917F-89E3B76CC3B3}"/>
              </a:ext>
            </a:extLst>
          </p:cNvPr>
          <p:cNvSpPr>
            <a:spLocks noGrp="1"/>
          </p:cNvSpPr>
          <p:nvPr>
            <p:ph type="ctrTitle"/>
          </p:nvPr>
        </p:nvSpPr>
        <p:spPr/>
        <p:txBody>
          <a:bodyPr/>
          <a:lstStyle/>
          <a:p>
            <a:r>
              <a:rPr lang="en-GB" dirty="0"/>
              <a:t>A Clear Mission</a:t>
            </a:r>
          </a:p>
        </p:txBody>
      </p:sp>
      <p:sp>
        <p:nvSpPr>
          <p:cNvPr id="3" name="Text Placeholder 2">
            <a:extLst>
              <a:ext uri="{FF2B5EF4-FFF2-40B4-BE49-F238E27FC236}">
                <a16:creationId xmlns:a16="http://schemas.microsoft.com/office/drawing/2014/main" xmlns="" id="{DC6F0A28-3A5A-4BB0-9F73-BA775DACC031}"/>
              </a:ext>
            </a:extLst>
          </p:cNvPr>
          <p:cNvSpPr>
            <a:spLocks noGrp="1"/>
          </p:cNvSpPr>
          <p:nvPr>
            <p:ph type="body" sz="quarter" idx="15"/>
          </p:nvPr>
        </p:nvSpPr>
        <p:spPr/>
        <p:txBody>
          <a:bodyPr/>
          <a:lstStyle/>
          <a:p>
            <a:r>
              <a:rPr lang="en-GB" dirty="0"/>
              <a:t>Who are we for? </a:t>
            </a:r>
          </a:p>
          <a:p>
            <a:pPr lvl="1"/>
            <a:r>
              <a:rPr lang="en-GB" b="1" dirty="0"/>
              <a:t>1. External users who want access to scholarly research. We are providing open access to research outputs.</a:t>
            </a:r>
            <a:endParaRPr lang="en-GB" dirty="0"/>
          </a:p>
          <a:p>
            <a:pPr lvl="1"/>
            <a:r>
              <a:rPr lang="en-GB" b="1" dirty="0"/>
              <a:t>2. Our researchers, who want accessibility, preservation, fulfilment of their responsibilities to their employers and funders, and an adequate, appropriate representation and record of their research.</a:t>
            </a:r>
            <a:endParaRPr lang="en-GB" dirty="0"/>
          </a:p>
        </p:txBody>
      </p:sp>
      <p:sp>
        <p:nvSpPr>
          <p:cNvPr id="4" name="Footer Placeholder 3">
            <a:extLst>
              <a:ext uri="{FF2B5EF4-FFF2-40B4-BE49-F238E27FC236}">
                <a16:creationId xmlns:a16="http://schemas.microsoft.com/office/drawing/2014/main" xmlns="" id="{E1E74107-D003-475F-8EB4-F57A80B34277}"/>
              </a:ext>
            </a:extLst>
          </p:cNvPr>
          <p:cNvSpPr>
            <a:spLocks noGrp="1"/>
          </p:cNvSpPr>
          <p:nvPr>
            <p:ph type="ftr" sz="quarter" idx="18"/>
          </p:nvPr>
        </p:nvSpPr>
        <p:spPr/>
        <p:txBody>
          <a:bodyPr/>
          <a:lstStyle/>
          <a:p>
            <a:pPr algn="r"/>
            <a:r>
              <a:rPr lang="en-GB" dirty="0"/>
              <a:t>Stephanie Meece : 30 August 2019</a:t>
            </a:r>
          </a:p>
        </p:txBody>
      </p:sp>
    </p:spTree>
    <p:extLst>
      <p:ext uri="{BB962C8B-B14F-4D97-AF65-F5344CB8AC3E}">
        <p14:creationId xmlns:p14="http://schemas.microsoft.com/office/powerpoint/2010/main" val="3108149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899A80-7286-40B1-917F-89E3B76CC3B3}"/>
              </a:ext>
            </a:extLst>
          </p:cNvPr>
          <p:cNvSpPr>
            <a:spLocks noGrp="1"/>
          </p:cNvSpPr>
          <p:nvPr>
            <p:ph type="ctrTitle"/>
          </p:nvPr>
        </p:nvSpPr>
        <p:spPr/>
        <p:txBody>
          <a:bodyPr/>
          <a:lstStyle/>
          <a:p>
            <a:r>
              <a:rPr lang="en-GB" dirty="0"/>
              <a:t>A Clear Mission</a:t>
            </a:r>
          </a:p>
        </p:txBody>
      </p:sp>
      <p:sp>
        <p:nvSpPr>
          <p:cNvPr id="3" name="Text Placeholder 2">
            <a:extLst>
              <a:ext uri="{FF2B5EF4-FFF2-40B4-BE49-F238E27FC236}">
                <a16:creationId xmlns:a16="http://schemas.microsoft.com/office/drawing/2014/main" xmlns="" id="{DC6F0A28-3A5A-4BB0-9F73-BA775DACC031}"/>
              </a:ext>
            </a:extLst>
          </p:cNvPr>
          <p:cNvSpPr>
            <a:spLocks noGrp="1"/>
          </p:cNvSpPr>
          <p:nvPr>
            <p:ph type="body" sz="quarter" idx="15"/>
          </p:nvPr>
        </p:nvSpPr>
        <p:spPr/>
        <p:txBody>
          <a:bodyPr/>
          <a:lstStyle/>
          <a:p>
            <a:r>
              <a:rPr lang="en-GB" dirty="0"/>
              <a:t>Who are we for? </a:t>
            </a:r>
          </a:p>
          <a:p>
            <a:pPr lvl="1"/>
            <a:r>
              <a:rPr lang="en-GB" b="1" dirty="0"/>
              <a:t>1. External users who want access to scholarly research. We are providing open access to research outputs.</a:t>
            </a:r>
            <a:endParaRPr lang="en-GB" dirty="0"/>
          </a:p>
          <a:p>
            <a:pPr lvl="1"/>
            <a:r>
              <a:rPr lang="en-GB" b="1" dirty="0"/>
              <a:t>2. Our researchers who want accessibility, preservation, fulfilment of their responsibilities to their employers and funders, and an adequate, appropriate representation and record of their research.</a:t>
            </a:r>
            <a:endParaRPr lang="en-GB" dirty="0"/>
          </a:p>
          <a:p>
            <a:pPr lvl="1"/>
            <a:r>
              <a:rPr lang="en-GB" b="1" dirty="0"/>
              <a:t>3. This is a library collection.</a:t>
            </a:r>
            <a:endParaRPr lang="en-GB" dirty="0"/>
          </a:p>
        </p:txBody>
      </p:sp>
      <p:sp>
        <p:nvSpPr>
          <p:cNvPr id="4" name="Footer Placeholder 3">
            <a:extLst>
              <a:ext uri="{FF2B5EF4-FFF2-40B4-BE49-F238E27FC236}">
                <a16:creationId xmlns:a16="http://schemas.microsoft.com/office/drawing/2014/main" xmlns="" id="{E1E74107-D003-475F-8EB4-F57A80B34277}"/>
              </a:ext>
            </a:extLst>
          </p:cNvPr>
          <p:cNvSpPr>
            <a:spLocks noGrp="1"/>
          </p:cNvSpPr>
          <p:nvPr>
            <p:ph type="ftr" sz="quarter" idx="18"/>
          </p:nvPr>
        </p:nvSpPr>
        <p:spPr/>
        <p:txBody>
          <a:bodyPr/>
          <a:lstStyle/>
          <a:p>
            <a:pPr algn="r"/>
            <a:r>
              <a:rPr lang="en-GB" dirty="0"/>
              <a:t>Stephanie Meece : 30 August 2019</a:t>
            </a:r>
          </a:p>
        </p:txBody>
      </p:sp>
    </p:spTree>
    <p:extLst>
      <p:ext uri="{BB962C8B-B14F-4D97-AF65-F5344CB8AC3E}">
        <p14:creationId xmlns:p14="http://schemas.microsoft.com/office/powerpoint/2010/main" val="4254254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xmlns="" id="{D3AC8576-293D-488B-B04D-0DFAE703DC3F}"/>
              </a:ext>
            </a:extLst>
          </p:cNvPr>
          <p:cNvPicPr>
            <a:picLocks noGrp="1" noChangeAspect="1"/>
          </p:cNvPicPr>
          <p:nvPr>
            <p:ph type="pic" sz="quarter" idx="11"/>
          </p:nvPr>
        </p:nvPicPr>
        <p:blipFill>
          <a:blip r:embed="rId3"/>
          <a:srcRect t="4367" b="4367"/>
          <a:stretch>
            <a:fillRect/>
          </a:stretch>
        </p:blipFill>
        <p:spPr>
          <a:xfrm>
            <a:off x="0" y="89452"/>
            <a:ext cx="9024730" cy="6768548"/>
          </a:xfrm>
          <a:prstGeom prst="rect">
            <a:avLst/>
          </a:prstGeom>
        </p:spPr>
      </p:pic>
    </p:spTree>
    <p:extLst>
      <p:ext uri="{BB962C8B-B14F-4D97-AF65-F5344CB8AC3E}">
        <p14:creationId xmlns:p14="http://schemas.microsoft.com/office/powerpoint/2010/main" val="1802694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0120" y="2087880"/>
            <a:ext cx="7345680" cy="2606040"/>
          </a:xfrm>
          <a:prstGeom prst="rect">
            <a:avLst/>
          </a:prstGeom>
          <a:solidFill>
            <a:schemeClr val="bg1"/>
          </a:solidFill>
        </p:spPr>
        <p:txBody>
          <a:bodyPr wrap="square" lIns="0" tIns="0" rIns="0" bIns="0" rtlCol="0" anchor="t" anchorCtr="0">
            <a:noAutofit/>
          </a:bodyPr>
          <a:lstStyle/>
          <a:p>
            <a:pPr algn="l"/>
            <a:r>
              <a:rPr lang="en-GB" sz="2400" dirty="0" smtClean="0">
                <a:latin typeface="Calibri Light" panose="020F0302020204030204" pitchFamily="34" charset="0"/>
              </a:rPr>
              <a:t>This presentation is copyrighted by Stephanie Meece. </a:t>
            </a:r>
            <a:r>
              <a:rPr lang="en-GB" sz="2400" dirty="0" smtClean="0">
                <a:latin typeface="Calibri Light" panose="020F0302020204030204" pitchFamily="34" charset="0"/>
              </a:rPr>
              <a:t>The ideas in both the slides and the notes may be cited, with full attribution, following normal academic standards. </a:t>
            </a:r>
          </a:p>
          <a:p>
            <a:pPr algn="l"/>
            <a:endParaRPr lang="en-GB" sz="2400" dirty="0">
              <a:latin typeface="Calibri Light" panose="020F0302020204030204" pitchFamily="34" charset="0"/>
            </a:endParaRPr>
          </a:p>
          <a:p>
            <a:pPr algn="l"/>
            <a:r>
              <a:rPr lang="en-GB" sz="2400" dirty="0" smtClean="0">
                <a:latin typeface="Calibri Light" panose="020F0302020204030204" pitchFamily="34" charset="0"/>
              </a:rPr>
              <a:t>Images from UALRO are shared under CC-BY-NC-ND, and if re-used should be attributed to their creators, and include links back to the original work in UALRO.</a:t>
            </a:r>
            <a:endParaRPr lang="en-GB" sz="2400" dirty="0" smtClean="0">
              <a:latin typeface="Calibri Light" panose="020F0302020204030204" pitchFamily="34" charset="0"/>
            </a:endParaRPr>
          </a:p>
        </p:txBody>
      </p:sp>
    </p:spTree>
    <p:extLst>
      <p:ext uri="{BB962C8B-B14F-4D97-AF65-F5344CB8AC3E}">
        <p14:creationId xmlns:p14="http://schemas.microsoft.com/office/powerpoint/2010/main" val="1415887668"/>
      </p:ext>
    </p:extLst>
  </p:cSld>
  <p:clrMapOvr>
    <a:masterClrMapping/>
  </p:clrMapOvr>
</p:sld>
</file>

<file path=ppt/theme/theme1.xml><?xml version="1.0" encoding="utf-8"?>
<a:theme xmlns:a="http://schemas.openxmlformats.org/drawingml/2006/main" name="UAL Theme">
  <a:themeElements>
    <a:clrScheme name="UAL">
      <a:dk1>
        <a:srgbClr val="000000"/>
      </a:dk1>
      <a:lt1>
        <a:srgbClr val="FFFFFF"/>
      </a:lt1>
      <a:dk2>
        <a:srgbClr val="FFD022"/>
      </a:dk2>
      <a:lt2>
        <a:srgbClr val="E71657"/>
      </a:lt2>
      <a:accent1>
        <a:srgbClr val="FF8500"/>
      </a:accent1>
      <a:accent2>
        <a:srgbClr val="9E65FB"/>
      </a:accent2>
      <a:accent3>
        <a:srgbClr val="20BCFF"/>
      </a:accent3>
      <a:accent4>
        <a:srgbClr val="1F4EDC"/>
      </a:accent4>
      <a:accent5>
        <a:srgbClr val="00C73E"/>
      </a:accent5>
      <a:accent6>
        <a:srgbClr val="19A3A3"/>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t" anchorCtr="0">
        <a:no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UoS Title 1</Template>
  <TotalTime>3096</TotalTime>
  <Words>1747</Words>
  <Application>Microsoft Office PowerPoint</Application>
  <PresentationFormat>On-screen Show (4:3)</PresentationFormat>
  <Paragraphs>151</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.Apple Color Emoji UI</vt:lpstr>
      <vt:lpstr>Arial</vt:lpstr>
      <vt:lpstr>Calibri</vt:lpstr>
      <vt:lpstr>Calibri Light</vt:lpstr>
      <vt:lpstr>Wingdings 2</vt:lpstr>
      <vt:lpstr>UAL Theme</vt:lpstr>
      <vt:lpstr>Arts Research in Open Access Repositories: WELCOME</vt:lpstr>
      <vt:lpstr>Arts Research in Open Access Repositories</vt:lpstr>
      <vt:lpstr>Arts Research in Open Access Repositories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UAL Research Online</vt:lpstr>
      <vt:lpstr>Researcher-led digital collections</vt:lpstr>
      <vt:lpstr>PowerPoint Presentation</vt:lpstr>
      <vt:lpstr>Research through practice</vt:lpstr>
      <vt:lpstr>Practice as research</vt:lpstr>
      <vt:lpstr>A Clear Mission</vt:lpstr>
      <vt:lpstr>A Clear Mission</vt:lpstr>
      <vt:lpstr>A Clear Mission</vt:lpstr>
      <vt:lpstr>A Clear Mission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Stephanie Meece</cp:lastModifiedBy>
  <cp:revision>136</cp:revision>
  <dcterms:created xsi:type="dcterms:W3CDTF">2018-07-17T10:23:22Z</dcterms:created>
  <dcterms:modified xsi:type="dcterms:W3CDTF">2019-09-09T10:11:39Z</dcterms:modified>
</cp:coreProperties>
</file>