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329" r:id="rId3"/>
    <p:sldId id="318" r:id="rId4"/>
    <p:sldId id="319" r:id="rId5"/>
    <p:sldId id="320" r:id="rId6"/>
    <p:sldId id="321" r:id="rId7"/>
    <p:sldId id="330" r:id="rId8"/>
    <p:sldId id="344" r:id="rId9"/>
    <p:sldId id="323" r:id="rId10"/>
    <p:sldId id="334" r:id="rId11"/>
    <p:sldId id="345" r:id="rId12"/>
    <p:sldId id="324" r:id="rId13"/>
    <p:sldId id="332" r:id="rId14"/>
    <p:sldId id="340" r:id="rId15"/>
    <p:sldId id="341" r:id="rId16"/>
    <p:sldId id="343" r:id="rId17"/>
    <p:sldId id="333" r:id="rId18"/>
    <p:sldId id="314" r:id="rId19"/>
  </p:sldIdLst>
  <p:sldSz cx="9144000" cy="5143500" type="screen16x9"/>
  <p:notesSz cx="6858000" cy="9144000"/>
  <p:defaultTextStyle>
    <a:defPPr>
      <a:defRPr lang="en-GB"/>
    </a:defPPr>
    <a:lvl1pPr algn="l" defTabSz="388938" rtl="0" fontAlgn="base">
      <a:spcBef>
        <a:spcPct val="0"/>
      </a:spcBef>
      <a:spcAft>
        <a:spcPct val="0"/>
      </a:spcAft>
      <a:defRPr sz="1500" kern="1200">
        <a:solidFill>
          <a:schemeClr val="tx1"/>
        </a:solidFill>
        <a:latin typeface="Calibri" panose="020F0502020204030204" pitchFamily="34" charset="0"/>
        <a:ea typeface="ヒラギノ角ゴ Pro W3" pitchFamily="6" charset="-128"/>
        <a:cs typeface="+mn-cs"/>
      </a:defRPr>
    </a:lvl1pPr>
    <a:lvl2pPr marL="388938" indent="68263" algn="l" defTabSz="388938" rtl="0" fontAlgn="base">
      <a:spcBef>
        <a:spcPct val="0"/>
      </a:spcBef>
      <a:spcAft>
        <a:spcPct val="0"/>
      </a:spcAft>
      <a:defRPr sz="1500" kern="1200">
        <a:solidFill>
          <a:schemeClr val="tx1"/>
        </a:solidFill>
        <a:latin typeface="Calibri" panose="020F0502020204030204" pitchFamily="34" charset="0"/>
        <a:ea typeface="ヒラギノ角ゴ Pro W3" pitchFamily="6" charset="-128"/>
        <a:cs typeface="+mn-cs"/>
      </a:defRPr>
    </a:lvl2pPr>
    <a:lvl3pPr marL="777875" indent="136525" algn="l" defTabSz="388938" rtl="0" fontAlgn="base">
      <a:spcBef>
        <a:spcPct val="0"/>
      </a:spcBef>
      <a:spcAft>
        <a:spcPct val="0"/>
      </a:spcAft>
      <a:defRPr sz="1500" kern="1200">
        <a:solidFill>
          <a:schemeClr val="tx1"/>
        </a:solidFill>
        <a:latin typeface="Calibri" panose="020F0502020204030204" pitchFamily="34" charset="0"/>
        <a:ea typeface="ヒラギノ角ゴ Pro W3" pitchFamily="6" charset="-128"/>
        <a:cs typeface="+mn-cs"/>
      </a:defRPr>
    </a:lvl3pPr>
    <a:lvl4pPr marL="1168400" indent="203200" algn="l" defTabSz="388938" rtl="0" fontAlgn="base">
      <a:spcBef>
        <a:spcPct val="0"/>
      </a:spcBef>
      <a:spcAft>
        <a:spcPct val="0"/>
      </a:spcAft>
      <a:defRPr sz="1500" kern="1200">
        <a:solidFill>
          <a:schemeClr val="tx1"/>
        </a:solidFill>
        <a:latin typeface="Calibri" panose="020F0502020204030204" pitchFamily="34" charset="0"/>
        <a:ea typeface="ヒラギノ角ゴ Pro W3" pitchFamily="6" charset="-128"/>
        <a:cs typeface="+mn-cs"/>
      </a:defRPr>
    </a:lvl4pPr>
    <a:lvl5pPr marL="1557338" indent="271463" algn="l" defTabSz="388938" rtl="0" fontAlgn="base">
      <a:spcBef>
        <a:spcPct val="0"/>
      </a:spcBef>
      <a:spcAft>
        <a:spcPct val="0"/>
      </a:spcAft>
      <a:defRPr sz="1500" kern="1200">
        <a:solidFill>
          <a:schemeClr val="tx1"/>
        </a:solidFill>
        <a:latin typeface="Calibri" panose="020F0502020204030204" pitchFamily="34" charset="0"/>
        <a:ea typeface="ヒラギノ角ゴ Pro W3" pitchFamily="6" charset="-128"/>
        <a:cs typeface="+mn-cs"/>
      </a:defRPr>
    </a:lvl5pPr>
    <a:lvl6pPr marL="2286000" algn="l" defTabSz="914400" rtl="0" eaLnBrk="1" latinLnBrk="0" hangingPunct="1">
      <a:defRPr sz="1500" kern="1200">
        <a:solidFill>
          <a:schemeClr val="tx1"/>
        </a:solidFill>
        <a:latin typeface="Calibri" panose="020F0502020204030204" pitchFamily="34" charset="0"/>
        <a:ea typeface="ヒラギノ角ゴ Pro W3" pitchFamily="6" charset="-128"/>
        <a:cs typeface="+mn-cs"/>
      </a:defRPr>
    </a:lvl6pPr>
    <a:lvl7pPr marL="2743200" algn="l" defTabSz="914400" rtl="0" eaLnBrk="1" latinLnBrk="0" hangingPunct="1">
      <a:defRPr sz="1500" kern="1200">
        <a:solidFill>
          <a:schemeClr val="tx1"/>
        </a:solidFill>
        <a:latin typeface="Calibri" panose="020F0502020204030204" pitchFamily="34" charset="0"/>
        <a:ea typeface="ヒラギノ角ゴ Pro W3" pitchFamily="6" charset="-128"/>
        <a:cs typeface="+mn-cs"/>
      </a:defRPr>
    </a:lvl7pPr>
    <a:lvl8pPr marL="3200400" algn="l" defTabSz="914400" rtl="0" eaLnBrk="1" latinLnBrk="0" hangingPunct="1">
      <a:defRPr sz="1500" kern="1200">
        <a:solidFill>
          <a:schemeClr val="tx1"/>
        </a:solidFill>
        <a:latin typeface="Calibri" panose="020F0502020204030204" pitchFamily="34" charset="0"/>
        <a:ea typeface="ヒラギノ角ゴ Pro W3" pitchFamily="6" charset="-128"/>
        <a:cs typeface="+mn-cs"/>
      </a:defRPr>
    </a:lvl8pPr>
    <a:lvl9pPr marL="3657600" algn="l" defTabSz="914400" rtl="0" eaLnBrk="1" latinLnBrk="0" hangingPunct="1">
      <a:defRPr sz="1500" kern="1200">
        <a:solidFill>
          <a:schemeClr val="tx1"/>
        </a:solidFill>
        <a:latin typeface="Calibri" panose="020F0502020204030204" pitchFamily="34" charset="0"/>
        <a:ea typeface="ヒラギノ角ゴ Pro W3" pitchFamily="6"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2F47"/>
    <a:srgbClr val="112947"/>
    <a:srgbClr val="0000FF"/>
    <a:srgbClr val="0092D1"/>
    <a:srgbClr val="72B432"/>
    <a:srgbClr val="A9CF38"/>
    <a:srgbClr val="3B7F00"/>
    <a:srgbClr val="5C248C"/>
    <a:srgbClr val="31A3D7"/>
    <a:srgbClr val="7DD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27" autoAdjust="0"/>
    <p:restoredTop sz="94704"/>
  </p:normalViewPr>
  <p:slideViewPr>
    <p:cSldViewPr snapToGrid="0" snapToObjects="1">
      <p:cViewPr varScale="1">
        <p:scale>
          <a:sx n="130" d="100"/>
          <a:sy n="130" d="100"/>
        </p:scale>
        <p:origin x="221" y="77"/>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08B7D8CC-5B22-4C8D-8AD9-6E0D6ABA8B1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389582" fontAlgn="auto">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 xmlns:a16="http://schemas.microsoft.com/office/drawing/2014/main" id="{219641C7-B707-4120-ABE2-6533DE5C13F0}"/>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D6BB6282-E48B-4753-88A3-09C062888D1E}" type="datetimeFigureOut">
              <a:rPr lang="en-GB" altLang="en-US"/>
              <a:pPr/>
              <a:t>15/10/2019</a:t>
            </a:fld>
            <a:endParaRPr lang="en-GB" altLang="en-US"/>
          </a:p>
        </p:txBody>
      </p:sp>
      <p:sp>
        <p:nvSpPr>
          <p:cNvPr id="4" name="Slide Image Placeholder 3">
            <a:extLst>
              <a:ext uri="{FF2B5EF4-FFF2-40B4-BE49-F238E27FC236}">
                <a16:creationId xmlns="" xmlns:a16="http://schemas.microsoft.com/office/drawing/2014/main" id="{6CCD3422-0587-403E-A633-D22181A189F4}"/>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 xmlns:a16="http://schemas.microsoft.com/office/drawing/2014/main" id="{699396C3-EF3F-4C86-9AD6-CEEBFB99D1E4}"/>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6" name="Footer Placeholder 5">
            <a:extLst>
              <a:ext uri="{FF2B5EF4-FFF2-40B4-BE49-F238E27FC236}">
                <a16:creationId xmlns="" xmlns:a16="http://schemas.microsoft.com/office/drawing/2014/main" id="{977A82A3-9674-49D9-BDB7-9C8458CA3064}"/>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389582" fontAlgn="auto">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 xmlns:a16="http://schemas.microsoft.com/office/drawing/2014/main" id="{AACDFC2C-D272-4551-8938-BF9AA2A65D7A}"/>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D6D79BD-39AA-4AA5-B18D-85AD2D2D0F46}" type="slidenum">
              <a:rPr lang="en-GB" altLang="en-US"/>
              <a:pPr/>
              <a:t>‹#›</a:t>
            </a:fld>
            <a:endParaRPr lang="en-GB" altLang="en-US"/>
          </a:p>
        </p:txBody>
      </p:sp>
    </p:spTree>
    <p:extLst>
      <p:ext uri="{BB962C8B-B14F-4D97-AF65-F5344CB8AC3E}">
        <p14:creationId xmlns:p14="http://schemas.microsoft.com/office/powerpoint/2010/main" val="1800208132"/>
      </p:ext>
    </p:extLst>
  </p:cSld>
  <p:clrMap bg1="lt1" tx1="dk1" bg2="lt2" tx2="dk2" accent1="accent1" accent2="accent2" accent3="accent3" accent4="accent4" accent5="accent5" accent6="accent6" hlink="hlink" folHlink="folHlink"/>
  <p:notesStyle>
    <a:lvl1pPr algn="l" defTabSz="388938" rtl="0" eaLnBrk="0" fontAlgn="base" hangingPunct="0">
      <a:spcBef>
        <a:spcPct val="30000"/>
      </a:spcBef>
      <a:spcAft>
        <a:spcPct val="0"/>
      </a:spcAft>
      <a:defRPr sz="1000" kern="1200">
        <a:solidFill>
          <a:schemeClr val="tx1"/>
        </a:solidFill>
        <a:latin typeface="+mn-lt"/>
        <a:ea typeface="ヒラギノ角ゴ Pro W3" charset="0"/>
        <a:cs typeface="ヒラギノ角ゴ Pro W3" charset="0"/>
      </a:defRPr>
    </a:lvl1pPr>
    <a:lvl2pPr marL="388938" algn="l" defTabSz="388938" rtl="0" eaLnBrk="0" fontAlgn="base" hangingPunct="0">
      <a:spcBef>
        <a:spcPct val="30000"/>
      </a:spcBef>
      <a:spcAft>
        <a:spcPct val="0"/>
      </a:spcAft>
      <a:defRPr sz="1000" kern="1200">
        <a:solidFill>
          <a:schemeClr val="tx1"/>
        </a:solidFill>
        <a:latin typeface="+mn-lt"/>
        <a:ea typeface="ヒラギノ角ゴ Pro W3" charset="0"/>
        <a:cs typeface="ヒラギノ角ゴ Pro W3" charset="0"/>
      </a:defRPr>
    </a:lvl2pPr>
    <a:lvl3pPr marL="777875" algn="l" defTabSz="388938" rtl="0" eaLnBrk="0" fontAlgn="base" hangingPunct="0">
      <a:spcBef>
        <a:spcPct val="30000"/>
      </a:spcBef>
      <a:spcAft>
        <a:spcPct val="0"/>
      </a:spcAft>
      <a:defRPr sz="1000" kern="1200">
        <a:solidFill>
          <a:schemeClr val="tx1"/>
        </a:solidFill>
        <a:latin typeface="+mn-lt"/>
        <a:ea typeface="ヒラギノ角ゴ Pro W3" charset="0"/>
        <a:cs typeface="ヒラギノ角ゴ Pro W3" charset="0"/>
      </a:defRPr>
    </a:lvl3pPr>
    <a:lvl4pPr marL="1168400" algn="l" defTabSz="388938" rtl="0" eaLnBrk="0" fontAlgn="base" hangingPunct="0">
      <a:spcBef>
        <a:spcPct val="30000"/>
      </a:spcBef>
      <a:spcAft>
        <a:spcPct val="0"/>
      </a:spcAft>
      <a:defRPr sz="1000" kern="1200">
        <a:solidFill>
          <a:schemeClr val="tx1"/>
        </a:solidFill>
        <a:latin typeface="+mn-lt"/>
        <a:ea typeface="ヒラギノ角ゴ Pro W3" charset="0"/>
        <a:cs typeface="ヒラギノ角ゴ Pro W3" charset="0"/>
      </a:defRPr>
    </a:lvl4pPr>
    <a:lvl5pPr marL="1557338" algn="l" defTabSz="388938" rtl="0" eaLnBrk="0" fontAlgn="base" hangingPunct="0">
      <a:spcBef>
        <a:spcPct val="30000"/>
      </a:spcBef>
      <a:spcAft>
        <a:spcPct val="0"/>
      </a:spcAft>
      <a:defRPr sz="1000" kern="1200">
        <a:solidFill>
          <a:schemeClr val="tx1"/>
        </a:solidFill>
        <a:latin typeface="+mn-lt"/>
        <a:ea typeface="ヒラギノ角ゴ Pro W3" charset="0"/>
        <a:cs typeface="ヒラギノ角ゴ Pro W3" charset="0"/>
      </a:defRPr>
    </a:lvl5pPr>
    <a:lvl6pPr marL="1947908" algn="l" defTabSz="389582" rtl="0" eaLnBrk="1" latinLnBrk="0" hangingPunct="1">
      <a:defRPr sz="1000" kern="1200">
        <a:solidFill>
          <a:schemeClr val="tx1"/>
        </a:solidFill>
        <a:latin typeface="+mn-lt"/>
        <a:ea typeface="+mn-ea"/>
        <a:cs typeface="+mn-cs"/>
      </a:defRPr>
    </a:lvl6pPr>
    <a:lvl7pPr marL="2337489" algn="l" defTabSz="389582" rtl="0" eaLnBrk="1" latinLnBrk="0" hangingPunct="1">
      <a:defRPr sz="1000" kern="1200">
        <a:solidFill>
          <a:schemeClr val="tx1"/>
        </a:solidFill>
        <a:latin typeface="+mn-lt"/>
        <a:ea typeface="+mn-ea"/>
        <a:cs typeface="+mn-cs"/>
      </a:defRPr>
    </a:lvl7pPr>
    <a:lvl8pPr marL="2727071" algn="l" defTabSz="389582" rtl="0" eaLnBrk="1" latinLnBrk="0" hangingPunct="1">
      <a:defRPr sz="1000" kern="1200">
        <a:solidFill>
          <a:schemeClr val="tx1"/>
        </a:solidFill>
        <a:latin typeface="+mn-lt"/>
        <a:ea typeface="+mn-ea"/>
        <a:cs typeface="+mn-cs"/>
      </a:defRPr>
    </a:lvl8pPr>
    <a:lvl9pPr marL="3116652" algn="l" defTabSz="389582"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 xmlns:a16="http://schemas.microsoft.com/office/drawing/2014/main" id="{F12EFF94-E8A9-42B4-ACEC-2C20586D3403}"/>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362" name="Notes Placeholder 2">
            <a:extLst>
              <a:ext uri="{FF2B5EF4-FFF2-40B4-BE49-F238E27FC236}">
                <a16:creationId xmlns="" xmlns:a16="http://schemas.microsoft.com/office/drawing/2014/main" id="{555AA066-2FF5-45C3-BDFA-A450C21E1135}"/>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ea typeface="ヒラギノ角ゴ Pro W3" pitchFamily="6" charset="-128"/>
            </a:endParaRPr>
          </a:p>
        </p:txBody>
      </p:sp>
      <p:sp>
        <p:nvSpPr>
          <p:cNvPr id="4" name="Slide Number Placeholder 3">
            <a:extLst>
              <a:ext uri="{FF2B5EF4-FFF2-40B4-BE49-F238E27FC236}">
                <a16:creationId xmlns="" xmlns:a16="http://schemas.microsoft.com/office/drawing/2014/main" id="{1C71AE98-20F4-4A01-BF10-8EF99D1FEC83}"/>
              </a:ext>
            </a:extLst>
          </p:cNvPr>
          <p:cNvSpPr>
            <a:spLocks noGrp="1"/>
          </p:cNvSpPr>
          <p:nvPr>
            <p:ph type="sldNum" sz="quarter" idx="5"/>
          </p:nvPr>
        </p:nvSpPr>
        <p:spPr/>
        <p:txBody>
          <a:bodyPr/>
          <a:lstStyle>
            <a:lvl1pPr eaLnBrk="0" hangingPunct="0">
              <a:defRPr sz="1500">
                <a:solidFill>
                  <a:schemeClr val="tx1"/>
                </a:solidFill>
                <a:latin typeface="Calibri" panose="020F0502020204030204" pitchFamily="34" charset="0"/>
                <a:ea typeface="ヒラギノ角ゴ Pro W3" pitchFamily="6" charset="-128"/>
              </a:defRPr>
            </a:lvl1pPr>
            <a:lvl2pPr marL="742950" indent="-285750" eaLnBrk="0" hangingPunct="0">
              <a:defRPr sz="1500">
                <a:solidFill>
                  <a:schemeClr val="tx1"/>
                </a:solidFill>
                <a:latin typeface="Calibri" panose="020F0502020204030204" pitchFamily="34" charset="0"/>
                <a:ea typeface="ヒラギノ角ゴ Pro W3" pitchFamily="6" charset="-128"/>
              </a:defRPr>
            </a:lvl2pPr>
            <a:lvl3pPr marL="1143000" indent="-228600" eaLnBrk="0" hangingPunct="0">
              <a:defRPr sz="1500">
                <a:solidFill>
                  <a:schemeClr val="tx1"/>
                </a:solidFill>
                <a:latin typeface="Calibri" panose="020F0502020204030204" pitchFamily="34" charset="0"/>
                <a:ea typeface="ヒラギノ角ゴ Pro W3" pitchFamily="6" charset="-128"/>
              </a:defRPr>
            </a:lvl3pPr>
            <a:lvl4pPr marL="1600200" indent="-228600" eaLnBrk="0" hangingPunct="0">
              <a:defRPr sz="1500">
                <a:solidFill>
                  <a:schemeClr val="tx1"/>
                </a:solidFill>
                <a:latin typeface="Calibri" panose="020F0502020204030204" pitchFamily="34" charset="0"/>
                <a:ea typeface="ヒラギノ角ゴ Pro W3" pitchFamily="6" charset="-128"/>
              </a:defRPr>
            </a:lvl4pPr>
            <a:lvl5pPr marL="2057400" indent="-228600" eaLnBrk="0" hangingPunct="0">
              <a:defRPr sz="1500">
                <a:solidFill>
                  <a:schemeClr val="tx1"/>
                </a:solidFill>
                <a:latin typeface="Calibri" panose="020F0502020204030204" pitchFamily="34" charset="0"/>
                <a:ea typeface="ヒラギノ角ゴ Pro W3" pitchFamily="6" charset="-128"/>
              </a:defRPr>
            </a:lvl5pPr>
            <a:lvl6pPr marL="2514600" indent="-228600" defTabSz="388938" eaLnBrk="0" fontAlgn="base" hangingPunct="0">
              <a:spcBef>
                <a:spcPct val="0"/>
              </a:spcBef>
              <a:spcAft>
                <a:spcPct val="0"/>
              </a:spcAft>
              <a:defRPr sz="1500">
                <a:solidFill>
                  <a:schemeClr val="tx1"/>
                </a:solidFill>
                <a:latin typeface="Calibri" panose="020F0502020204030204" pitchFamily="34" charset="0"/>
                <a:ea typeface="ヒラギノ角ゴ Pro W3" pitchFamily="6" charset="-128"/>
              </a:defRPr>
            </a:lvl6pPr>
            <a:lvl7pPr marL="2971800" indent="-228600" defTabSz="388938" eaLnBrk="0" fontAlgn="base" hangingPunct="0">
              <a:spcBef>
                <a:spcPct val="0"/>
              </a:spcBef>
              <a:spcAft>
                <a:spcPct val="0"/>
              </a:spcAft>
              <a:defRPr sz="1500">
                <a:solidFill>
                  <a:schemeClr val="tx1"/>
                </a:solidFill>
                <a:latin typeface="Calibri" panose="020F0502020204030204" pitchFamily="34" charset="0"/>
                <a:ea typeface="ヒラギノ角ゴ Pro W3" pitchFamily="6" charset="-128"/>
              </a:defRPr>
            </a:lvl7pPr>
            <a:lvl8pPr marL="3429000" indent="-228600" defTabSz="388938" eaLnBrk="0" fontAlgn="base" hangingPunct="0">
              <a:spcBef>
                <a:spcPct val="0"/>
              </a:spcBef>
              <a:spcAft>
                <a:spcPct val="0"/>
              </a:spcAft>
              <a:defRPr sz="1500">
                <a:solidFill>
                  <a:schemeClr val="tx1"/>
                </a:solidFill>
                <a:latin typeface="Calibri" panose="020F0502020204030204" pitchFamily="34" charset="0"/>
                <a:ea typeface="ヒラギノ角ゴ Pro W3" pitchFamily="6" charset="-128"/>
              </a:defRPr>
            </a:lvl8pPr>
            <a:lvl9pPr marL="3886200" indent="-228600" defTabSz="388938" eaLnBrk="0" fontAlgn="base" hangingPunct="0">
              <a:spcBef>
                <a:spcPct val="0"/>
              </a:spcBef>
              <a:spcAft>
                <a:spcPct val="0"/>
              </a:spcAft>
              <a:defRPr sz="1500">
                <a:solidFill>
                  <a:schemeClr val="tx1"/>
                </a:solidFill>
                <a:latin typeface="Calibri" panose="020F0502020204030204" pitchFamily="34" charset="0"/>
                <a:ea typeface="ヒラギノ角ゴ Pro W3" pitchFamily="6" charset="-128"/>
              </a:defRPr>
            </a:lvl9pPr>
          </a:lstStyle>
          <a:p>
            <a:pPr eaLnBrk="1" hangingPunct="1"/>
            <a:fld id="{AE27D2AE-AE32-43CA-8CEF-F175CF74DF6C}" type="slidenum">
              <a:rPr lang="en-GB" altLang="en-US" sz="1200"/>
              <a:pPr eaLnBrk="1" hangingPunct="1"/>
              <a:t>1</a:t>
            </a:fld>
            <a:endParaRPr lang="en-GB" altLang="en-US" sz="1200"/>
          </a:p>
        </p:txBody>
      </p:sp>
    </p:spTree>
    <p:extLst>
      <p:ext uri="{BB962C8B-B14F-4D97-AF65-F5344CB8AC3E}">
        <p14:creationId xmlns:p14="http://schemas.microsoft.com/office/powerpoint/2010/main" val="1731821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 xmlns:a16="http://schemas.microsoft.com/office/drawing/2014/main" id="{F12EFF94-E8A9-42B4-ACEC-2C20586D3403}"/>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362" name="Notes Placeholder 2">
            <a:extLst>
              <a:ext uri="{FF2B5EF4-FFF2-40B4-BE49-F238E27FC236}">
                <a16:creationId xmlns="" xmlns:a16="http://schemas.microsoft.com/office/drawing/2014/main" id="{555AA066-2FF5-45C3-BDFA-A450C21E1135}"/>
              </a:ext>
            </a:extLst>
          </p:cNvPr>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ea typeface="ヒラギノ角ゴ Pro W3" pitchFamily="6" charset="-128"/>
            </a:endParaRPr>
          </a:p>
        </p:txBody>
      </p:sp>
      <p:sp>
        <p:nvSpPr>
          <p:cNvPr id="4" name="Slide Number Placeholder 3">
            <a:extLst>
              <a:ext uri="{FF2B5EF4-FFF2-40B4-BE49-F238E27FC236}">
                <a16:creationId xmlns="" xmlns:a16="http://schemas.microsoft.com/office/drawing/2014/main" id="{1C71AE98-20F4-4A01-BF10-8EF99D1FEC83}"/>
              </a:ext>
            </a:extLst>
          </p:cNvPr>
          <p:cNvSpPr>
            <a:spLocks noGrp="1"/>
          </p:cNvSpPr>
          <p:nvPr>
            <p:ph type="sldNum" sz="quarter" idx="5"/>
          </p:nvPr>
        </p:nvSpPr>
        <p:spPr/>
        <p:txBody>
          <a:bodyPr/>
          <a:lstStyle>
            <a:lvl1pPr eaLnBrk="0" hangingPunct="0">
              <a:defRPr sz="1500">
                <a:solidFill>
                  <a:schemeClr val="tx1"/>
                </a:solidFill>
                <a:latin typeface="Calibri" panose="020F0502020204030204" pitchFamily="34" charset="0"/>
                <a:ea typeface="ヒラギノ角ゴ Pro W3" pitchFamily="6" charset="-128"/>
              </a:defRPr>
            </a:lvl1pPr>
            <a:lvl2pPr marL="742950" indent="-285750" eaLnBrk="0" hangingPunct="0">
              <a:defRPr sz="1500">
                <a:solidFill>
                  <a:schemeClr val="tx1"/>
                </a:solidFill>
                <a:latin typeface="Calibri" panose="020F0502020204030204" pitchFamily="34" charset="0"/>
                <a:ea typeface="ヒラギノ角ゴ Pro W3" pitchFamily="6" charset="-128"/>
              </a:defRPr>
            </a:lvl2pPr>
            <a:lvl3pPr marL="1143000" indent="-228600" eaLnBrk="0" hangingPunct="0">
              <a:defRPr sz="1500">
                <a:solidFill>
                  <a:schemeClr val="tx1"/>
                </a:solidFill>
                <a:latin typeface="Calibri" panose="020F0502020204030204" pitchFamily="34" charset="0"/>
                <a:ea typeface="ヒラギノ角ゴ Pro W3" pitchFamily="6" charset="-128"/>
              </a:defRPr>
            </a:lvl3pPr>
            <a:lvl4pPr marL="1600200" indent="-228600" eaLnBrk="0" hangingPunct="0">
              <a:defRPr sz="1500">
                <a:solidFill>
                  <a:schemeClr val="tx1"/>
                </a:solidFill>
                <a:latin typeface="Calibri" panose="020F0502020204030204" pitchFamily="34" charset="0"/>
                <a:ea typeface="ヒラギノ角ゴ Pro W3" pitchFamily="6" charset="-128"/>
              </a:defRPr>
            </a:lvl4pPr>
            <a:lvl5pPr marL="2057400" indent="-228600" eaLnBrk="0" hangingPunct="0">
              <a:defRPr sz="1500">
                <a:solidFill>
                  <a:schemeClr val="tx1"/>
                </a:solidFill>
                <a:latin typeface="Calibri" panose="020F0502020204030204" pitchFamily="34" charset="0"/>
                <a:ea typeface="ヒラギノ角ゴ Pro W3" pitchFamily="6" charset="-128"/>
              </a:defRPr>
            </a:lvl5pPr>
            <a:lvl6pPr marL="2514600" indent="-228600" defTabSz="388938" eaLnBrk="0" fontAlgn="base" hangingPunct="0">
              <a:spcBef>
                <a:spcPct val="0"/>
              </a:spcBef>
              <a:spcAft>
                <a:spcPct val="0"/>
              </a:spcAft>
              <a:defRPr sz="1500">
                <a:solidFill>
                  <a:schemeClr val="tx1"/>
                </a:solidFill>
                <a:latin typeface="Calibri" panose="020F0502020204030204" pitchFamily="34" charset="0"/>
                <a:ea typeface="ヒラギノ角ゴ Pro W3" pitchFamily="6" charset="-128"/>
              </a:defRPr>
            </a:lvl6pPr>
            <a:lvl7pPr marL="2971800" indent="-228600" defTabSz="388938" eaLnBrk="0" fontAlgn="base" hangingPunct="0">
              <a:spcBef>
                <a:spcPct val="0"/>
              </a:spcBef>
              <a:spcAft>
                <a:spcPct val="0"/>
              </a:spcAft>
              <a:defRPr sz="1500">
                <a:solidFill>
                  <a:schemeClr val="tx1"/>
                </a:solidFill>
                <a:latin typeface="Calibri" panose="020F0502020204030204" pitchFamily="34" charset="0"/>
                <a:ea typeface="ヒラギノ角ゴ Pro W3" pitchFamily="6" charset="-128"/>
              </a:defRPr>
            </a:lvl7pPr>
            <a:lvl8pPr marL="3429000" indent="-228600" defTabSz="388938" eaLnBrk="0" fontAlgn="base" hangingPunct="0">
              <a:spcBef>
                <a:spcPct val="0"/>
              </a:spcBef>
              <a:spcAft>
                <a:spcPct val="0"/>
              </a:spcAft>
              <a:defRPr sz="1500">
                <a:solidFill>
                  <a:schemeClr val="tx1"/>
                </a:solidFill>
                <a:latin typeface="Calibri" panose="020F0502020204030204" pitchFamily="34" charset="0"/>
                <a:ea typeface="ヒラギノ角ゴ Pro W3" pitchFamily="6" charset="-128"/>
              </a:defRPr>
            </a:lvl8pPr>
            <a:lvl9pPr marL="3886200" indent="-228600" defTabSz="388938" eaLnBrk="0" fontAlgn="base" hangingPunct="0">
              <a:spcBef>
                <a:spcPct val="0"/>
              </a:spcBef>
              <a:spcAft>
                <a:spcPct val="0"/>
              </a:spcAft>
              <a:defRPr sz="1500">
                <a:solidFill>
                  <a:schemeClr val="tx1"/>
                </a:solidFill>
                <a:latin typeface="Calibri" panose="020F0502020204030204" pitchFamily="34" charset="0"/>
                <a:ea typeface="ヒラギノ角ゴ Pro W3" pitchFamily="6" charset="-128"/>
              </a:defRPr>
            </a:lvl9pPr>
          </a:lstStyle>
          <a:p>
            <a:pPr eaLnBrk="1" hangingPunct="1"/>
            <a:fld id="{AE27D2AE-AE32-43CA-8CEF-F175CF74DF6C}" type="slidenum">
              <a:rPr lang="en-GB" altLang="en-US" sz="1200"/>
              <a:pPr eaLnBrk="1" hangingPunct="1"/>
              <a:t>2</a:t>
            </a:fld>
            <a:endParaRPr lang="en-GB" altLang="en-US" sz="1200"/>
          </a:p>
        </p:txBody>
      </p:sp>
    </p:spTree>
    <p:extLst>
      <p:ext uri="{BB962C8B-B14F-4D97-AF65-F5344CB8AC3E}">
        <p14:creationId xmlns:p14="http://schemas.microsoft.com/office/powerpoint/2010/main" val="1823165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6D79BD-39AA-4AA5-B18D-85AD2D2D0F46}" type="slidenum">
              <a:rPr lang="en-GB" altLang="en-US" smtClean="0"/>
              <a:pPr/>
              <a:t>4</a:t>
            </a:fld>
            <a:endParaRPr lang="en-GB" altLang="en-US"/>
          </a:p>
        </p:txBody>
      </p:sp>
    </p:spTree>
    <p:extLst>
      <p:ext uri="{BB962C8B-B14F-4D97-AF65-F5344CB8AC3E}">
        <p14:creationId xmlns:p14="http://schemas.microsoft.com/office/powerpoint/2010/main" val="3255930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88938" rtl="0" eaLnBrk="0" fontAlgn="base" latinLnBrk="0" hangingPunct="0">
              <a:lnSpc>
                <a:spcPct val="100000"/>
              </a:lnSpc>
              <a:spcBef>
                <a:spcPct val="30000"/>
              </a:spcBef>
              <a:spcAft>
                <a:spcPct val="0"/>
              </a:spcAft>
              <a:buClrTx/>
              <a:buSzTx/>
              <a:buFontTx/>
              <a:buNone/>
              <a:tabLst/>
              <a:defRPr/>
            </a:pPr>
            <a:r>
              <a:rPr lang="en-US" sz="1000" kern="1200" dirty="0" smtClean="0">
                <a:solidFill>
                  <a:schemeClr val="tx1"/>
                </a:solidFill>
                <a:effectLst/>
                <a:latin typeface="+mn-lt"/>
                <a:ea typeface="ヒラギノ角ゴ Pro W3" charset="0"/>
                <a:cs typeface="ヒラギノ角ゴ Pro W3" charset="0"/>
              </a:rPr>
              <a:t>Hair loss involves alteration to the hair cycle or change to the size of the follicle that affects visible hair, </a:t>
            </a:r>
            <a:endParaRPr lang="en-US" dirty="0" smtClean="0"/>
          </a:p>
          <a:p>
            <a:endParaRPr lang="en-US" dirty="0"/>
          </a:p>
        </p:txBody>
      </p:sp>
      <p:sp>
        <p:nvSpPr>
          <p:cNvPr id="4" name="Slide Number Placeholder 3"/>
          <p:cNvSpPr>
            <a:spLocks noGrp="1"/>
          </p:cNvSpPr>
          <p:nvPr>
            <p:ph type="sldNum" sz="quarter" idx="10"/>
          </p:nvPr>
        </p:nvSpPr>
        <p:spPr/>
        <p:txBody>
          <a:bodyPr/>
          <a:lstStyle/>
          <a:p>
            <a:fld id="{7D6D79BD-39AA-4AA5-B18D-85AD2D2D0F46}" type="slidenum">
              <a:rPr lang="en-GB" altLang="en-US" smtClean="0"/>
              <a:pPr/>
              <a:t>5</a:t>
            </a:fld>
            <a:endParaRPr lang="en-GB" altLang="en-US"/>
          </a:p>
        </p:txBody>
      </p:sp>
    </p:spTree>
    <p:extLst>
      <p:ext uri="{BB962C8B-B14F-4D97-AF65-F5344CB8AC3E}">
        <p14:creationId xmlns:p14="http://schemas.microsoft.com/office/powerpoint/2010/main" val="841030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6D79BD-39AA-4AA5-B18D-85AD2D2D0F46}" type="slidenum">
              <a:rPr lang="en-GB" altLang="en-US" smtClean="0"/>
              <a:pPr/>
              <a:t>6</a:t>
            </a:fld>
            <a:endParaRPr lang="en-GB" altLang="en-US"/>
          </a:p>
        </p:txBody>
      </p:sp>
    </p:spTree>
    <p:extLst>
      <p:ext uri="{BB962C8B-B14F-4D97-AF65-F5344CB8AC3E}">
        <p14:creationId xmlns:p14="http://schemas.microsoft.com/office/powerpoint/2010/main" val="952602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88938" rtl="0" eaLnBrk="0" fontAlgn="base" latinLnBrk="0" hangingPunct="0">
              <a:lnSpc>
                <a:spcPct val="100000"/>
              </a:lnSpc>
              <a:spcBef>
                <a:spcPct val="30000"/>
              </a:spcBef>
              <a:spcAft>
                <a:spcPct val="0"/>
              </a:spcAft>
              <a:buClrTx/>
              <a:buSzTx/>
              <a:buFontTx/>
              <a:buNone/>
              <a:tabLst/>
              <a:defRPr/>
            </a:pPr>
            <a:r>
              <a:rPr lang="en-US" sz="1000" kern="1200" dirty="0" smtClean="0">
                <a:solidFill>
                  <a:schemeClr val="tx1"/>
                </a:solidFill>
                <a:effectLst/>
                <a:latin typeface="+mn-lt"/>
                <a:ea typeface="ヒラギノ角ゴ Pro W3" charset="0"/>
                <a:cs typeface="ヒラギノ角ゴ Pro W3" charset="0"/>
              </a:rPr>
              <a:t>It is proposed that ‘hair loss’ or ‘thinning’ is a multi-factorial perception of hair density, fibre diameter, hair colour and degree of curl, which together contribute to the overall perception of scalp coverage.</a:t>
            </a:r>
            <a:r>
              <a:rPr lang="en-US" sz="1000" kern="1200" baseline="0" dirty="0" smtClean="0">
                <a:solidFill>
                  <a:schemeClr val="tx1"/>
                </a:solidFill>
                <a:effectLst/>
                <a:latin typeface="+mn-lt"/>
                <a:ea typeface="ヒラギノ角ゴ Pro W3" charset="0"/>
                <a:cs typeface="ヒラギノ角ゴ Pro W3" charset="0"/>
              </a:rPr>
              <a:t> Diagnosing hair loss cause can be tricky. Knowing when it</a:t>
            </a:r>
            <a:r>
              <a:rPr lang="mr-IN" sz="1000" kern="1200" baseline="0" dirty="0" smtClean="0">
                <a:solidFill>
                  <a:schemeClr val="tx1"/>
                </a:solidFill>
                <a:effectLst/>
                <a:latin typeface="+mn-lt"/>
                <a:ea typeface="ヒラギノ角ゴ Pro W3" charset="0"/>
                <a:cs typeface="ヒラギノ角ゴ Pro W3" charset="0"/>
              </a:rPr>
              <a:t>’</a:t>
            </a:r>
            <a:r>
              <a:rPr lang="en-US" sz="1000" kern="1200" baseline="0" dirty="0" smtClean="0">
                <a:solidFill>
                  <a:schemeClr val="tx1"/>
                </a:solidFill>
                <a:effectLst/>
                <a:latin typeface="+mn-lt"/>
                <a:ea typeface="ヒラギノ角ゴ Pro W3" charset="0"/>
                <a:cs typeface="ヒラギノ角ゴ Pro W3" charset="0"/>
              </a:rPr>
              <a:t>s a medical issue is even more tricky</a:t>
            </a:r>
            <a:r>
              <a:rPr lang="mr-IN" sz="1000" kern="1200" baseline="0" dirty="0" smtClean="0">
                <a:solidFill>
                  <a:schemeClr val="tx1"/>
                </a:solidFill>
                <a:effectLst/>
                <a:latin typeface="+mn-lt"/>
                <a:ea typeface="ヒラギノ角ゴ Pro W3" charset="0"/>
                <a:cs typeface="ヒラギノ角ゴ Pro W3" charset="0"/>
              </a:rPr>
              <a:t>…</a:t>
            </a:r>
            <a:r>
              <a:rPr lang="en-GB" sz="1000" kern="1200" baseline="0" dirty="0" smtClean="0">
                <a:solidFill>
                  <a:schemeClr val="tx1"/>
                </a:solidFill>
                <a:effectLst/>
                <a:latin typeface="+mn-lt"/>
                <a:ea typeface="ヒラギノ角ゴ Pro W3" charset="0"/>
                <a:cs typeface="ヒラギノ角ゴ Pro W3" charset="0"/>
              </a:rPr>
              <a:t>.and we know GPs and Dermatologists do not have enough time or knowledge</a:t>
            </a:r>
            <a:r>
              <a:rPr lang="mr-IN" sz="1000" kern="1200" baseline="0" dirty="0" smtClean="0">
                <a:solidFill>
                  <a:schemeClr val="tx1"/>
                </a:solidFill>
                <a:effectLst/>
                <a:latin typeface="+mn-lt"/>
                <a:ea typeface="ヒラギノ角ゴ Pro W3" charset="0"/>
                <a:cs typeface="ヒラギノ角ゴ Pro W3" charset="0"/>
              </a:rPr>
              <a:t>…</a:t>
            </a:r>
            <a:endParaRPr lang="en-GB" sz="1000" kern="1200" baseline="0" dirty="0" smtClean="0">
              <a:solidFill>
                <a:schemeClr val="tx1"/>
              </a:solidFill>
              <a:effectLst/>
              <a:latin typeface="+mn-lt"/>
              <a:ea typeface="ヒラギノ角ゴ Pro W3" charset="0"/>
              <a:cs typeface="ヒラギノ角ゴ Pro W3" charset="0"/>
            </a:endParaRPr>
          </a:p>
          <a:p>
            <a:pPr marL="0" marR="0" indent="0" algn="l" defTabSz="388938" rtl="0" eaLnBrk="0" fontAlgn="base" latinLnBrk="0" hangingPunct="0">
              <a:lnSpc>
                <a:spcPct val="100000"/>
              </a:lnSpc>
              <a:spcBef>
                <a:spcPct val="30000"/>
              </a:spcBef>
              <a:spcAft>
                <a:spcPct val="0"/>
              </a:spcAft>
              <a:buClrTx/>
              <a:buSzTx/>
              <a:buFontTx/>
              <a:buNone/>
              <a:tabLst/>
              <a:defRPr/>
            </a:pPr>
            <a:r>
              <a:rPr lang="en-GB" sz="1000" kern="1200" baseline="0" dirty="0" smtClean="0">
                <a:solidFill>
                  <a:schemeClr val="tx1"/>
                </a:solidFill>
                <a:effectLst/>
                <a:latin typeface="+mn-lt"/>
                <a:ea typeface="ヒラギノ角ゴ Pro W3" charset="0"/>
                <a:cs typeface="ヒラギノ角ゴ Pro W3" charset="0"/>
              </a:rPr>
              <a:t>The advice is to leave alone, to wait for it to recover or to try something with clinical proof</a:t>
            </a:r>
            <a:endParaRPr lang="en-US" dirty="0" smtClean="0"/>
          </a:p>
          <a:p>
            <a:endParaRPr lang="en-US" dirty="0"/>
          </a:p>
        </p:txBody>
      </p:sp>
      <p:sp>
        <p:nvSpPr>
          <p:cNvPr id="4" name="Slide Number Placeholder 3"/>
          <p:cNvSpPr>
            <a:spLocks noGrp="1"/>
          </p:cNvSpPr>
          <p:nvPr>
            <p:ph type="sldNum" sz="quarter" idx="10"/>
          </p:nvPr>
        </p:nvSpPr>
        <p:spPr/>
        <p:txBody>
          <a:bodyPr/>
          <a:lstStyle/>
          <a:p>
            <a:fld id="{7D6D79BD-39AA-4AA5-B18D-85AD2D2D0F46}" type="slidenum">
              <a:rPr lang="en-GB" altLang="en-US" smtClean="0"/>
              <a:pPr/>
              <a:t>7</a:t>
            </a:fld>
            <a:endParaRPr lang="en-GB" altLang="en-US"/>
          </a:p>
        </p:txBody>
      </p:sp>
    </p:spTree>
    <p:extLst>
      <p:ext uri="{BB962C8B-B14F-4D97-AF65-F5344CB8AC3E}">
        <p14:creationId xmlns:p14="http://schemas.microsoft.com/office/powerpoint/2010/main" val="1854997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88938" rtl="0" eaLnBrk="0" fontAlgn="base" latinLnBrk="0" hangingPunct="0">
              <a:lnSpc>
                <a:spcPct val="100000"/>
              </a:lnSpc>
              <a:spcBef>
                <a:spcPct val="30000"/>
              </a:spcBef>
              <a:spcAft>
                <a:spcPct val="0"/>
              </a:spcAft>
              <a:buClrTx/>
              <a:buSzTx/>
              <a:buFontTx/>
              <a:buNone/>
              <a:tabLst/>
              <a:defRPr/>
            </a:pPr>
            <a:r>
              <a:rPr lang="en-US" sz="1000" kern="1200" dirty="0" smtClean="0">
                <a:solidFill>
                  <a:schemeClr val="tx1"/>
                </a:solidFill>
                <a:effectLst/>
                <a:latin typeface="+mn-lt"/>
                <a:ea typeface="ヒラギノ角ゴ Pro W3" charset="0"/>
                <a:cs typeface="ヒラギノ角ゴ Pro W3" charset="0"/>
              </a:rPr>
              <a:t>Phytochemicals are often the sought-after choice of hair loss treatment; because of the appeal such actives hold with the consumer/ clinical patient and their non-drug status. Furthermore, many phytochemicals are </a:t>
            </a:r>
            <a:r>
              <a:rPr lang="en-US" sz="1000" kern="1200" dirty="0" err="1" smtClean="0">
                <a:solidFill>
                  <a:schemeClr val="tx1"/>
                </a:solidFill>
                <a:effectLst/>
                <a:latin typeface="+mn-lt"/>
                <a:ea typeface="ヒラギノ角ゴ Pro W3" charset="0"/>
                <a:cs typeface="ヒラギノ角ゴ Pro W3" charset="0"/>
              </a:rPr>
              <a:t>recogniszed</a:t>
            </a:r>
            <a:r>
              <a:rPr lang="en-US" sz="1000" kern="1200" dirty="0" smtClean="0">
                <a:solidFill>
                  <a:schemeClr val="tx1"/>
                </a:solidFill>
                <a:effectLst/>
                <a:latin typeface="+mn-lt"/>
                <a:ea typeface="ヒラギノ角ゴ Pro W3" charset="0"/>
                <a:cs typeface="ヒラギノ角ゴ Pro W3" charset="0"/>
              </a:rPr>
              <a:t> for their role in traditional plant-based treatments of skin and hair conditions, and a body of scientific lit- </a:t>
            </a:r>
            <a:r>
              <a:rPr lang="en-US" sz="1000" kern="1200" dirty="0" err="1" smtClean="0">
                <a:solidFill>
                  <a:schemeClr val="tx1"/>
                </a:solidFill>
                <a:effectLst/>
                <a:latin typeface="+mn-lt"/>
                <a:ea typeface="ヒラギノ角ゴ Pro W3" charset="0"/>
                <a:cs typeface="ヒラギノ角ゴ Pro W3" charset="0"/>
              </a:rPr>
              <a:t>erature</a:t>
            </a:r>
            <a:r>
              <a:rPr lang="en-US" sz="1000" kern="1200" dirty="0" smtClean="0">
                <a:solidFill>
                  <a:schemeClr val="tx1"/>
                </a:solidFill>
                <a:effectLst/>
                <a:latin typeface="+mn-lt"/>
                <a:ea typeface="ヒラギノ角ゴ Pro W3" charset="0"/>
                <a:cs typeface="ヒラギノ角ゴ Pro W3" charset="0"/>
              </a:rPr>
              <a:t> related to their medicinal applications may already exist. </a:t>
            </a:r>
            <a:endParaRPr lang="en-US" dirty="0" smtClean="0"/>
          </a:p>
          <a:p>
            <a:endParaRPr lang="en-US" dirty="0"/>
          </a:p>
        </p:txBody>
      </p:sp>
      <p:sp>
        <p:nvSpPr>
          <p:cNvPr id="4" name="Slide Number Placeholder 3"/>
          <p:cNvSpPr>
            <a:spLocks noGrp="1"/>
          </p:cNvSpPr>
          <p:nvPr>
            <p:ph type="sldNum" sz="quarter" idx="10"/>
          </p:nvPr>
        </p:nvSpPr>
        <p:spPr/>
        <p:txBody>
          <a:bodyPr/>
          <a:lstStyle/>
          <a:p>
            <a:fld id="{7D6D79BD-39AA-4AA5-B18D-85AD2D2D0F46}" type="slidenum">
              <a:rPr lang="en-GB" altLang="en-US" smtClean="0"/>
              <a:pPr/>
              <a:t>9</a:t>
            </a:fld>
            <a:endParaRPr lang="en-GB" altLang="en-US"/>
          </a:p>
        </p:txBody>
      </p:sp>
    </p:spTree>
    <p:extLst>
      <p:ext uri="{BB962C8B-B14F-4D97-AF65-F5344CB8AC3E}">
        <p14:creationId xmlns:p14="http://schemas.microsoft.com/office/powerpoint/2010/main" val="3794410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88938" rtl="0" eaLnBrk="0" fontAlgn="base" latinLnBrk="0" hangingPunct="0">
              <a:lnSpc>
                <a:spcPct val="100000"/>
              </a:lnSpc>
              <a:spcBef>
                <a:spcPct val="30000"/>
              </a:spcBef>
              <a:spcAft>
                <a:spcPct val="0"/>
              </a:spcAft>
              <a:buClrTx/>
              <a:buSzTx/>
              <a:buFontTx/>
              <a:buNone/>
              <a:tabLst/>
              <a:defRPr/>
            </a:pPr>
            <a:r>
              <a:rPr lang="en-US" dirty="0" smtClean="0"/>
              <a:t>https://</a:t>
            </a:r>
            <a:r>
              <a:rPr lang="en-US" dirty="0" err="1" smtClean="0"/>
              <a:t>bioaccent.org</a:t>
            </a:r>
            <a:r>
              <a:rPr lang="en-US" dirty="0" smtClean="0"/>
              <a:t>/nanotechnology/</a:t>
            </a:r>
            <a:r>
              <a:rPr lang="en-US" dirty="0" err="1" smtClean="0"/>
              <a:t>img</a:t>
            </a:r>
            <a:r>
              <a:rPr lang="en-US" dirty="0" smtClean="0"/>
              <a:t>/nanotechnology18-g001.gif</a:t>
            </a:r>
          </a:p>
          <a:p>
            <a:pPr marL="0" marR="0" indent="0" algn="l" defTabSz="388938" rtl="0" eaLnBrk="0" fontAlgn="base" latinLnBrk="0" hangingPunct="0">
              <a:lnSpc>
                <a:spcPct val="100000"/>
              </a:lnSpc>
              <a:spcBef>
                <a:spcPct val="30000"/>
              </a:spcBef>
              <a:spcAft>
                <a:spcPct val="0"/>
              </a:spcAft>
              <a:buClrTx/>
              <a:buSzTx/>
              <a:buFontTx/>
              <a:buNone/>
              <a:tabLst/>
              <a:defRPr/>
            </a:pPr>
            <a:r>
              <a:rPr lang="en-US" dirty="0" smtClean="0"/>
              <a:t>http://</a:t>
            </a:r>
            <a:r>
              <a:rPr lang="en-US" dirty="0" err="1" smtClean="0"/>
              <a:t>www.msfullhair.com</a:t>
            </a:r>
            <a:r>
              <a:rPr lang="en-US" dirty="0" smtClean="0"/>
              <a:t>/</a:t>
            </a:r>
            <a:r>
              <a:rPr lang="en-US" dirty="0" err="1" smtClean="0"/>
              <a:t>rogaine</a:t>
            </a:r>
            <a:r>
              <a:rPr lang="en-US" dirty="0" smtClean="0"/>
              <a:t>-for-women/</a:t>
            </a:r>
          </a:p>
          <a:p>
            <a:pPr marL="0" marR="0" indent="0" algn="l" defTabSz="388938" rtl="0" eaLnBrk="0" fontAlgn="base" latinLnBrk="0" hangingPunct="0">
              <a:lnSpc>
                <a:spcPct val="100000"/>
              </a:lnSpc>
              <a:spcBef>
                <a:spcPct val="30000"/>
              </a:spcBef>
              <a:spcAft>
                <a:spcPct val="0"/>
              </a:spcAft>
              <a:buClrTx/>
              <a:buSzTx/>
              <a:buFontTx/>
              <a:buNone/>
              <a:tabLst/>
              <a:defRPr/>
            </a:pPr>
            <a:r>
              <a:rPr lang="en-US" dirty="0" smtClean="0"/>
              <a:t>https://</a:t>
            </a:r>
            <a:r>
              <a:rPr lang="en-US" dirty="0" err="1" smtClean="0"/>
              <a:t>media.springernature.com</a:t>
            </a:r>
            <a:r>
              <a:rPr lang="en-US" dirty="0" smtClean="0"/>
              <a:t>/lw785/springer-static/image/chp:10.1007%2F978-3-319-26594-0_114-1/</a:t>
            </a:r>
            <a:r>
              <a:rPr lang="en-US" dirty="0" err="1" smtClean="0"/>
              <a:t>MediaObjects</a:t>
            </a:r>
            <a:r>
              <a:rPr lang="en-US" dirty="0" smtClean="0"/>
              <a:t>/76725_0_En_114-1_Fig9_HTML.gif</a:t>
            </a:r>
          </a:p>
          <a:p>
            <a:pPr marL="0" marR="0" indent="0" algn="l" defTabSz="388938" rtl="0" eaLnBrk="0" fontAlgn="base" latinLnBrk="0" hangingPunct="0">
              <a:lnSpc>
                <a:spcPct val="100000"/>
              </a:lnSpc>
              <a:spcBef>
                <a:spcPct val="30000"/>
              </a:spcBef>
              <a:spcAft>
                <a:spcPct val="0"/>
              </a:spcAft>
              <a:buClrTx/>
              <a:buSzTx/>
              <a:buFontTx/>
              <a:buNone/>
              <a:tabLst/>
              <a:defRPr/>
            </a:pPr>
            <a:r>
              <a:rPr lang="en-US" dirty="0" smtClean="0"/>
              <a:t>https://</a:t>
            </a:r>
            <a:r>
              <a:rPr lang="en-US" dirty="0" err="1" smtClean="0"/>
              <a:t>www.omicsonline.org</a:t>
            </a:r>
            <a:r>
              <a:rPr lang="en-US" dirty="0" smtClean="0"/>
              <a:t>/articles-images/clinical-experimental-dermatology-hair-follicle-4-182-g002.png</a:t>
            </a:r>
          </a:p>
          <a:p>
            <a:pPr marL="0" marR="0" indent="0" algn="l" defTabSz="388938" rtl="0" eaLnBrk="0" fontAlgn="base" latinLnBrk="0" hangingPunct="0">
              <a:lnSpc>
                <a:spcPct val="100000"/>
              </a:lnSpc>
              <a:spcBef>
                <a:spcPct val="30000"/>
              </a:spcBef>
              <a:spcAft>
                <a:spcPct val="0"/>
              </a:spcAft>
              <a:buClrTx/>
              <a:buSzTx/>
              <a:buFontTx/>
              <a:buNone/>
              <a:tabLst/>
              <a:defRPr/>
            </a:pPr>
            <a:r>
              <a:rPr lang="en-US" dirty="0" smtClean="0"/>
              <a:t>http://</a:t>
            </a:r>
            <a:r>
              <a:rPr lang="en-US" dirty="0" err="1" smtClean="0"/>
              <a:t>www.dermatology.org</a:t>
            </a:r>
            <a:r>
              <a:rPr lang="en-US" dirty="0" smtClean="0"/>
              <a:t>/</a:t>
            </a:r>
            <a:r>
              <a:rPr lang="en-US" dirty="0" err="1" smtClean="0"/>
              <a:t>hairnailsmucousmembranes</a:t>
            </a:r>
            <a:r>
              <a:rPr lang="en-US" dirty="0" smtClean="0"/>
              <a:t>/graphics/jpegs/19.jpg</a:t>
            </a:r>
            <a:endParaRPr lang="en-US" dirty="0"/>
          </a:p>
        </p:txBody>
      </p:sp>
      <p:sp>
        <p:nvSpPr>
          <p:cNvPr id="4" name="Slide Number Placeholder 3"/>
          <p:cNvSpPr>
            <a:spLocks noGrp="1"/>
          </p:cNvSpPr>
          <p:nvPr>
            <p:ph type="sldNum" sz="quarter" idx="10"/>
          </p:nvPr>
        </p:nvSpPr>
        <p:spPr/>
        <p:txBody>
          <a:bodyPr/>
          <a:lstStyle/>
          <a:p>
            <a:fld id="{7D6D79BD-39AA-4AA5-B18D-85AD2D2D0F46}" type="slidenum">
              <a:rPr lang="en-GB" altLang="en-US" smtClean="0"/>
              <a:pPr/>
              <a:t>10</a:t>
            </a:fld>
            <a:endParaRPr lang="en-GB" altLang="en-US"/>
          </a:p>
        </p:txBody>
      </p:sp>
    </p:spTree>
    <p:extLst>
      <p:ext uri="{BB962C8B-B14F-4D97-AF65-F5344CB8AC3E}">
        <p14:creationId xmlns:p14="http://schemas.microsoft.com/office/powerpoint/2010/main" val="2253838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88938" rtl="0" eaLnBrk="0" fontAlgn="base" latinLnBrk="0" hangingPunct="0">
              <a:lnSpc>
                <a:spcPct val="100000"/>
              </a:lnSpc>
              <a:spcBef>
                <a:spcPct val="30000"/>
              </a:spcBef>
              <a:spcAft>
                <a:spcPct val="0"/>
              </a:spcAft>
              <a:buClrTx/>
              <a:buSzTx/>
              <a:buFontTx/>
              <a:buNone/>
              <a:tabLst/>
              <a:defRPr/>
            </a:pPr>
            <a:r>
              <a:rPr lang="en-US" sz="1000" kern="1200" dirty="0" smtClean="0">
                <a:solidFill>
                  <a:schemeClr val="tx1"/>
                </a:solidFill>
                <a:effectLst/>
                <a:latin typeface="+mn-lt"/>
                <a:ea typeface="ヒラギノ角ゴ Pro W3" charset="0"/>
                <a:cs typeface="ヒラギノ角ゴ Pro W3" charset="0"/>
              </a:rPr>
              <a:t>Caffeine is a purine alkaloid, derived from several sources including coffee beans, tea leaves and cocoa and kola nuts </a:t>
            </a:r>
            <a:endParaRPr lang="en-US" dirty="0" smtClean="0"/>
          </a:p>
          <a:p>
            <a:r>
              <a:rPr lang="en-US" dirty="0" smtClean="0"/>
              <a:t>Possibly the most well researched of the phytochemicals</a:t>
            </a:r>
            <a:endParaRPr lang="en-US" dirty="0"/>
          </a:p>
        </p:txBody>
      </p:sp>
      <p:sp>
        <p:nvSpPr>
          <p:cNvPr id="4" name="Slide Number Placeholder 3"/>
          <p:cNvSpPr>
            <a:spLocks noGrp="1"/>
          </p:cNvSpPr>
          <p:nvPr>
            <p:ph type="sldNum" sz="quarter" idx="10"/>
          </p:nvPr>
        </p:nvSpPr>
        <p:spPr/>
        <p:txBody>
          <a:bodyPr/>
          <a:lstStyle/>
          <a:p>
            <a:fld id="{7D6D79BD-39AA-4AA5-B18D-85AD2D2D0F46}" type="slidenum">
              <a:rPr lang="en-GB" altLang="en-US" smtClean="0"/>
              <a:pPr/>
              <a:t>12</a:t>
            </a:fld>
            <a:endParaRPr lang="en-GB" altLang="en-US"/>
          </a:p>
        </p:txBody>
      </p:sp>
    </p:spTree>
    <p:extLst>
      <p:ext uri="{BB962C8B-B14F-4D97-AF65-F5344CB8AC3E}">
        <p14:creationId xmlns:p14="http://schemas.microsoft.com/office/powerpoint/2010/main" val="322740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types of herb palmetto supplements available in the market. One type is dried saw palmetto berries and the other type saw palmetto extract in the form of tablets. Recommended dose is 160mg twice a day. Although saw palmetto is listed in the US pharmacopoeia, it falls under the guidelines for food supplements. It is not regulated by the Federal drug authority FDA.</a:t>
            </a:r>
            <a:endParaRPr lang="en-US" dirty="0"/>
          </a:p>
        </p:txBody>
      </p:sp>
      <p:sp>
        <p:nvSpPr>
          <p:cNvPr id="4" name="Slide Number Placeholder 3"/>
          <p:cNvSpPr>
            <a:spLocks noGrp="1"/>
          </p:cNvSpPr>
          <p:nvPr>
            <p:ph type="sldNum" sz="quarter" idx="10"/>
          </p:nvPr>
        </p:nvSpPr>
        <p:spPr/>
        <p:txBody>
          <a:bodyPr/>
          <a:lstStyle/>
          <a:p>
            <a:fld id="{7D6D79BD-39AA-4AA5-B18D-85AD2D2D0F46}" type="slidenum">
              <a:rPr lang="en-GB" altLang="en-US" smtClean="0"/>
              <a:pPr/>
              <a:t>13</a:t>
            </a:fld>
            <a:endParaRPr lang="en-GB" altLang="en-US"/>
          </a:p>
        </p:txBody>
      </p:sp>
    </p:spTree>
    <p:extLst>
      <p:ext uri="{BB962C8B-B14F-4D97-AF65-F5344CB8AC3E}">
        <p14:creationId xmlns:p14="http://schemas.microsoft.com/office/powerpoint/2010/main" val="32274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88938" rtl="0" eaLnBrk="0" fontAlgn="base" latinLnBrk="0" hangingPunct="0">
              <a:lnSpc>
                <a:spcPct val="100000"/>
              </a:lnSpc>
              <a:spcBef>
                <a:spcPct val="30000"/>
              </a:spcBef>
              <a:spcAft>
                <a:spcPct val="0"/>
              </a:spcAft>
              <a:buClrTx/>
              <a:buSzTx/>
              <a:buFontTx/>
              <a:buNone/>
              <a:tabLst/>
              <a:defRPr/>
            </a:pPr>
            <a:r>
              <a:rPr lang="en-US" sz="1000" kern="1200" dirty="0" smtClean="0">
                <a:solidFill>
                  <a:schemeClr val="tx1"/>
                </a:solidFill>
                <a:effectLst/>
                <a:latin typeface="+mn-lt"/>
                <a:ea typeface="ヒラギノ角ゴ Pro W3" charset="0"/>
                <a:cs typeface="ヒラギノ角ゴ Pro W3" charset="0"/>
              </a:rPr>
              <a:t>Caffeine is a purine alkaloid, derived from several sources including coffee beans, tea leaves and cocoa and kola nuts </a:t>
            </a:r>
            <a:endParaRPr lang="en-US" dirty="0" smtClean="0"/>
          </a:p>
          <a:p>
            <a:endParaRPr lang="en-US" dirty="0"/>
          </a:p>
        </p:txBody>
      </p:sp>
      <p:sp>
        <p:nvSpPr>
          <p:cNvPr id="4" name="Slide Number Placeholder 3"/>
          <p:cNvSpPr>
            <a:spLocks noGrp="1"/>
          </p:cNvSpPr>
          <p:nvPr>
            <p:ph type="sldNum" sz="quarter" idx="10"/>
          </p:nvPr>
        </p:nvSpPr>
        <p:spPr/>
        <p:txBody>
          <a:bodyPr/>
          <a:lstStyle/>
          <a:p>
            <a:fld id="{7D6D79BD-39AA-4AA5-B18D-85AD2D2D0F46}" type="slidenum">
              <a:rPr lang="en-GB" altLang="en-US" smtClean="0"/>
              <a:pPr/>
              <a:t>14</a:t>
            </a:fld>
            <a:endParaRPr lang="en-GB" altLang="en-US"/>
          </a:p>
        </p:txBody>
      </p:sp>
    </p:spTree>
    <p:extLst>
      <p:ext uri="{BB962C8B-B14F-4D97-AF65-F5344CB8AC3E}">
        <p14:creationId xmlns:p14="http://schemas.microsoft.com/office/powerpoint/2010/main" val="322740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88938" rtl="0" eaLnBrk="0" fontAlgn="base" latinLnBrk="0" hangingPunct="0">
              <a:lnSpc>
                <a:spcPct val="100000"/>
              </a:lnSpc>
              <a:spcBef>
                <a:spcPct val="30000"/>
              </a:spcBef>
              <a:spcAft>
                <a:spcPct val="0"/>
              </a:spcAft>
              <a:buClrTx/>
              <a:buSzTx/>
              <a:buFontTx/>
              <a:buNone/>
              <a:tabLst/>
              <a:defRPr/>
            </a:pPr>
            <a:r>
              <a:rPr lang="en-US" sz="1000" kern="1200" dirty="0" smtClean="0">
                <a:solidFill>
                  <a:schemeClr val="tx1"/>
                </a:solidFill>
                <a:effectLst/>
                <a:latin typeface="+mn-lt"/>
                <a:ea typeface="ヒラギノ角ゴ Pro W3" charset="0"/>
                <a:cs typeface="ヒラギノ角ゴ Pro W3" charset="0"/>
              </a:rPr>
              <a:t>Caffeine is a purine alkaloid, derived from several sources including coffee beans, tea leaves and cocoa and kola nuts </a:t>
            </a:r>
            <a:endParaRPr lang="en-US" dirty="0" smtClean="0"/>
          </a:p>
          <a:p>
            <a:endParaRPr lang="en-US" dirty="0"/>
          </a:p>
        </p:txBody>
      </p:sp>
      <p:sp>
        <p:nvSpPr>
          <p:cNvPr id="4" name="Slide Number Placeholder 3"/>
          <p:cNvSpPr>
            <a:spLocks noGrp="1"/>
          </p:cNvSpPr>
          <p:nvPr>
            <p:ph type="sldNum" sz="quarter" idx="10"/>
          </p:nvPr>
        </p:nvSpPr>
        <p:spPr/>
        <p:txBody>
          <a:bodyPr/>
          <a:lstStyle/>
          <a:p>
            <a:fld id="{7D6D79BD-39AA-4AA5-B18D-85AD2D2D0F46}" type="slidenum">
              <a:rPr lang="en-GB" altLang="en-US" smtClean="0"/>
              <a:pPr/>
              <a:t>15</a:t>
            </a:fld>
            <a:endParaRPr lang="en-GB" altLang="en-US"/>
          </a:p>
        </p:txBody>
      </p:sp>
    </p:spTree>
    <p:extLst>
      <p:ext uri="{BB962C8B-B14F-4D97-AF65-F5344CB8AC3E}">
        <p14:creationId xmlns:p14="http://schemas.microsoft.com/office/powerpoint/2010/main" val="322740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388938" rtl="0" eaLnBrk="0" fontAlgn="base" latinLnBrk="0" hangingPunct="0">
              <a:lnSpc>
                <a:spcPct val="100000"/>
              </a:lnSpc>
              <a:spcBef>
                <a:spcPct val="30000"/>
              </a:spcBef>
              <a:spcAft>
                <a:spcPct val="0"/>
              </a:spcAft>
              <a:buClrTx/>
              <a:buSzTx/>
              <a:buFontTx/>
              <a:buNone/>
              <a:tabLst/>
              <a:defRPr/>
            </a:pPr>
            <a:r>
              <a:rPr lang="en-US" sz="1000" kern="1200" dirty="0" smtClean="0">
                <a:solidFill>
                  <a:schemeClr val="tx1"/>
                </a:solidFill>
                <a:effectLst/>
                <a:latin typeface="+mn-lt"/>
                <a:ea typeface="ヒラギノ角ゴ Pro W3" charset="0"/>
                <a:cs typeface="ヒラギノ角ゴ Pro W3" charset="0"/>
              </a:rPr>
              <a:t>Caffeine is a purine alkaloid, derived from several sources including coffee beans, tea leaves and cocoa and kola nuts </a:t>
            </a:r>
            <a:endParaRPr lang="en-US" dirty="0" smtClean="0"/>
          </a:p>
          <a:p>
            <a:endParaRPr lang="en-US" dirty="0"/>
          </a:p>
        </p:txBody>
      </p:sp>
      <p:sp>
        <p:nvSpPr>
          <p:cNvPr id="4" name="Slide Number Placeholder 3"/>
          <p:cNvSpPr>
            <a:spLocks noGrp="1"/>
          </p:cNvSpPr>
          <p:nvPr>
            <p:ph type="sldNum" sz="quarter" idx="10"/>
          </p:nvPr>
        </p:nvSpPr>
        <p:spPr/>
        <p:txBody>
          <a:bodyPr/>
          <a:lstStyle/>
          <a:p>
            <a:fld id="{7D6D79BD-39AA-4AA5-B18D-85AD2D2D0F46}" type="slidenum">
              <a:rPr lang="en-GB" altLang="en-US" smtClean="0"/>
              <a:pPr/>
              <a:t>16</a:t>
            </a:fld>
            <a:endParaRPr lang="en-GB" altLang="en-US"/>
          </a:p>
        </p:txBody>
      </p:sp>
    </p:spTree>
    <p:extLst>
      <p:ext uri="{BB962C8B-B14F-4D97-AF65-F5344CB8AC3E}">
        <p14:creationId xmlns:p14="http://schemas.microsoft.com/office/powerpoint/2010/main" val="322740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6D79BD-39AA-4AA5-B18D-85AD2D2D0F46}" type="slidenum">
              <a:rPr lang="en-GB" altLang="en-US" smtClean="0"/>
              <a:pPr/>
              <a:t>17</a:t>
            </a:fld>
            <a:endParaRPr lang="en-GB" altLang="en-US"/>
          </a:p>
        </p:txBody>
      </p:sp>
    </p:spTree>
    <p:extLst>
      <p:ext uri="{BB962C8B-B14F-4D97-AF65-F5344CB8AC3E}">
        <p14:creationId xmlns:p14="http://schemas.microsoft.com/office/powerpoint/2010/main" val="322740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4"/>
            <a:ext cx="7772400" cy="1102519"/>
          </a:xfrm>
        </p:spPr>
        <p:txBody>
          <a:bodyPr/>
          <a:lstStyle>
            <a:lvl1pPr>
              <a:defRPr sz="2700"/>
            </a:lvl1pPr>
          </a:lstStyle>
          <a:p>
            <a:r>
              <a:rPr lang="en-US"/>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sz="2000">
                <a:solidFill>
                  <a:schemeClr val="tx1">
                    <a:tint val="75000"/>
                  </a:schemeClr>
                </a:solidFill>
              </a:defRPr>
            </a:lvl1pPr>
            <a:lvl2pPr marL="389582" indent="0" algn="ctr">
              <a:buNone/>
              <a:defRPr>
                <a:solidFill>
                  <a:schemeClr val="tx1">
                    <a:tint val="75000"/>
                  </a:schemeClr>
                </a:solidFill>
              </a:defRPr>
            </a:lvl2pPr>
            <a:lvl3pPr marL="779163" indent="0" algn="ctr">
              <a:buNone/>
              <a:defRPr>
                <a:solidFill>
                  <a:schemeClr val="tx1">
                    <a:tint val="75000"/>
                  </a:schemeClr>
                </a:solidFill>
              </a:defRPr>
            </a:lvl3pPr>
            <a:lvl4pPr marL="1168745" indent="0" algn="ctr">
              <a:buNone/>
              <a:defRPr>
                <a:solidFill>
                  <a:schemeClr val="tx1">
                    <a:tint val="75000"/>
                  </a:schemeClr>
                </a:solidFill>
              </a:defRPr>
            </a:lvl4pPr>
            <a:lvl5pPr marL="1558326" indent="0" algn="ctr">
              <a:buNone/>
              <a:defRPr>
                <a:solidFill>
                  <a:schemeClr val="tx1">
                    <a:tint val="75000"/>
                  </a:schemeClr>
                </a:solidFill>
              </a:defRPr>
            </a:lvl5pPr>
            <a:lvl6pPr marL="1947908" indent="0" algn="ctr">
              <a:buNone/>
              <a:defRPr>
                <a:solidFill>
                  <a:schemeClr val="tx1">
                    <a:tint val="75000"/>
                  </a:schemeClr>
                </a:solidFill>
              </a:defRPr>
            </a:lvl6pPr>
            <a:lvl7pPr marL="2337489" indent="0" algn="ctr">
              <a:buNone/>
              <a:defRPr>
                <a:solidFill>
                  <a:schemeClr val="tx1">
                    <a:tint val="75000"/>
                  </a:schemeClr>
                </a:solidFill>
              </a:defRPr>
            </a:lvl7pPr>
            <a:lvl8pPr marL="2727071" indent="0" algn="ctr">
              <a:buNone/>
              <a:defRPr>
                <a:solidFill>
                  <a:schemeClr val="tx1">
                    <a:tint val="75000"/>
                  </a:schemeClr>
                </a:solidFill>
              </a:defRPr>
            </a:lvl8pPr>
            <a:lvl9pPr marL="3116652" indent="0" algn="ctr">
              <a:buNone/>
              <a:defRPr>
                <a:solidFill>
                  <a:schemeClr val="tx1">
                    <a:tint val="75000"/>
                  </a:schemeClr>
                </a:solidFill>
              </a:defRPr>
            </a:lvl9pPr>
          </a:lstStyle>
          <a:p>
            <a:r>
              <a:rPr lang="en-US"/>
              <a:t>Click to edit Master subtitle style</a:t>
            </a:r>
            <a:endParaRPr lang="en-US" dirty="0"/>
          </a:p>
        </p:txBody>
      </p:sp>
      <p:sp>
        <p:nvSpPr>
          <p:cNvPr id="4" name="Date Placeholder 3">
            <a:extLst>
              <a:ext uri="{FF2B5EF4-FFF2-40B4-BE49-F238E27FC236}">
                <a16:creationId xmlns="" xmlns:a16="http://schemas.microsoft.com/office/drawing/2014/main" id="{1020F0B0-6637-4A67-B545-C7B2E254BF34}"/>
              </a:ext>
            </a:extLst>
          </p:cNvPr>
          <p:cNvSpPr>
            <a:spLocks noGrp="1"/>
          </p:cNvSpPr>
          <p:nvPr>
            <p:ph type="dt" sz="half" idx="10"/>
          </p:nvPr>
        </p:nvSpPr>
        <p:spPr/>
        <p:txBody>
          <a:bodyPr/>
          <a:lstStyle>
            <a:lvl1pPr>
              <a:defRPr/>
            </a:lvl1pPr>
          </a:lstStyle>
          <a:p>
            <a:fld id="{BD956E19-9A12-43E6-9324-00DE963CE501}" type="datetimeFigureOut">
              <a:rPr lang="en-GB" altLang="en-US"/>
              <a:pPr/>
              <a:t>15/10/2019</a:t>
            </a:fld>
            <a:endParaRPr lang="en-GB" altLang="en-US"/>
          </a:p>
        </p:txBody>
      </p:sp>
      <p:sp>
        <p:nvSpPr>
          <p:cNvPr id="5" name="Footer Placeholder 4">
            <a:extLst>
              <a:ext uri="{FF2B5EF4-FFF2-40B4-BE49-F238E27FC236}">
                <a16:creationId xmlns="" xmlns:a16="http://schemas.microsoft.com/office/drawing/2014/main" id="{89E42FDF-BBBD-46E0-8AD7-D50934D4C0C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6059DA8F-84D8-4233-83D8-5C78E830FF56}"/>
              </a:ext>
            </a:extLst>
          </p:cNvPr>
          <p:cNvSpPr>
            <a:spLocks noGrp="1"/>
          </p:cNvSpPr>
          <p:nvPr>
            <p:ph type="sldNum" sz="quarter" idx="12"/>
          </p:nvPr>
        </p:nvSpPr>
        <p:spPr/>
        <p:txBody>
          <a:bodyPr/>
          <a:lstStyle>
            <a:lvl1pPr>
              <a:defRPr/>
            </a:lvl1pPr>
          </a:lstStyle>
          <a:p>
            <a:fld id="{D6B6224E-A54B-4337-A787-4EE0C4B8F87A}" type="slidenum">
              <a:rPr lang="en-GB" altLang="en-US"/>
              <a:pPr/>
              <a:t>‹#›</a:t>
            </a:fld>
            <a:endParaRPr lang="en-GB" altLang="en-US"/>
          </a:p>
        </p:txBody>
      </p:sp>
    </p:spTree>
    <p:extLst>
      <p:ext uri="{BB962C8B-B14F-4D97-AF65-F5344CB8AC3E}">
        <p14:creationId xmlns:p14="http://schemas.microsoft.com/office/powerpoint/2010/main" val="1181869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02BF12E-2AA4-4265-AD64-2265247FA9B6}"/>
              </a:ext>
            </a:extLst>
          </p:cNvPr>
          <p:cNvSpPr>
            <a:spLocks noGrp="1"/>
          </p:cNvSpPr>
          <p:nvPr>
            <p:ph type="dt" sz="half" idx="10"/>
          </p:nvPr>
        </p:nvSpPr>
        <p:spPr/>
        <p:txBody>
          <a:bodyPr/>
          <a:lstStyle>
            <a:lvl1pPr>
              <a:defRPr/>
            </a:lvl1pPr>
          </a:lstStyle>
          <a:p>
            <a:fld id="{BF0FDC0B-FE06-4CF5-8D12-98C3BA3E0636}" type="datetimeFigureOut">
              <a:rPr lang="en-GB" altLang="en-US"/>
              <a:pPr/>
              <a:t>15/10/2019</a:t>
            </a:fld>
            <a:endParaRPr lang="en-GB" altLang="en-US"/>
          </a:p>
        </p:txBody>
      </p:sp>
      <p:sp>
        <p:nvSpPr>
          <p:cNvPr id="5" name="Footer Placeholder 4">
            <a:extLst>
              <a:ext uri="{FF2B5EF4-FFF2-40B4-BE49-F238E27FC236}">
                <a16:creationId xmlns="" xmlns:a16="http://schemas.microsoft.com/office/drawing/2014/main" id="{5F10D915-CE1A-4245-A32E-1FF6536C866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D40FD8CD-7B53-43C7-902F-AC079722B6CB}"/>
              </a:ext>
            </a:extLst>
          </p:cNvPr>
          <p:cNvSpPr>
            <a:spLocks noGrp="1"/>
          </p:cNvSpPr>
          <p:nvPr>
            <p:ph type="sldNum" sz="quarter" idx="12"/>
          </p:nvPr>
        </p:nvSpPr>
        <p:spPr/>
        <p:txBody>
          <a:bodyPr/>
          <a:lstStyle>
            <a:lvl1pPr>
              <a:defRPr/>
            </a:lvl1pPr>
          </a:lstStyle>
          <a:p>
            <a:fld id="{F325CF41-2F40-4002-86A3-BB22386A7F3E}" type="slidenum">
              <a:rPr lang="en-GB" altLang="en-US"/>
              <a:pPr/>
              <a:t>‹#›</a:t>
            </a:fld>
            <a:endParaRPr lang="en-GB" altLang="en-US"/>
          </a:p>
        </p:txBody>
      </p:sp>
    </p:spTree>
    <p:extLst>
      <p:ext uri="{BB962C8B-B14F-4D97-AF65-F5344CB8AC3E}">
        <p14:creationId xmlns:p14="http://schemas.microsoft.com/office/powerpoint/2010/main" val="1210209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9"/>
            <a:ext cx="7772400" cy="1021556"/>
          </a:xfrm>
        </p:spPr>
        <p:txBody>
          <a:bodyPr anchor="t"/>
          <a:lstStyle>
            <a:lvl1pPr algn="l">
              <a:defRPr sz="34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700">
                <a:solidFill>
                  <a:schemeClr val="tx1">
                    <a:tint val="75000"/>
                  </a:schemeClr>
                </a:solidFill>
              </a:defRPr>
            </a:lvl1pPr>
            <a:lvl2pPr marL="389582" indent="0">
              <a:buNone/>
              <a:defRPr sz="1500">
                <a:solidFill>
                  <a:schemeClr val="tx1">
                    <a:tint val="75000"/>
                  </a:schemeClr>
                </a:solidFill>
              </a:defRPr>
            </a:lvl2pPr>
            <a:lvl3pPr marL="779163" indent="0">
              <a:buNone/>
              <a:defRPr sz="1400">
                <a:solidFill>
                  <a:schemeClr val="tx1">
                    <a:tint val="75000"/>
                  </a:schemeClr>
                </a:solidFill>
              </a:defRPr>
            </a:lvl3pPr>
            <a:lvl4pPr marL="1168745" indent="0">
              <a:buNone/>
              <a:defRPr sz="1200">
                <a:solidFill>
                  <a:schemeClr val="tx1">
                    <a:tint val="75000"/>
                  </a:schemeClr>
                </a:solidFill>
              </a:defRPr>
            </a:lvl4pPr>
            <a:lvl5pPr marL="1558326" indent="0">
              <a:buNone/>
              <a:defRPr sz="1200">
                <a:solidFill>
                  <a:schemeClr val="tx1">
                    <a:tint val="75000"/>
                  </a:schemeClr>
                </a:solidFill>
              </a:defRPr>
            </a:lvl5pPr>
            <a:lvl6pPr marL="1947908" indent="0">
              <a:buNone/>
              <a:defRPr sz="1200">
                <a:solidFill>
                  <a:schemeClr val="tx1">
                    <a:tint val="75000"/>
                  </a:schemeClr>
                </a:solidFill>
              </a:defRPr>
            </a:lvl6pPr>
            <a:lvl7pPr marL="2337489" indent="0">
              <a:buNone/>
              <a:defRPr sz="1200">
                <a:solidFill>
                  <a:schemeClr val="tx1">
                    <a:tint val="75000"/>
                  </a:schemeClr>
                </a:solidFill>
              </a:defRPr>
            </a:lvl7pPr>
            <a:lvl8pPr marL="2727071" indent="0">
              <a:buNone/>
              <a:defRPr sz="1200">
                <a:solidFill>
                  <a:schemeClr val="tx1">
                    <a:tint val="75000"/>
                  </a:schemeClr>
                </a:solidFill>
              </a:defRPr>
            </a:lvl8pPr>
            <a:lvl9pPr marL="3116652"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E2301215-241C-4911-B2DC-F230105F456B}"/>
              </a:ext>
            </a:extLst>
          </p:cNvPr>
          <p:cNvSpPr>
            <a:spLocks noGrp="1"/>
          </p:cNvSpPr>
          <p:nvPr>
            <p:ph type="dt" sz="half" idx="10"/>
          </p:nvPr>
        </p:nvSpPr>
        <p:spPr/>
        <p:txBody>
          <a:bodyPr/>
          <a:lstStyle>
            <a:lvl1pPr>
              <a:defRPr/>
            </a:lvl1pPr>
          </a:lstStyle>
          <a:p>
            <a:fld id="{637A7E1E-D818-432B-9E91-6BFE265B7599}" type="datetimeFigureOut">
              <a:rPr lang="en-GB" altLang="en-US"/>
              <a:pPr/>
              <a:t>15/10/2019</a:t>
            </a:fld>
            <a:endParaRPr lang="en-GB" altLang="en-US"/>
          </a:p>
        </p:txBody>
      </p:sp>
      <p:sp>
        <p:nvSpPr>
          <p:cNvPr id="5" name="Footer Placeholder 4">
            <a:extLst>
              <a:ext uri="{FF2B5EF4-FFF2-40B4-BE49-F238E27FC236}">
                <a16:creationId xmlns="" xmlns:a16="http://schemas.microsoft.com/office/drawing/2014/main" id="{401B19F3-7078-4DC7-8407-6C7DF3687DD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37043FB0-55C0-4B64-A524-F49364ACB836}"/>
              </a:ext>
            </a:extLst>
          </p:cNvPr>
          <p:cNvSpPr>
            <a:spLocks noGrp="1"/>
          </p:cNvSpPr>
          <p:nvPr>
            <p:ph type="sldNum" sz="quarter" idx="12"/>
          </p:nvPr>
        </p:nvSpPr>
        <p:spPr/>
        <p:txBody>
          <a:bodyPr/>
          <a:lstStyle>
            <a:lvl1pPr>
              <a:defRPr/>
            </a:lvl1pPr>
          </a:lstStyle>
          <a:p>
            <a:fld id="{DE1F7FA4-0005-4190-A76D-4B22D3F33164}" type="slidenum">
              <a:rPr lang="en-GB" altLang="en-US"/>
              <a:pPr/>
              <a:t>‹#›</a:t>
            </a:fld>
            <a:endParaRPr lang="en-GB" altLang="en-US"/>
          </a:p>
        </p:txBody>
      </p:sp>
    </p:spTree>
    <p:extLst>
      <p:ext uri="{BB962C8B-B14F-4D97-AF65-F5344CB8AC3E}">
        <p14:creationId xmlns:p14="http://schemas.microsoft.com/office/powerpoint/2010/main" val="161205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a:t>Click to edit Master title style</a:t>
            </a:r>
            <a:endParaRPr lang="en-US" dirty="0"/>
          </a:p>
        </p:txBody>
      </p:sp>
      <p:sp>
        <p:nvSpPr>
          <p:cNvPr id="3" name="Content Placeholder 2"/>
          <p:cNvSpPr>
            <a:spLocks noGrp="1"/>
          </p:cNvSpPr>
          <p:nvPr>
            <p:ph sz="half" idx="1"/>
          </p:nvPr>
        </p:nvSpPr>
        <p:spPr>
          <a:xfrm>
            <a:off x="457200" y="1200154"/>
            <a:ext cx="4038600" cy="3394472"/>
          </a:xfrm>
        </p:spPr>
        <p:txBody>
          <a:bodyPr/>
          <a:lstStyle>
            <a:lvl1pPr>
              <a:defRPr sz="1700" spc="17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200154"/>
            <a:ext cx="4038600" cy="3394472"/>
          </a:xfrm>
        </p:spPr>
        <p:txBody>
          <a:bodyPr/>
          <a:lstStyle>
            <a:lvl1pPr>
              <a:defRPr sz="17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 xmlns:a16="http://schemas.microsoft.com/office/drawing/2014/main" id="{EE08424A-91DA-4526-8E83-38B4B435E19F}"/>
              </a:ext>
            </a:extLst>
          </p:cNvPr>
          <p:cNvSpPr>
            <a:spLocks noGrp="1"/>
          </p:cNvSpPr>
          <p:nvPr>
            <p:ph type="dt" sz="half" idx="10"/>
          </p:nvPr>
        </p:nvSpPr>
        <p:spPr/>
        <p:txBody>
          <a:bodyPr/>
          <a:lstStyle>
            <a:lvl1pPr>
              <a:defRPr/>
            </a:lvl1pPr>
          </a:lstStyle>
          <a:p>
            <a:fld id="{3AFA1A69-437B-4904-A2EF-690B29324D1D}" type="datetimeFigureOut">
              <a:rPr lang="en-GB" altLang="en-US"/>
              <a:pPr/>
              <a:t>15/10/2019</a:t>
            </a:fld>
            <a:endParaRPr lang="en-GB" altLang="en-US"/>
          </a:p>
        </p:txBody>
      </p:sp>
      <p:sp>
        <p:nvSpPr>
          <p:cNvPr id="6" name="Footer Placeholder 4">
            <a:extLst>
              <a:ext uri="{FF2B5EF4-FFF2-40B4-BE49-F238E27FC236}">
                <a16:creationId xmlns="" xmlns:a16="http://schemas.microsoft.com/office/drawing/2014/main" id="{ABEC0EB8-0143-4B99-80AE-64901F966EF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A79F7B0F-7D8F-48D2-9F75-94E751984B4E}"/>
              </a:ext>
            </a:extLst>
          </p:cNvPr>
          <p:cNvSpPr>
            <a:spLocks noGrp="1"/>
          </p:cNvSpPr>
          <p:nvPr>
            <p:ph type="sldNum" sz="quarter" idx="12"/>
          </p:nvPr>
        </p:nvSpPr>
        <p:spPr/>
        <p:txBody>
          <a:bodyPr/>
          <a:lstStyle>
            <a:lvl1pPr>
              <a:defRPr/>
            </a:lvl1pPr>
          </a:lstStyle>
          <a:p>
            <a:fld id="{3DA51308-1643-47CD-BD7E-6A7BF0FA3DAF}" type="slidenum">
              <a:rPr lang="en-GB" altLang="en-US"/>
              <a:pPr/>
              <a:t>‹#›</a:t>
            </a:fld>
            <a:endParaRPr lang="en-GB" altLang="en-US"/>
          </a:p>
        </p:txBody>
      </p:sp>
    </p:spTree>
    <p:extLst>
      <p:ext uri="{BB962C8B-B14F-4D97-AF65-F5344CB8AC3E}">
        <p14:creationId xmlns:p14="http://schemas.microsoft.com/office/powerpoint/2010/main" val="111192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8"/>
            <a:ext cx="4040188" cy="479822"/>
          </a:xfrm>
        </p:spPr>
        <p:txBody>
          <a:bodyPr anchor="b"/>
          <a:lstStyle>
            <a:lvl1pPr marL="0" indent="0">
              <a:buNone/>
              <a:defRPr sz="2000" b="1"/>
            </a:lvl1pPr>
            <a:lvl2pPr marL="389582" indent="0">
              <a:buNone/>
              <a:defRPr sz="1700" b="1"/>
            </a:lvl2pPr>
            <a:lvl3pPr marL="779163" indent="0">
              <a:buNone/>
              <a:defRPr sz="1500" b="1"/>
            </a:lvl3pPr>
            <a:lvl4pPr marL="1168745" indent="0">
              <a:buNone/>
              <a:defRPr sz="1400" b="1"/>
            </a:lvl4pPr>
            <a:lvl5pPr marL="1558326" indent="0">
              <a:buNone/>
              <a:defRPr sz="1400" b="1"/>
            </a:lvl5pPr>
            <a:lvl6pPr marL="1947908" indent="0">
              <a:buNone/>
              <a:defRPr sz="1400" b="1"/>
            </a:lvl6pPr>
            <a:lvl7pPr marL="2337489" indent="0">
              <a:buNone/>
              <a:defRPr sz="1400" b="1"/>
            </a:lvl7pPr>
            <a:lvl8pPr marL="2727071" indent="0">
              <a:buNone/>
              <a:defRPr sz="1400" b="1"/>
            </a:lvl8pPr>
            <a:lvl9pPr marL="3116652" indent="0">
              <a:buNone/>
              <a:defRPr sz="1400" b="1"/>
            </a:lvl9pPr>
          </a:lstStyle>
          <a:p>
            <a:pPr lvl="0"/>
            <a:r>
              <a:rPr lang="en-US"/>
              <a:t>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8"/>
            <a:ext cx="4041775" cy="479822"/>
          </a:xfrm>
        </p:spPr>
        <p:txBody>
          <a:bodyPr anchor="b"/>
          <a:lstStyle>
            <a:lvl1pPr marL="0" indent="0">
              <a:buNone/>
              <a:defRPr sz="2000" b="1"/>
            </a:lvl1pPr>
            <a:lvl2pPr marL="389582" indent="0">
              <a:buNone/>
              <a:defRPr sz="1700" b="1"/>
            </a:lvl2pPr>
            <a:lvl3pPr marL="779163" indent="0">
              <a:buNone/>
              <a:defRPr sz="1500" b="1"/>
            </a:lvl3pPr>
            <a:lvl4pPr marL="1168745" indent="0">
              <a:buNone/>
              <a:defRPr sz="1400" b="1"/>
            </a:lvl4pPr>
            <a:lvl5pPr marL="1558326" indent="0">
              <a:buNone/>
              <a:defRPr sz="1400" b="1"/>
            </a:lvl5pPr>
            <a:lvl6pPr marL="1947908" indent="0">
              <a:buNone/>
              <a:defRPr sz="1400" b="1"/>
            </a:lvl6pPr>
            <a:lvl7pPr marL="2337489" indent="0">
              <a:buNone/>
              <a:defRPr sz="1400" b="1"/>
            </a:lvl7pPr>
            <a:lvl8pPr marL="2727071" indent="0">
              <a:buNone/>
              <a:defRPr sz="1400" b="1"/>
            </a:lvl8pPr>
            <a:lvl9pPr marL="3116652" indent="0">
              <a:buNone/>
              <a:defRPr sz="1400" b="1"/>
            </a:lvl9pPr>
          </a:lstStyle>
          <a:p>
            <a:pPr lvl="0"/>
            <a:r>
              <a:rPr lang="en-US"/>
              <a:t>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000"/>
            </a:lvl1pPr>
            <a:lvl2pPr>
              <a:defRPr sz="17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 xmlns:a16="http://schemas.microsoft.com/office/drawing/2014/main" id="{9DA90C58-E92B-4058-BBF4-E62BC661F359}"/>
              </a:ext>
            </a:extLst>
          </p:cNvPr>
          <p:cNvSpPr>
            <a:spLocks noGrp="1"/>
          </p:cNvSpPr>
          <p:nvPr>
            <p:ph type="dt" sz="half" idx="10"/>
          </p:nvPr>
        </p:nvSpPr>
        <p:spPr/>
        <p:txBody>
          <a:bodyPr/>
          <a:lstStyle>
            <a:lvl1pPr>
              <a:defRPr/>
            </a:lvl1pPr>
          </a:lstStyle>
          <a:p>
            <a:fld id="{C0030F2A-D571-4D5B-A01A-5D40CAD758EB}" type="datetimeFigureOut">
              <a:rPr lang="en-GB" altLang="en-US"/>
              <a:pPr/>
              <a:t>15/10/2019</a:t>
            </a:fld>
            <a:endParaRPr lang="en-GB" altLang="en-US"/>
          </a:p>
        </p:txBody>
      </p:sp>
      <p:sp>
        <p:nvSpPr>
          <p:cNvPr id="8" name="Footer Placeholder 4">
            <a:extLst>
              <a:ext uri="{FF2B5EF4-FFF2-40B4-BE49-F238E27FC236}">
                <a16:creationId xmlns="" xmlns:a16="http://schemas.microsoft.com/office/drawing/2014/main" id="{453A2A8E-8134-4018-9C0C-EB6E5A83762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1B9070F4-510B-4E22-871F-32ACBC7095A6}"/>
              </a:ext>
            </a:extLst>
          </p:cNvPr>
          <p:cNvSpPr>
            <a:spLocks noGrp="1"/>
          </p:cNvSpPr>
          <p:nvPr>
            <p:ph type="sldNum" sz="quarter" idx="12"/>
          </p:nvPr>
        </p:nvSpPr>
        <p:spPr/>
        <p:txBody>
          <a:bodyPr/>
          <a:lstStyle>
            <a:lvl1pPr>
              <a:defRPr/>
            </a:lvl1pPr>
          </a:lstStyle>
          <a:p>
            <a:fld id="{6F1E0C60-926D-4911-BA99-DBC188FA13A4}" type="slidenum">
              <a:rPr lang="en-GB" altLang="en-US"/>
              <a:pPr/>
              <a:t>‹#›</a:t>
            </a:fld>
            <a:endParaRPr lang="en-GB" altLang="en-US"/>
          </a:p>
        </p:txBody>
      </p:sp>
    </p:spTree>
    <p:extLst>
      <p:ext uri="{BB962C8B-B14F-4D97-AF65-F5344CB8AC3E}">
        <p14:creationId xmlns:p14="http://schemas.microsoft.com/office/powerpoint/2010/main" val="3870654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 xmlns:a16="http://schemas.microsoft.com/office/drawing/2014/main" id="{70699526-3B99-4DE5-987A-70DEC31F9C8D}"/>
              </a:ext>
            </a:extLst>
          </p:cNvPr>
          <p:cNvSpPr>
            <a:spLocks noGrp="1"/>
          </p:cNvSpPr>
          <p:nvPr>
            <p:ph type="dt" sz="half" idx="10"/>
          </p:nvPr>
        </p:nvSpPr>
        <p:spPr/>
        <p:txBody>
          <a:bodyPr/>
          <a:lstStyle>
            <a:lvl1pPr>
              <a:defRPr/>
            </a:lvl1pPr>
          </a:lstStyle>
          <a:p>
            <a:fld id="{3FF549DF-484D-4B49-8E36-0FAC593F1626}" type="datetimeFigureOut">
              <a:rPr lang="en-GB" altLang="en-US"/>
              <a:pPr/>
              <a:t>15/10/2019</a:t>
            </a:fld>
            <a:endParaRPr lang="en-GB" altLang="en-US"/>
          </a:p>
        </p:txBody>
      </p:sp>
      <p:sp>
        <p:nvSpPr>
          <p:cNvPr id="4" name="Footer Placeholder 4">
            <a:extLst>
              <a:ext uri="{FF2B5EF4-FFF2-40B4-BE49-F238E27FC236}">
                <a16:creationId xmlns="" xmlns:a16="http://schemas.microsoft.com/office/drawing/2014/main" id="{F094B662-3F99-49A4-914B-9EDF869E7B9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 xmlns:a16="http://schemas.microsoft.com/office/drawing/2014/main" id="{CABD48E0-0C02-4475-8363-40A216DDE3FA}"/>
              </a:ext>
            </a:extLst>
          </p:cNvPr>
          <p:cNvSpPr>
            <a:spLocks noGrp="1"/>
          </p:cNvSpPr>
          <p:nvPr>
            <p:ph type="sldNum" sz="quarter" idx="12"/>
          </p:nvPr>
        </p:nvSpPr>
        <p:spPr/>
        <p:txBody>
          <a:bodyPr/>
          <a:lstStyle>
            <a:lvl1pPr>
              <a:defRPr/>
            </a:lvl1pPr>
          </a:lstStyle>
          <a:p>
            <a:fld id="{BCFE2495-B5DC-47C9-A355-487E9CC7000B}" type="slidenum">
              <a:rPr lang="en-GB" altLang="en-US"/>
              <a:pPr/>
              <a:t>‹#›</a:t>
            </a:fld>
            <a:endParaRPr lang="en-GB" altLang="en-US"/>
          </a:p>
        </p:txBody>
      </p:sp>
    </p:spTree>
    <p:extLst>
      <p:ext uri="{BB962C8B-B14F-4D97-AF65-F5344CB8AC3E}">
        <p14:creationId xmlns:p14="http://schemas.microsoft.com/office/powerpoint/2010/main" val="2606207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 xmlns:a16="http://schemas.microsoft.com/office/drawing/2014/main" id="{032F56EC-72EA-4BDF-B17B-B9F95D0F3C0D}"/>
              </a:ext>
            </a:extLst>
          </p:cNvPr>
          <p:cNvSpPr>
            <a:spLocks noGrp="1"/>
          </p:cNvSpPr>
          <p:nvPr>
            <p:ph type="dt" sz="half" idx="10"/>
          </p:nvPr>
        </p:nvSpPr>
        <p:spPr/>
        <p:txBody>
          <a:bodyPr/>
          <a:lstStyle>
            <a:lvl1pPr>
              <a:defRPr/>
            </a:lvl1pPr>
          </a:lstStyle>
          <a:p>
            <a:fld id="{DBC623B6-9860-497B-A3B8-FA983A6242C0}" type="datetimeFigureOut">
              <a:rPr lang="en-GB" altLang="en-US"/>
              <a:pPr/>
              <a:t>15/10/2019</a:t>
            </a:fld>
            <a:endParaRPr lang="en-GB" altLang="en-US"/>
          </a:p>
        </p:txBody>
      </p:sp>
      <p:sp>
        <p:nvSpPr>
          <p:cNvPr id="3" name="Footer Placeholder 4">
            <a:extLst>
              <a:ext uri="{FF2B5EF4-FFF2-40B4-BE49-F238E27FC236}">
                <a16:creationId xmlns="" xmlns:a16="http://schemas.microsoft.com/office/drawing/2014/main" id="{98429214-F306-4DD7-904F-B2BD823D39D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 xmlns:a16="http://schemas.microsoft.com/office/drawing/2014/main" id="{940346B4-D33E-43A0-AC7A-CC193ECE688E}"/>
              </a:ext>
            </a:extLst>
          </p:cNvPr>
          <p:cNvSpPr>
            <a:spLocks noGrp="1"/>
          </p:cNvSpPr>
          <p:nvPr>
            <p:ph type="sldNum" sz="quarter" idx="12"/>
          </p:nvPr>
        </p:nvSpPr>
        <p:spPr/>
        <p:txBody>
          <a:bodyPr/>
          <a:lstStyle>
            <a:lvl1pPr>
              <a:defRPr/>
            </a:lvl1pPr>
          </a:lstStyle>
          <a:p>
            <a:fld id="{128476D3-F709-47AE-943D-4B552104931F}" type="slidenum">
              <a:rPr lang="en-GB" altLang="en-US"/>
              <a:pPr/>
              <a:t>‹#›</a:t>
            </a:fld>
            <a:endParaRPr lang="en-GB" altLang="en-US"/>
          </a:p>
        </p:txBody>
      </p:sp>
    </p:spTree>
    <p:extLst>
      <p:ext uri="{BB962C8B-B14F-4D97-AF65-F5344CB8AC3E}">
        <p14:creationId xmlns:p14="http://schemas.microsoft.com/office/powerpoint/2010/main" val="749453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90"/>
            <a:ext cx="3008313" cy="871538"/>
          </a:xfrm>
        </p:spPr>
        <p:txBody>
          <a:bodyPr anchor="b"/>
          <a:lstStyle>
            <a:lvl1pPr algn="l">
              <a:defRPr sz="1700" b="1"/>
            </a:lvl1pPr>
          </a:lstStyle>
          <a:p>
            <a:r>
              <a:rPr lang="en-US"/>
              <a:t>Click to edit Master title style</a:t>
            </a:r>
          </a:p>
        </p:txBody>
      </p:sp>
      <p:sp>
        <p:nvSpPr>
          <p:cNvPr id="3" name="Content Placeholder 2"/>
          <p:cNvSpPr>
            <a:spLocks noGrp="1"/>
          </p:cNvSpPr>
          <p:nvPr>
            <p:ph idx="1"/>
          </p:nvPr>
        </p:nvSpPr>
        <p:spPr>
          <a:xfrm>
            <a:off x="3575051" y="204793"/>
            <a:ext cx="5111750" cy="4389835"/>
          </a:xfrm>
        </p:spPr>
        <p:txBody>
          <a:bodyPr/>
          <a:lstStyle>
            <a:lvl1pPr>
              <a:defRPr sz="27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200"/>
            </a:lvl1pPr>
            <a:lvl2pPr marL="389582" indent="0">
              <a:buNone/>
              <a:defRPr sz="1000"/>
            </a:lvl2pPr>
            <a:lvl3pPr marL="779163" indent="0">
              <a:buNone/>
              <a:defRPr sz="900"/>
            </a:lvl3pPr>
            <a:lvl4pPr marL="1168745" indent="0">
              <a:buNone/>
              <a:defRPr sz="800"/>
            </a:lvl4pPr>
            <a:lvl5pPr marL="1558326" indent="0">
              <a:buNone/>
              <a:defRPr sz="800"/>
            </a:lvl5pPr>
            <a:lvl6pPr marL="1947908" indent="0">
              <a:buNone/>
              <a:defRPr sz="800"/>
            </a:lvl6pPr>
            <a:lvl7pPr marL="2337489" indent="0">
              <a:buNone/>
              <a:defRPr sz="800"/>
            </a:lvl7pPr>
            <a:lvl8pPr marL="2727071" indent="0">
              <a:buNone/>
              <a:defRPr sz="800"/>
            </a:lvl8pPr>
            <a:lvl9pPr marL="3116652" indent="0">
              <a:buNone/>
              <a:defRPr sz="800"/>
            </a:lvl9pPr>
          </a:lstStyle>
          <a:p>
            <a:pPr lvl="0"/>
            <a:r>
              <a:rPr lang="en-US"/>
              <a:t>Edit Master text styles</a:t>
            </a:r>
          </a:p>
        </p:txBody>
      </p:sp>
      <p:sp>
        <p:nvSpPr>
          <p:cNvPr id="5" name="Date Placeholder 3">
            <a:extLst>
              <a:ext uri="{FF2B5EF4-FFF2-40B4-BE49-F238E27FC236}">
                <a16:creationId xmlns="" xmlns:a16="http://schemas.microsoft.com/office/drawing/2014/main" id="{FE348F58-441E-4E6B-908B-3CB080F2CC77}"/>
              </a:ext>
            </a:extLst>
          </p:cNvPr>
          <p:cNvSpPr>
            <a:spLocks noGrp="1"/>
          </p:cNvSpPr>
          <p:nvPr>
            <p:ph type="dt" sz="half" idx="10"/>
          </p:nvPr>
        </p:nvSpPr>
        <p:spPr/>
        <p:txBody>
          <a:bodyPr/>
          <a:lstStyle>
            <a:lvl1pPr>
              <a:defRPr/>
            </a:lvl1pPr>
          </a:lstStyle>
          <a:p>
            <a:fld id="{07956AB9-5602-4829-BDC6-813FFE2B3FD0}" type="datetimeFigureOut">
              <a:rPr lang="en-GB" altLang="en-US"/>
              <a:pPr/>
              <a:t>15/10/2019</a:t>
            </a:fld>
            <a:endParaRPr lang="en-GB" altLang="en-US"/>
          </a:p>
        </p:txBody>
      </p:sp>
      <p:sp>
        <p:nvSpPr>
          <p:cNvPr id="6" name="Footer Placeholder 4">
            <a:extLst>
              <a:ext uri="{FF2B5EF4-FFF2-40B4-BE49-F238E27FC236}">
                <a16:creationId xmlns="" xmlns:a16="http://schemas.microsoft.com/office/drawing/2014/main" id="{1C42AAEF-B6CA-4F0D-9AEA-1D004AD84AB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6571A6A2-ECF5-45B7-BE7D-4B5D01055E8B}"/>
              </a:ext>
            </a:extLst>
          </p:cNvPr>
          <p:cNvSpPr>
            <a:spLocks noGrp="1"/>
          </p:cNvSpPr>
          <p:nvPr>
            <p:ph type="sldNum" sz="quarter" idx="12"/>
          </p:nvPr>
        </p:nvSpPr>
        <p:spPr/>
        <p:txBody>
          <a:bodyPr/>
          <a:lstStyle>
            <a:lvl1pPr>
              <a:defRPr/>
            </a:lvl1pPr>
          </a:lstStyle>
          <a:p>
            <a:fld id="{D6097888-142B-4303-AFD2-FEE8D8CFF77E}" type="slidenum">
              <a:rPr lang="en-GB" altLang="en-US"/>
              <a:pPr/>
              <a:t>‹#›</a:t>
            </a:fld>
            <a:endParaRPr lang="en-GB" altLang="en-US"/>
          </a:p>
        </p:txBody>
      </p:sp>
    </p:spTree>
    <p:extLst>
      <p:ext uri="{BB962C8B-B14F-4D97-AF65-F5344CB8AC3E}">
        <p14:creationId xmlns:p14="http://schemas.microsoft.com/office/powerpoint/2010/main" val="4058721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3"/>
            <a:ext cx="5486400" cy="425054"/>
          </a:xfrm>
        </p:spPr>
        <p:txBody>
          <a:bodyPr anchor="b"/>
          <a:lstStyle>
            <a:lvl1pPr algn="l">
              <a:defRPr sz="17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rtlCol="0"/>
          <a:lstStyle>
            <a:lvl1pPr marL="0" indent="0">
              <a:buNone/>
              <a:defRPr sz="2700"/>
            </a:lvl1pPr>
            <a:lvl2pPr marL="389582" indent="0">
              <a:buNone/>
              <a:defRPr sz="2400"/>
            </a:lvl2pPr>
            <a:lvl3pPr marL="779163" indent="0">
              <a:buNone/>
              <a:defRPr sz="2000"/>
            </a:lvl3pPr>
            <a:lvl4pPr marL="1168745" indent="0">
              <a:buNone/>
              <a:defRPr sz="1700"/>
            </a:lvl4pPr>
            <a:lvl5pPr marL="1558326" indent="0">
              <a:buNone/>
              <a:defRPr sz="1700"/>
            </a:lvl5pPr>
            <a:lvl6pPr marL="1947908" indent="0">
              <a:buNone/>
              <a:defRPr sz="1700"/>
            </a:lvl6pPr>
            <a:lvl7pPr marL="2337489" indent="0">
              <a:buNone/>
              <a:defRPr sz="1700"/>
            </a:lvl7pPr>
            <a:lvl8pPr marL="2727071" indent="0">
              <a:buNone/>
              <a:defRPr sz="1700"/>
            </a:lvl8pPr>
            <a:lvl9pPr marL="3116652" indent="0">
              <a:buNone/>
              <a:defRPr sz="1700"/>
            </a:lvl9pPr>
          </a:lstStyle>
          <a:p>
            <a:pPr lvl="0"/>
            <a:r>
              <a:rPr lang="en-US" noProof="0"/>
              <a:t>Click icon to add picture</a:t>
            </a:r>
          </a:p>
        </p:txBody>
      </p:sp>
      <p:sp>
        <p:nvSpPr>
          <p:cNvPr id="4" name="Text Placeholder 3"/>
          <p:cNvSpPr>
            <a:spLocks noGrp="1"/>
          </p:cNvSpPr>
          <p:nvPr>
            <p:ph type="body" sz="half" idx="2"/>
          </p:nvPr>
        </p:nvSpPr>
        <p:spPr>
          <a:xfrm>
            <a:off x="1792288" y="4025507"/>
            <a:ext cx="5486400" cy="603647"/>
          </a:xfrm>
        </p:spPr>
        <p:txBody>
          <a:bodyPr/>
          <a:lstStyle>
            <a:lvl1pPr marL="0" indent="0">
              <a:buNone/>
              <a:defRPr sz="1200"/>
            </a:lvl1pPr>
            <a:lvl2pPr marL="389582" indent="0">
              <a:buNone/>
              <a:defRPr sz="1000"/>
            </a:lvl2pPr>
            <a:lvl3pPr marL="779163" indent="0">
              <a:buNone/>
              <a:defRPr sz="900"/>
            </a:lvl3pPr>
            <a:lvl4pPr marL="1168745" indent="0">
              <a:buNone/>
              <a:defRPr sz="800"/>
            </a:lvl4pPr>
            <a:lvl5pPr marL="1558326" indent="0">
              <a:buNone/>
              <a:defRPr sz="800"/>
            </a:lvl5pPr>
            <a:lvl6pPr marL="1947908" indent="0">
              <a:buNone/>
              <a:defRPr sz="800"/>
            </a:lvl6pPr>
            <a:lvl7pPr marL="2337489" indent="0">
              <a:buNone/>
              <a:defRPr sz="800"/>
            </a:lvl7pPr>
            <a:lvl8pPr marL="2727071" indent="0">
              <a:buNone/>
              <a:defRPr sz="800"/>
            </a:lvl8pPr>
            <a:lvl9pPr marL="3116652" indent="0">
              <a:buNone/>
              <a:defRPr sz="800"/>
            </a:lvl9pPr>
          </a:lstStyle>
          <a:p>
            <a:pPr lvl="0"/>
            <a:r>
              <a:rPr lang="en-US"/>
              <a:t>Edit Master text styles</a:t>
            </a:r>
          </a:p>
        </p:txBody>
      </p:sp>
      <p:sp>
        <p:nvSpPr>
          <p:cNvPr id="5" name="Date Placeholder 3">
            <a:extLst>
              <a:ext uri="{FF2B5EF4-FFF2-40B4-BE49-F238E27FC236}">
                <a16:creationId xmlns="" xmlns:a16="http://schemas.microsoft.com/office/drawing/2014/main" id="{C9F15CCC-0278-40BE-9416-2E64FF67E19F}"/>
              </a:ext>
            </a:extLst>
          </p:cNvPr>
          <p:cNvSpPr>
            <a:spLocks noGrp="1"/>
          </p:cNvSpPr>
          <p:nvPr>
            <p:ph type="dt" sz="half" idx="10"/>
          </p:nvPr>
        </p:nvSpPr>
        <p:spPr/>
        <p:txBody>
          <a:bodyPr/>
          <a:lstStyle>
            <a:lvl1pPr>
              <a:defRPr/>
            </a:lvl1pPr>
          </a:lstStyle>
          <a:p>
            <a:fld id="{0F3F6B9C-4A5C-44F4-9F9A-523EE252D127}" type="datetimeFigureOut">
              <a:rPr lang="en-GB" altLang="en-US"/>
              <a:pPr/>
              <a:t>15/10/2019</a:t>
            </a:fld>
            <a:endParaRPr lang="en-GB" altLang="en-US"/>
          </a:p>
        </p:txBody>
      </p:sp>
      <p:sp>
        <p:nvSpPr>
          <p:cNvPr id="6" name="Footer Placeholder 4">
            <a:extLst>
              <a:ext uri="{FF2B5EF4-FFF2-40B4-BE49-F238E27FC236}">
                <a16:creationId xmlns="" xmlns:a16="http://schemas.microsoft.com/office/drawing/2014/main" id="{96B95F55-92CE-4EF2-AB0C-F33C3CD4301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7630B1C0-842A-4289-84BB-1B52B91083D5}"/>
              </a:ext>
            </a:extLst>
          </p:cNvPr>
          <p:cNvSpPr>
            <a:spLocks noGrp="1"/>
          </p:cNvSpPr>
          <p:nvPr>
            <p:ph type="sldNum" sz="quarter" idx="12"/>
          </p:nvPr>
        </p:nvSpPr>
        <p:spPr/>
        <p:txBody>
          <a:bodyPr/>
          <a:lstStyle>
            <a:lvl1pPr>
              <a:defRPr/>
            </a:lvl1pPr>
          </a:lstStyle>
          <a:p>
            <a:fld id="{0F22C507-2BD9-40C4-A2BB-2CAD8ED0600A}" type="slidenum">
              <a:rPr lang="en-GB" altLang="en-US"/>
              <a:pPr/>
              <a:t>‹#›</a:t>
            </a:fld>
            <a:endParaRPr lang="en-GB" altLang="en-US"/>
          </a:p>
        </p:txBody>
      </p:sp>
    </p:spTree>
    <p:extLst>
      <p:ext uri="{BB962C8B-B14F-4D97-AF65-F5344CB8AC3E}">
        <p14:creationId xmlns:p14="http://schemas.microsoft.com/office/powerpoint/2010/main" val="2770044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7B3CEB9-6957-482D-AF2C-F9D9FC01C2AC}"/>
              </a:ext>
            </a:extLst>
          </p:cNvPr>
          <p:cNvSpPr>
            <a:spLocks noGrp="1"/>
          </p:cNvSpPr>
          <p:nvPr>
            <p:ph type="dt" sz="half" idx="10"/>
          </p:nvPr>
        </p:nvSpPr>
        <p:spPr/>
        <p:txBody>
          <a:bodyPr/>
          <a:lstStyle>
            <a:lvl1pPr>
              <a:defRPr/>
            </a:lvl1pPr>
          </a:lstStyle>
          <a:p>
            <a:fld id="{3260EF01-C1FA-4D47-B3B0-CD8C61E284D2}" type="datetimeFigureOut">
              <a:rPr lang="en-GB" altLang="en-US"/>
              <a:pPr/>
              <a:t>15/10/2019</a:t>
            </a:fld>
            <a:endParaRPr lang="en-GB" altLang="en-US"/>
          </a:p>
        </p:txBody>
      </p:sp>
      <p:sp>
        <p:nvSpPr>
          <p:cNvPr id="5" name="Footer Placeholder 4">
            <a:extLst>
              <a:ext uri="{FF2B5EF4-FFF2-40B4-BE49-F238E27FC236}">
                <a16:creationId xmlns="" xmlns:a16="http://schemas.microsoft.com/office/drawing/2014/main" id="{5DA7C21D-5729-4AFC-A862-351BB091529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49EC418A-E150-44A1-AB88-7133E4AB5163}"/>
              </a:ext>
            </a:extLst>
          </p:cNvPr>
          <p:cNvSpPr>
            <a:spLocks noGrp="1"/>
          </p:cNvSpPr>
          <p:nvPr>
            <p:ph type="sldNum" sz="quarter" idx="12"/>
          </p:nvPr>
        </p:nvSpPr>
        <p:spPr/>
        <p:txBody>
          <a:bodyPr/>
          <a:lstStyle>
            <a:lvl1pPr>
              <a:defRPr/>
            </a:lvl1pPr>
          </a:lstStyle>
          <a:p>
            <a:fld id="{B6F6A3A2-670A-4551-B073-184F2E7D719C}" type="slidenum">
              <a:rPr lang="en-GB" altLang="en-US"/>
              <a:pPr/>
              <a:t>‹#›</a:t>
            </a:fld>
            <a:endParaRPr lang="en-GB" altLang="en-US"/>
          </a:p>
        </p:txBody>
      </p:sp>
    </p:spTree>
    <p:extLst>
      <p:ext uri="{BB962C8B-B14F-4D97-AF65-F5344CB8AC3E}">
        <p14:creationId xmlns:p14="http://schemas.microsoft.com/office/powerpoint/2010/main" val="3208031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3"/>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3"/>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E50F540-0D32-4255-958E-459229032E96}"/>
              </a:ext>
            </a:extLst>
          </p:cNvPr>
          <p:cNvSpPr>
            <a:spLocks noGrp="1"/>
          </p:cNvSpPr>
          <p:nvPr>
            <p:ph type="dt" sz="half" idx="10"/>
          </p:nvPr>
        </p:nvSpPr>
        <p:spPr/>
        <p:txBody>
          <a:bodyPr/>
          <a:lstStyle>
            <a:lvl1pPr>
              <a:defRPr/>
            </a:lvl1pPr>
          </a:lstStyle>
          <a:p>
            <a:fld id="{FE7061B2-698D-4F93-94FC-85207550F9FB}" type="datetimeFigureOut">
              <a:rPr lang="en-GB" altLang="en-US"/>
              <a:pPr/>
              <a:t>15/10/2019</a:t>
            </a:fld>
            <a:endParaRPr lang="en-GB" altLang="en-US"/>
          </a:p>
        </p:txBody>
      </p:sp>
      <p:sp>
        <p:nvSpPr>
          <p:cNvPr id="5" name="Footer Placeholder 4">
            <a:extLst>
              <a:ext uri="{FF2B5EF4-FFF2-40B4-BE49-F238E27FC236}">
                <a16:creationId xmlns="" xmlns:a16="http://schemas.microsoft.com/office/drawing/2014/main" id="{D6F25142-2ED5-428E-A0C7-25FC7780358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23905AF1-7565-4B4C-BBF2-D0F5F3F60BDE}"/>
              </a:ext>
            </a:extLst>
          </p:cNvPr>
          <p:cNvSpPr>
            <a:spLocks noGrp="1"/>
          </p:cNvSpPr>
          <p:nvPr>
            <p:ph type="sldNum" sz="quarter" idx="12"/>
          </p:nvPr>
        </p:nvSpPr>
        <p:spPr/>
        <p:txBody>
          <a:bodyPr/>
          <a:lstStyle>
            <a:lvl1pPr>
              <a:defRPr/>
            </a:lvl1pPr>
          </a:lstStyle>
          <a:p>
            <a:fld id="{527C7CC9-0C32-4E89-A25D-4C7BB48FB546}" type="slidenum">
              <a:rPr lang="en-GB" altLang="en-US"/>
              <a:pPr/>
              <a:t>‹#›</a:t>
            </a:fld>
            <a:endParaRPr lang="en-GB" altLang="en-US"/>
          </a:p>
        </p:txBody>
      </p:sp>
    </p:spTree>
    <p:extLst>
      <p:ext uri="{BB962C8B-B14F-4D97-AF65-F5344CB8AC3E}">
        <p14:creationId xmlns:p14="http://schemas.microsoft.com/office/powerpoint/2010/main" val="952371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22F4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BFCB5919-4E16-4F1B-AA37-509722A42525}"/>
              </a:ext>
            </a:extLst>
          </p:cNvPr>
          <p:cNvSpPr>
            <a:spLocks noGrp="1"/>
          </p:cNvSpPr>
          <p:nvPr>
            <p:ph type="title"/>
          </p:nvPr>
        </p:nvSpPr>
        <p:spPr>
          <a:xfrm>
            <a:off x="457200" y="206375"/>
            <a:ext cx="8229600" cy="857250"/>
          </a:xfrm>
          <a:prstGeom prst="rect">
            <a:avLst/>
          </a:prstGeom>
        </p:spPr>
        <p:txBody>
          <a:bodyPr vert="horz" wrap="square" lIns="77916" tIns="38958" rIns="77916" bIns="38958" numCol="1" anchor="ctr" anchorCtr="0" compatLnSpc="1">
            <a:prstTxWarp prst="textNoShape">
              <a:avLst/>
            </a:prstTxWarp>
            <a:normAutofit/>
          </a:bodyPr>
          <a:lstStyle/>
          <a:p>
            <a:pPr lvl="0"/>
            <a:r>
              <a:rPr lang="en-US" altLang="en-US"/>
              <a:t>Click to edit Master title style</a:t>
            </a:r>
            <a:endParaRPr lang="en-GB" altLang="en-US"/>
          </a:p>
        </p:txBody>
      </p:sp>
      <p:sp>
        <p:nvSpPr>
          <p:cNvPr id="3" name="Text Placeholder 2">
            <a:extLst>
              <a:ext uri="{FF2B5EF4-FFF2-40B4-BE49-F238E27FC236}">
                <a16:creationId xmlns="" xmlns:a16="http://schemas.microsoft.com/office/drawing/2014/main" id="{D952A902-38F0-44FC-BCCD-6FF35B6C74F6}"/>
              </a:ext>
            </a:extLst>
          </p:cNvPr>
          <p:cNvSpPr>
            <a:spLocks noGrp="1"/>
          </p:cNvSpPr>
          <p:nvPr>
            <p:ph type="body" idx="1"/>
          </p:nvPr>
        </p:nvSpPr>
        <p:spPr>
          <a:xfrm>
            <a:off x="457200" y="1200150"/>
            <a:ext cx="8229600" cy="3394075"/>
          </a:xfrm>
          <a:prstGeom prst="rect">
            <a:avLst/>
          </a:prstGeom>
        </p:spPr>
        <p:txBody>
          <a:bodyPr vert="horz" wrap="square" lIns="77916" tIns="38958" rIns="77916" bIns="38958" numCol="1" anchor="t" anchorCtr="0" compatLnSpc="1">
            <a:prstTxWarp prst="textNoShape">
              <a:avLst/>
            </a:prstTxWarp>
            <a:normAutofit/>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 xmlns:a16="http://schemas.microsoft.com/office/drawing/2014/main" id="{C988F8B2-91F9-4711-990B-F594728443A6}"/>
              </a:ext>
            </a:extLst>
          </p:cNvPr>
          <p:cNvSpPr>
            <a:spLocks noGrp="1"/>
          </p:cNvSpPr>
          <p:nvPr>
            <p:ph type="dt" sz="half" idx="2"/>
          </p:nvPr>
        </p:nvSpPr>
        <p:spPr>
          <a:xfrm>
            <a:off x="457200" y="4767263"/>
            <a:ext cx="2133600" cy="274637"/>
          </a:xfrm>
          <a:prstGeom prst="rect">
            <a:avLst/>
          </a:prstGeom>
        </p:spPr>
        <p:txBody>
          <a:bodyPr vert="horz" wrap="square" lIns="77916" tIns="38958" rIns="77916" bIns="38958" numCol="1" anchor="ctr" anchorCtr="0" compatLnSpc="1">
            <a:prstTxWarp prst="textNoShape">
              <a:avLst/>
            </a:prstTxWarp>
          </a:bodyPr>
          <a:lstStyle>
            <a:lvl1pPr>
              <a:defRPr sz="1000">
                <a:solidFill>
                  <a:srgbClr val="898989"/>
                </a:solidFill>
                <a:latin typeface="DINMittelschrift Alternate" pitchFamily="6" charset="0"/>
              </a:defRPr>
            </a:lvl1pPr>
          </a:lstStyle>
          <a:p>
            <a:fld id="{4545E7B9-AF17-4B4F-B8CC-124AEA2169BF}" type="datetimeFigureOut">
              <a:rPr lang="en-GB" altLang="en-US"/>
              <a:pPr/>
              <a:t>15/10/2019</a:t>
            </a:fld>
            <a:endParaRPr lang="en-GB" altLang="en-US"/>
          </a:p>
        </p:txBody>
      </p:sp>
      <p:sp>
        <p:nvSpPr>
          <p:cNvPr id="5" name="Footer Placeholder 4">
            <a:extLst>
              <a:ext uri="{FF2B5EF4-FFF2-40B4-BE49-F238E27FC236}">
                <a16:creationId xmlns="" xmlns:a16="http://schemas.microsoft.com/office/drawing/2014/main" id="{C8867F88-520E-4FD2-B7AC-C59A8BD82D8A}"/>
              </a:ext>
            </a:extLst>
          </p:cNvPr>
          <p:cNvSpPr>
            <a:spLocks noGrp="1"/>
          </p:cNvSpPr>
          <p:nvPr>
            <p:ph type="ftr" sz="quarter" idx="3"/>
          </p:nvPr>
        </p:nvSpPr>
        <p:spPr>
          <a:xfrm>
            <a:off x="3124200" y="4767263"/>
            <a:ext cx="2895600" cy="274637"/>
          </a:xfrm>
          <a:prstGeom prst="rect">
            <a:avLst/>
          </a:prstGeom>
        </p:spPr>
        <p:txBody>
          <a:bodyPr vert="horz" lIns="77916" tIns="38958" rIns="77916" bIns="38958" rtlCol="0" anchor="ctr"/>
          <a:lstStyle>
            <a:lvl1pPr algn="ctr" defTabSz="389582" fontAlgn="auto">
              <a:spcBef>
                <a:spcPts val="0"/>
              </a:spcBef>
              <a:spcAft>
                <a:spcPts val="0"/>
              </a:spcAft>
              <a:defRPr sz="1000" b="0" i="0">
                <a:solidFill>
                  <a:schemeClr val="tx1">
                    <a:tint val="75000"/>
                  </a:schemeClr>
                </a:solidFill>
                <a:latin typeface="DINMittelschrift"/>
                <a:ea typeface="+mn-ea"/>
                <a:cs typeface="DINMittelschrift"/>
              </a:defRPr>
            </a:lvl1pPr>
          </a:lstStyle>
          <a:p>
            <a:pPr>
              <a:defRPr/>
            </a:pPr>
            <a:endParaRPr lang="en-US"/>
          </a:p>
        </p:txBody>
      </p:sp>
      <p:sp>
        <p:nvSpPr>
          <p:cNvPr id="6" name="Slide Number Placeholder 5">
            <a:extLst>
              <a:ext uri="{FF2B5EF4-FFF2-40B4-BE49-F238E27FC236}">
                <a16:creationId xmlns="" xmlns:a16="http://schemas.microsoft.com/office/drawing/2014/main" id="{5454CFCA-8180-4AB4-A274-08017A548C08}"/>
              </a:ext>
            </a:extLst>
          </p:cNvPr>
          <p:cNvSpPr>
            <a:spLocks noGrp="1"/>
          </p:cNvSpPr>
          <p:nvPr>
            <p:ph type="sldNum" sz="quarter" idx="4"/>
          </p:nvPr>
        </p:nvSpPr>
        <p:spPr>
          <a:xfrm>
            <a:off x="6553200" y="4767263"/>
            <a:ext cx="2133600" cy="274637"/>
          </a:xfrm>
          <a:prstGeom prst="rect">
            <a:avLst/>
          </a:prstGeom>
        </p:spPr>
        <p:txBody>
          <a:bodyPr vert="horz" wrap="square" lIns="77916" tIns="38958" rIns="77916" bIns="38958" numCol="1" anchor="ctr" anchorCtr="0" compatLnSpc="1">
            <a:prstTxWarp prst="textNoShape">
              <a:avLst/>
            </a:prstTxWarp>
          </a:bodyPr>
          <a:lstStyle>
            <a:lvl1pPr algn="r">
              <a:defRPr sz="1000">
                <a:solidFill>
                  <a:srgbClr val="898989"/>
                </a:solidFill>
                <a:latin typeface="DINMittelschrift" pitchFamily="6" charset="0"/>
              </a:defRPr>
            </a:lvl1pPr>
          </a:lstStyle>
          <a:p>
            <a:fld id="{E33F9E1A-5E37-4300-A8FF-9D170798777B}" type="slidenum">
              <a:rPr lang="en-GB" altLang="en-US"/>
              <a:pPr/>
              <a:t>‹#›</a:t>
            </a:fld>
            <a:endParaRPr lang="en-GB" altLang="en-US"/>
          </a:p>
        </p:txBody>
      </p:sp>
      <p:pic>
        <p:nvPicPr>
          <p:cNvPr id="7" name="Picture 11" descr="Logo_RGB_Charity_Event_2018.gif">
            <a:extLst>
              <a:ext uri="{FF2B5EF4-FFF2-40B4-BE49-F238E27FC236}">
                <a16:creationId xmlns="" xmlns:a16="http://schemas.microsoft.com/office/drawing/2014/main" id="{B1E79590-F2F4-403E-B979-1467322EFAA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858125" y="3630613"/>
            <a:ext cx="96837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88938" rtl="0" eaLnBrk="1" fontAlgn="base" hangingPunct="1">
        <a:spcBef>
          <a:spcPct val="0"/>
        </a:spcBef>
        <a:spcAft>
          <a:spcPct val="0"/>
        </a:spcAft>
        <a:defRPr sz="3100" kern="1200" spc="213">
          <a:solidFill>
            <a:srgbClr val="7F7F7F"/>
          </a:solidFill>
          <a:latin typeface="DINMittelschrift"/>
          <a:ea typeface="ヒラギノ角ゴ Pro W3" charset="0"/>
          <a:cs typeface="DINMittelschrift"/>
        </a:defRPr>
      </a:lvl1pPr>
      <a:lvl2pPr algn="ctr" defTabSz="388938" rtl="0" eaLnBrk="1" fontAlgn="base" hangingPunct="1">
        <a:spcBef>
          <a:spcPct val="0"/>
        </a:spcBef>
        <a:spcAft>
          <a:spcPct val="0"/>
        </a:spcAft>
        <a:defRPr sz="3100">
          <a:solidFill>
            <a:srgbClr val="7F7F7F"/>
          </a:solidFill>
          <a:latin typeface="DINMittelschrift" charset="0"/>
          <a:ea typeface="ヒラギノ角ゴ Pro W3" charset="0"/>
        </a:defRPr>
      </a:lvl2pPr>
      <a:lvl3pPr algn="ctr" defTabSz="388938" rtl="0" eaLnBrk="1" fontAlgn="base" hangingPunct="1">
        <a:spcBef>
          <a:spcPct val="0"/>
        </a:spcBef>
        <a:spcAft>
          <a:spcPct val="0"/>
        </a:spcAft>
        <a:defRPr sz="3100">
          <a:solidFill>
            <a:srgbClr val="7F7F7F"/>
          </a:solidFill>
          <a:latin typeface="DINMittelschrift" charset="0"/>
          <a:ea typeface="ヒラギノ角ゴ Pro W3" charset="0"/>
        </a:defRPr>
      </a:lvl3pPr>
      <a:lvl4pPr algn="ctr" defTabSz="388938" rtl="0" eaLnBrk="1" fontAlgn="base" hangingPunct="1">
        <a:spcBef>
          <a:spcPct val="0"/>
        </a:spcBef>
        <a:spcAft>
          <a:spcPct val="0"/>
        </a:spcAft>
        <a:defRPr sz="3100">
          <a:solidFill>
            <a:srgbClr val="7F7F7F"/>
          </a:solidFill>
          <a:latin typeface="DINMittelschrift" charset="0"/>
          <a:ea typeface="ヒラギノ角ゴ Pro W3" charset="0"/>
        </a:defRPr>
      </a:lvl4pPr>
      <a:lvl5pPr algn="ctr" defTabSz="388938" rtl="0" eaLnBrk="1" fontAlgn="base" hangingPunct="1">
        <a:spcBef>
          <a:spcPct val="0"/>
        </a:spcBef>
        <a:spcAft>
          <a:spcPct val="0"/>
        </a:spcAft>
        <a:defRPr sz="3100">
          <a:solidFill>
            <a:srgbClr val="7F7F7F"/>
          </a:solidFill>
          <a:latin typeface="DINMittelschrift" charset="0"/>
          <a:ea typeface="ヒラギノ角ゴ Pro W3" charset="0"/>
        </a:defRPr>
      </a:lvl5pPr>
      <a:lvl6pPr marL="457200" algn="ctr" defTabSz="388938" rtl="0" eaLnBrk="1" fontAlgn="base" hangingPunct="1">
        <a:spcBef>
          <a:spcPct val="0"/>
        </a:spcBef>
        <a:spcAft>
          <a:spcPct val="0"/>
        </a:spcAft>
        <a:defRPr sz="3100">
          <a:solidFill>
            <a:srgbClr val="7F7F7F"/>
          </a:solidFill>
          <a:latin typeface="DINMittelschrift" charset="0"/>
          <a:ea typeface="ヒラギノ角ゴ Pro W3" charset="0"/>
        </a:defRPr>
      </a:lvl6pPr>
      <a:lvl7pPr marL="914400" algn="ctr" defTabSz="388938" rtl="0" eaLnBrk="1" fontAlgn="base" hangingPunct="1">
        <a:spcBef>
          <a:spcPct val="0"/>
        </a:spcBef>
        <a:spcAft>
          <a:spcPct val="0"/>
        </a:spcAft>
        <a:defRPr sz="3100">
          <a:solidFill>
            <a:srgbClr val="7F7F7F"/>
          </a:solidFill>
          <a:latin typeface="DINMittelschrift" charset="0"/>
          <a:ea typeface="ヒラギノ角ゴ Pro W3" charset="0"/>
        </a:defRPr>
      </a:lvl7pPr>
      <a:lvl8pPr marL="1371600" algn="ctr" defTabSz="388938" rtl="0" eaLnBrk="1" fontAlgn="base" hangingPunct="1">
        <a:spcBef>
          <a:spcPct val="0"/>
        </a:spcBef>
        <a:spcAft>
          <a:spcPct val="0"/>
        </a:spcAft>
        <a:defRPr sz="3100">
          <a:solidFill>
            <a:srgbClr val="7F7F7F"/>
          </a:solidFill>
          <a:latin typeface="DINMittelschrift" charset="0"/>
          <a:ea typeface="ヒラギノ角ゴ Pro W3" charset="0"/>
        </a:defRPr>
      </a:lvl8pPr>
      <a:lvl9pPr marL="1828800" algn="ctr" defTabSz="388938" rtl="0" eaLnBrk="1" fontAlgn="base" hangingPunct="1">
        <a:spcBef>
          <a:spcPct val="0"/>
        </a:spcBef>
        <a:spcAft>
          <a:spcPct val="0"/>
        </a:spcAft>
        <a:defRPr sz="3100">
          <a:solidFill>
            <a:srgbClr val="7F7F7F"/>
          </a:solidFill>
          <a:latin typeface="DINMittelschrift" charset="0"/>
          <a:ea typeface="ヒラギノ角ゴ Pro W3" charset="0"/>
        </a:defRPr>
      </a:lvl9pPr>
    </p:titleStyle>
    <p:bodyStyle>
      <a:lvl1pPr marL="292100" indent="-292100" algn="l" defTabSz="388938" rtl="0" eaLnBrk="1" fontAlgn="base" hangingPunct="1">
        <a:spcBef>
          <a:spcPct val="20000"/>
        </a:spcBef>
        <a:spcAft>
          <a:spcPct val="0"/>
        </a:spcAft>
        <a:buFont typeface="Arial" panose="020B0604020202020204" pitchFamily="34" charset="0"/>
        <a:buChar char="•"/>
        <a:defRPr sz="2400" kern="1200" spc="128">
          <a:solidFill>
            <a:srgbClr val="A6A6A6"/>
          </a:solidFill>
          <a:latin typeface="DINMittelschrift"/>
          <a:ea typeface="ヒラギノ角ゴ Pro W3" charset="0"/>
          <a:cs typeface="DINMittelschrift"/>
        </a:defRPr>
      </a:lvl1pPr>
      <a:lvl2pPr marL="631825" indent="-242888" algn="l" defTabSz="388938" rtl="0" eaLnBrk="1" fontAlgn="base" hangingPunct="1">
        <a:spcBef>
          <a:spcPct val="20000"/>
        </a:spcBef>
        <a:spcAft>
          <a:spcPct val="0"/>
        </a:spcAft>
        <a:buFont typeface="Arial" panose="020B0604020202020204" pitchFamily="34" charset="0"/>
        <a:buChar char="–"/>
        <a:defRPr sz="2400" kern="1200" spc="128">
          <a:solidFill>
            <a:srgbClr val="A6A6A6"/>
          </a:solidFill>
          <a:latin typeface="DINMittelschrift"/>
          <a:ea typeface="ヒラギノ角ゴ Pro W3" charset="0"/>
          <a:cs typeface="DINMittelschrift"/>
        </a:defRPr>
      </a:lvl2pPr>
      <a:lvl3pPr marL="973138" indent="-193675" algn="l" defTabSz="388938" rtl="0" eaLnBrk="1" fontAlgn="base" hangingPunct="1">
        <a:spcBef>
          <a:spcPct val="20000"/>
        </a:spcBef>
        <a:spcAft>
          <a:spcPct val="0"/>
        </a:spcAft>
        <a:buFont typeface="Arial" panose="020B0604020202020204" pitchFamily="34" charset="0"/>
        <a:buChar char="•"/>
        <a:defRPr sz="2000" kern="1200" spc="128">
          <a:solidFill>
            <a:srgbClr val="A6A6A6"/>
          </a:solidFill>
          <a:latin typeface="DINMittelschrift"/>
          <a:ea typeface="ヒラギノ角ゴ Pro W3" charset="0"/>
          <a:cs typeface="DINMittelschrift"/>
        </a:defRPr>
      </a:lvl3pPr>
      <a:lvl4pPr marL="1362075" indent="-193675" algn="l" defTabSz="388938" rtl="0" eaLnBrk="1" fontAlgn="base" hangingPunct="1">
        <a:spcBef>
          <a:spcPct val="20000"/>
        </a:spcBef>
        <a:spcAft>
          <a:spcPct val="0"/>
        </a:spcAft>
        <a:buFont typeface="Arial" panose="020B0604020202020204" pitchFamily="34" charset="0"/>
        <a:buChar char="–"/>
        <a:defRPr sz="1700" kern="1200" spc="128">
          <a:solidFill>
            <a:srgbClr val="A6A6A6"/>
          </a:solidFill>
          <a:latin typeface="DINMittelschrift"/>
          <a:ea typeface="ヒラギノ角ゴ Pro W3" charset="0"/>
          <a:cs typeface="DINMittelschrift"/>
        </a:defRPr>
      </a:lvl4pPr>
      <a:lvl5pPr marL="1752600" indent="-193675" algn="l" defTabSz="388938" rtl="0" eaLnBrk="1" fontAlgn="base" hangingPunct="1">
        <a:spcBef>
          <a:spcPct val="20000"/>
        </a:spcBef>
        <a:spcAft>
          <a:spcPct val="0"/>
        </a:spcAft>
        <a:buFont typeface="Arial" panose="020B0604020202020204" pitchFamily="34" charset="0"/>
        <a:buChar char="»"/>
        <a:defRPr sz="1700" kern="1200" spc="128">
          <a:solidFill>
            <a:srgbClr val="A6A6A6"/>
          </a:solidFill>
          <a:latin typeface="DINMittelschrift"/>
          <a:ea typeface="ヒラギノ角ゴ Pro W3" charset="0"/>
          <a:cs typeface="DINMittelschrift"/>
        </a:defRPr>
      </a:lvl5pPr>
      <a:lvl6pPr marL="2142698" indent="-194791" algn="l" defTabSz="389582" rtl="0" eaLnBrk="1" latinLnBrk="0" hangingPunct="1">
        <a:spcBef>
          <a:spcPct val="20000"/>
        </a:spcBef>
        <a:buFont typeface="Arial"/>
        <a:buChar char="•"/>
        <a:defRPr sz="1700" kern="1200">
          <a:solidFill>
            <a:schemeClr val="tx1"/>
          </a:solidFill>
          <a:latin typeface="+mn-lt"/>
          <a:ea typeface="+mn-ea"/>
          <a:cs typeface="+mn-cs"/>
        </a:defRPr>
      </a:lvl6pPr>
      <a:lvl7pPr marL="2532280" indent="-194791" algn="l" defTabSz="389582" rtl="0" eaLnBrk="1" latinLnBrk="0" hangingPunct="1">
        <a:spcBef>
          <a:spcPct val="20000"/>
        </a:spcBef>
        <a:buFont typeface="Arial"/>
        <a:buChar char="•"/>
        <a:defRPr sz="1700" kern="1200">
          <a:solidFill>
            <a:schemeClr val="tx1"/>
          </a:solidFill>
          <a:latin typeface="+mn-lt"/>
          <a:ea typeface="+mn-ea"/>
          <a:cs typeface="+mn-cs"/>
        </a:defRPr>
      </a:lvl7pPr>
      <a:lvl8pPr marL="2921861" indent="-194791" algn="l" defTabSz="389582" rtl="0" eaLnBrk="1" latinLnBrk="0" hangingPunct="1">
        <a:spcBef>
          <a:spcPct val="20000"/>
        </a:spcBef>
        <a:buFont typeface="Arial"/>
        <a:buChar char="•"/>
        <a:defRPr sz="1700" kern="1200">
          <a:solidFill>
            <a:schemeClr val="tx1"/>
          </a:solidFill>
          <a:latin typeface="+mn-lt"/>
          <a:ea typeface="+mn-ea"/>
          <a:cs typeface="+mn-cs"/>
        </a:defRPr>
      </a:lvl8pPr>
      <a:lvl9pPr marL="3311443" indent="-194791" algn="l" defTabSz="389582" rtl="0" eaLnBrk="1" latinLnBrk="0" hangingPunct="1">
        <a:spcBef>
          <a:spcPct val="20000"/>
        </a:spcBef>
        <a:buFont typeface="Arial"/>
        <a:buChar char="•"/>
        <a:defRPr sz="1700" kern="1200">
          <a:solidFill>
            <a:schemeClr val="tx1"/>
          </a:solidFill>
          <a:latin typeface="+mn-lt"/>
          <a:ea typeface="+mn-ea"/>
          <a:cs typeface="+mn-cs"/>
        </a:defRPr>
      </a:lvl9pPr>
    </p:bodyStyle>
    <p:otherStyle>
      <a:defPPr>
        <a:defRPr lang="en-US"/>
      </a:defPPr>
      <a:lvl1pPr marL="0" algn="l" defTabSz="389582" rtl="0" eaLnBrk="1" latinLnBrk="0" hangingPunct="1">
        <a:defRPr sz="1500" kern="1200">
          <a:solidFill>
            <a:schemeClr val="tx1"/>
          </a:solidFill>
          <a:latin typeface="+mn-lt"/>
          <a:ea typeface="+mn-ea"/>
          <a:cs typeface="+mn-cs"/>
        </a:defRPr>
      </a:lvl1pPr>
      <a:lvl2pPr marL="389582" algn="l" defTabSz="389582" rtl="0" eaLnBrk="1" latinLnBrk="0" hangingPunct="1">
        <a:defRPr sz="1500" kern="1200">
          <a:solidFill>
            <a:schemeClr val="tx1"/>
          </a:solidFill>
          <a:latin typeface="+mn-lt"/>
          <a:ea typeface="+mn-ea"/>
          <a:cs typeface="+mn-cs"/>
        </a:defRPr>
      </a:lvl2pPr>
      <a:lvl3pPr marL="779163" algn="l" defTabSz="389582" rtl="0" eaLnBrk="1" latinLnBrk="0" hangingPunct="1">
        <a:defRPr sz="1500" kern="1200">
          <a:solidFill>
            <a:schemeClr val="tx1"/>
          </a:solidFill>
          <a:latin typeface="+mn-lt"/>
          <a:ea typeface="+mn-ea"/>
          <a:cs typeface="+mn-cs"/>
        </a:defRPr>
      </a:lvl3pPr>
      <a:lvl4pPr marL="1168745" algn="l" defTabSz="389582" rtl="0" eaLnBrk="1" latinLnBrk="0" hangingPunct="1">
        <a:defRPr sz="1500" kern="1200">
          <a:solidFill>
            <a:schemeClr val="tx1"/>
          </a:solidFill>
          <a:latin typeface="+mn-lt"/>
          <a:ea typeface="+mn-ea"/>
          <a:cs typeface="+mn-cs"/>
        </a:defRPr>
      </a:lvl4pPr>
      <a:lvl5pPr marL="1558326" algn="l" defTabSz="389582" rtl="0" eaLnBrk="1" latinLnBrk="0" hangingPunct="1">
        <a:defRPr sz="1500" kern="1200">
          <a:solidFill>
            <a:schemeClr val="tx1"/>
          </a:solidFill>
          <a:latin typeface="+mn-lt"/>
          <a:ea typeface="+mn-ea"/>
          <a:cs typeface="+mn-cs"/>
        </a:defRPr>
      </a:lvl5pPr>
      <a:lvl6pPr marL="1947908" algn="l" defTabSz="389582" rtl="0" eaLnBrk="1" latinLnBrk="0" hangingPunct="1">
        <a:defRPr sz="1500" kern="1200">
          <a:solidFill>
            <a:schemeClr val="tx1"/>
          </a:solidFill>
          <a:latin typeface="+mn-lt"/>
          <a:ea typeface="+mn-ea"/>
          <a:cs typeface="+mn-cs"/>
        </a:defRPr>
      </a:lvl6pPr>
      <a:lvl7pPr marL="2337489" algn="l" defTabSz="389582" rtl="0" eaLnBrk="1" latinLnBrk="0" hangingPunct="1">
        <a:defRPr sz="1500" kern="1200">
          <a:solidFill>
            <a:schemeClr val="tx1"/>
          </a:solidFill>
          <a:latin typeface="+mn-lt"/>
          <a:ea typeface="+mn-ea"/>
          <a:cs typeface="+mn-cs"/>
        </a:defRPr>
      </a:lvl7pPr>
      <a:lvl8pPr marL="2727071" algn="l" defTabSz="389582" rtl="0" eaLnBrk="1" latinLnBrk="0" hangingPunct="1">
        <a:defRPr sz="1500" kern="1200">
          <a:solidFill>
            <a:schemeClr val="tx1"/>
          </a:solidFill>
          <a:latin typeface="+mn-lt"/>
          <a:ea typeface="+mn-ea"/>
          <a:cs typeface="+mn-cs"/>
        </a:defRPr>
      </a:lvl8pPr>
      <a:lvl9pPr marL="3116652" algn="l" defTabSz="389582"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emf"/><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3.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1.png"/><Relationship Id="rId3" Type="http://schemas.openxmlformats.org/officeDocument/2006/relationships/image" Target="../media/image2.emf"/><Relationship Id="rId7" Type="http://schemas.openxmlformats.org/officeDocument/2006/relationships/image" Target="../media/image23.png"/><Relationship Id="rId12"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2.png"/><Relationship Id="rId11" Type="http://schemas.openxmlformats.org/officeDocument/2006/relationships/image" Target="../media/image19.png"/><Relationship Id="rId5" Type="http://schemas.openxmlformats.org/officeDocument/2006/relationships/image" Target="../media/image3.PNG"/><Relationship Id="rId10" Type="http://schemas.openxmlformats.org/officeDocument/2006/relationships/image" Target="../media/image17.png"/><Relationship Id="rId4" Type="http://schemas.openxmlformats.org/officeDocument/2006/relationships/image" Target="../media/image1.pn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emf"/><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5.png"/><Relationship Id="rId11" Type="http://schemas.openxmlformats.org/officeDocument/2006/relationships/image" Target="../media/image21.png"/><Relationship Id="rId5" Type="http://schemas.openxmlformats.org/officeDocument/2006/relationships/image" Target="../media/image3.PNG"/><Relationship Id="rId10" Type="http://schemas.openxmlformats.org/officeDocument/2006/relationships/image" Target="../media/image20.png"/><Relationship Id="rId4" Type="http://schemas.openxmlformats.org/officeDocument/2006/relationships/image" Target="../media/image1.png"/><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emf"/><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3.PNG"/><Relationship Id="rId4" Type="http://schemas.openxmlformats.org/officeDocument/2006/relationships/image" Target="../media/image1.png"/><Relationship Id="rId9"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emf"/><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3.PNG"/><Relationship Id="rId10" Type="http://schemas.openxmlformats.org/officeDocument/2006/relationships/image" Target="../media/image21.png"/><Relationship Id="rId4" Type="http://schemas.openxmlformats.org/officeDocument/2006/relationships/image" Target="../media/image1.png"/><Relationship Id="rId9"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5">
            <a:extLst>
              <a:ext uri="{FF2B5EF4-FFF2-40B4-BE49-F238E27FC236}">
                <a16:creationId xmlns="" xmlns:a16="http://schemas.microsoft.com/office/drawing/2014/main" id="{396102D9-4430-4CCB-824C-3B77CF11B9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a:extLst>
              <a:ext uri="{FF2B5EF4-FFF2-40B4-BE49-F238E27FC236}">
                <a16:creationId xmlns="" xmlns:a16="http://schemas.microsoft.com/office/drawing/2014/main" id="{BB68C2EE-A7B6-41FC-BBB1-DB7377CA8E0A}"/>
              </a:ext>
            </a:extLst>
          </p:cNvPr>
          <p:cNvSpPr>
            <a:spLocks noGrp="1"/>
          </p:cNvSpPr>
          <p:nvPr>
            <p:ph type="ctrTitle"/>
          </p:nvPr>
        </p:nvSpPr>
        <p:spPr/>
        <p:txBody>
          <a:bodyPr rtlCol="0"/>
          <a:lstStyle/>
          <a:p>
            <a:pPr defTabSz="389582" eaLnBrk="1" fontAlgn="auto" hangingPunct="1">
              <a:spcAft>
                <a:spcPts val="0"/>
              </a:spcAft>
              <a:defRPr/>
            </a:pPr>
            <a:r>
              <a:rPr lang="en-US" dirty="0">
                <a:solidFill>
                  <a:schemeClr val="tx1">
                    <a:lumMod val="50000"/>
                    <a:lumOff val="50000"/>
                  </a:schemeClr>
                </a:solidFill>
                <a:ea typeface="+mj-ea"/>
              </a:rPr>
              <a:t> </a:t>
            </a:r>
          </a:p>
        </p:txBody>
      </p:sp>
      <p:sp>
        <p:nvSpPr>
          <p:cNvPr id="3" name="Subtitle 2"/>
          <p:cNvSpPr>
            <a:spLocks noGrp="1"/>
          </p:cNvSpPr>
          <p:nvPr>
            <p:ph type="subTitle" idx="1"/>
          </p:nvPr>
        </p:nvSpPr>
        <p:spPr>
          <a:xfrm>
            <a:off x="685800" y="2700343"/>
            <a:ext cx="6400800" cy="514758"/>
          </a:xfrm>
        </p:spPr>
        <p:txBody>
          <a:bodyPr/>
          <a:lstStyle/>
          <a:p>
            <a:pPr algn="l"/>
            <a:r>
              <a:rPr lang="en-US" dirty="0" smtClean="0">
                <a:solidFill>
                  <a:schemeClr val="bg1"/>
                </a:solidFill>
              </a:rPr>
              <a:t>Dr. Gill Westgate</a:t>
            </a:r>
            <a:endParaRPr lang="en-US" dirty="0">
              <a:solidFill>
                <a:schemeClr val="bg1"/>
              </a:solidFill>
            </a:endParaRPr>
          </a:p>
        </p:txBody>
      </p:sp>
      <p:sp>
        <p:nvSpPr>
          <p:cNvPr id="15363" name="TextBox 6">
            <a:extLst>
              <a:ext uri="{FF2B5EF4-FFF2-40B4-BE49-F238E27FC236}">
                <a16:creationId xmlns="" xmlns:a16="http://schemas.microsoft.com/office/drawing/2014/main" id="{79C4FA65-B228-49E0-B6BC-765B117D3CFC}"/>
              </a:ext>
            </a:extLst>
          </p:cNvPr>
          <p:cNvSpPr txBox="1">
            <a:spLocks noChangeArrowheads="1"/>
          </p:cNvSpPr>
          <p:nvPr/>
        </p:nvSpPr>
        <p:spPr bwMode="auto">
          <a:xfrm>
            <a:off x="654050" y="712966"/>
            <a:ext cx="3492500" cy="17697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500">
                <a:solidFill>
                  <a:schemeClr val="tx1"/>
                </a:solidFill>
                <a:latin typeface="Calibri" charset="0"/>
                <a:ea typeface="ヒラギノ角ゴ Pro W3" charset="0"/>
                <a:cs typeface="ヒラギノ角ゴ Pro W3" charset="0"/>
              </a:defRPr>
            </a:lvl1pPr>
            <a:lvl2pPr marL="742950" indent="-285750" eaLnBrk="0" hangingPunct="0">
              <a:defRPr sz="1500">
                <a:solidFill>
                  <a:schemeClr val="tx1"/>
                </a:solidFill>
                <a:latin typeface="Calibri" charset="0"/>
                <a:ea typeface="ヒラギノ角ゴ Pro W3" charset="0"/>
                <a:cs typeface="ヒラギノ角ゴ Pro W3" charset="0"/>
              </a:defRPr>
            </a:lvl2pPr>
            <a:lvl3pPr marL="1143000" indent="-228600" eaLnBrk="0" hangingPunct="0">
              <a:defRPr sz="1500">
                <a:solidFill>
                  <a:schemeClr val="tx1"/>
                </a:solidFill>
                <a:latin typeface="Calibri" charset="0"/>
                <a:ea typeface="ヒラギノ角ゴ Pro W3" charset="0"/>
                <a:cs typeface="ヒラギノ角ゴ Pro W3" charset="0"/>
              </a:defRPr>
            </a:lvl3pPr>
            <a:lvl4pPr marL="1600200" indent="-228600" eaLnBrk="0" hangingPunct="0">
              <a:defRPr sz="1500">
                <a:solidFill>
                  <a:schemeClr val="tx1"/>
                </a:solidFill>
                <a:latin typeface="Calibri" charset="0"/>
                <a:ea typeface="ヒラギノ角ゴ Pro W3" charset="0"/>
                <a:cs typeface="ヒラギノ角ゴ Pro W3" charset="0"/>
              </a:defRPr>
            </a:lvl4pPr>
            <a:lvl5pPr marL="2057400" indent="-228600" eaLnBrk="0" hangingPunct="0">
              <a:defRPr sz="1500">
                <a:solidFill>
                  <a:schemeClr val="tx1"/>
                </a:solidFill>
                <a:latin typeface="Calibri" charset="0"/>
                <a:ea typeface="ヒラギノ角ゴ Pro W3" charset="0"/>
                <a:cs typeface="ヒラギノ角ゴ Pro W3" charset="0"/>
              </a:defRPr>
            </a:lvl5pPr>
            <a:lvl6pPr marL="2514600" indent="-228600" defTabSz="388938" eaLnBrk="0" fontAlgn="base" hangingPunct="0">
              <a:spcBef>
                <a:spcPct val="0"/>
              </a:spcBef>
              <a:spcAft>
                <a:spcPct val="0"/>
              </a:spcAft>
              <a:defRPr sz="1500">
                <a:solidFill>
                  <a:schemeClr val="tx1"/>
                </a:solidFill>
                <a:latin typeface="Calibri" charset="0"/>
                <a:ea typeface="ヒラギノ角ゴ Pro W3" charset="0"/>
                <a:cs typeface="ヒラギノ角ゴ Pro W3" charset="0"/>
              </a:defRPr>
            </a:lvl6pPr>
            <a:lvl7pPr marL="2971800" indent="-228600" defTabSz="388938" eaLnBrk="0" fontAlgn="base" hangingPunct="0">
              <a:spcBef>
                <a:spcPct val="0"/>
              </a:spcBef>
              <a:spcAft>
                <a:spcPct val="0"/>
              </a:spcAft>
              <a:defRPr sz="1500">
                <a:solidFill>
                  <a:schemeClr val="tx1"/>
                </a:solidFill>
                <a:latin typeface="Calibri" charset="0"/>
                <a:ea typeface="ヒラギノ角ゴ Pro W3" charset="0"/>
                <a:cs typeface="ヒラギノ角ゴ Pro W3" charset="0"/>
              </a:defRPr>
            </a:lvl7pPr>
            <a:lvl8pPr marL="3429000" indent="-228600" defTabSz="388938" eaLnBrk="0" fontAlgn="base" hangingPunct="0">
              <a:spcBef>
                <a:spcPct val="0"/>
              </a:spcBef>
              <a:spcAft>
                <a:spcPct val="0"/>
              </a:spcAft>
              <a:defRPr sz="1500">
                <a:solidFill>
                  <a:schemeClr val="tx1"/>
                </a:solidFill>
                <a:latin typeface="Calibri" charset="0"/>
                <a:ea typeface="ヒラギノ角ゴ Pro W3" charset="0"/>
                <a:cs typeface="ヒラギノ角ゴ Pro W3" charset="0"/>
              </a:defRPr>
            </a:lvl8pPr>
            <a:lvl9pPr marL="3886200" indent="-228600" defTabSz="388938" eaLnBrk="0" fontAlgn="base" hangingPunct="0">
              <a:spcBef>
                <a:spcPct val="0"/>
              </a:spcBef>
              <a:spcAft>
                <a:spcPct val="0"/>
              </a:spcAft>
              <a:defRPr sz="1500">
                <a:solidFill>
                  <a:schemeClr val="tx1"/>
                </a:solidFill>
                <a:latin typeface="Calibri" charset="0"/>
                <a:ea typeface="ヒラギノ角ゴ Pro W3" charset="0"/>
                <a:cs typeface="ヒラギノ角ゴ Pro W3" charset="0"/>
              </a:defRPr>
            </a:lvl9pPr>
          </a:lstStyle>
          <a:p>
            <a:pPr defTabSz="389582" fontAlgn="auto">
              <a:spcBef>
                <a:spcPts val="0"/>
              </a:spcBef>
              <a:spcAft>
                <a:spcPts val="0"/>
              </a:spcAft>
              <a:defRPr/>
            </a:pPr>
            <a:r>
              <a:rPr lang="en-US" sz="3200" dirty="0">
                <a:solidFill>
                  <a:schemeClr val="bg1"/>
                </a:solidFill>
              </a:rPr>
              <a:t>Natural treatments for hair growth – do any work?</a:t>
            </a:r>
            <a:br>
              <a:rPr lang="en-US" sz="3200" dirty="0">
                <a:solidFill>
                  <a:schemeClr val="bg1"/>
                </a:solidFill>
              </a:rPr>
            </a:br>
            <a:endParaRPr lang="en-US" sz="1300" dirty="0">
              <a:solidFill>
                <a:schemeClr val="bg1"/>
              </a:solidFill>
              <a:latin typeface="DIN Alternate Bold" charset="0"/>
              <a:cs typeface="DIN Alternate Bold" charset="0"/>
            </a:endParaRPr>
          </a:p>
        </p:txBody>
      </p:sp>
      <p:pic>
        <p:nvPicPr>
          <p:cNvPr id="8" name="Picture 7">
            <a:extLst>
              <a:ext uri="{FF2B5EF4-FFF2-40B4-BE49-F238E27FC236}">
                <a16:creationId xmlns="" xmlns:a16="http://schemas.microsoft.com/office/drawing/2014/main" id="{45E7F884-E286-6740-B8D9-89F816819611}"/>
              </a:ext>
            </a:extLst>
          </p:cNvPr>
          <p:cNvPicPr>
            <a:picLocks noChangeAspect="1"/>
          </p:cNvPicPr>
          <p:nvPr/>
        </p:nvPicPr>
        <p:blipFill>
          <a:blip r:embed="rId4"/>
          <a:stretch>
            <a:fillRect/>
          </a:stretch>
        </p:blipFill>
        <p:spPr>
          <a:xfrm>
            <a:off x="5114925" y="352562"/>
            <a:ext cx="3629025" cy="4438376"/>
          </a:xfrm>
          <a:prstGeom prst="rect">
            <a:avLst/>
          </a:prstGeom>
        </p:spPr>
      </p:pic>
      <p:sp>
        <p:nvSpPr>
          <p:cNvPr id="6" name="Rectangle 5"/>
          <p:cNvSpPr/>
          <p:nvPr/>
        </p:nvSpPr>
        <p:spPr>
          <a:xfrm>
            <a:off x="215910" y="3434673"/>
            <a:ext cx="5107305" cy="338554"/>
          </a:xfrm>
          <a:prstGeom prst="rect">
            <a:avLst/>
          </a:prstGeom>
        </p:spPr>
        <p:txBody>
          <a:bodyPr wrap="square">
            <a:spAutoFit/>
          </a:bodyPr>
          <a:lstStyle/>
          <a:p>
            <a:r>
              <a:rPr lang="en-US" sz="1600" dirty="0" smtClean="0">
                <a:solidFill>
                  <a:srgbClr val="FFFFFF"/>
                </a:solidFill>
              </a:rPr>
              <a:t>G. Daniels* , S. </a:t>
            </a:r>
            <a:r>
              <a:rPr lang="en-US" sz="1600" dirty="0" err="1" smtClean="0">
                <a:solidFill>
                  <a:srgbClr val="FFFFFF"/>
                </a:solidFill>
              </a:rPr>
              <a:t>Akram</a:t>
            </a:r>
            <a:r>
              <a:rPr lang="en-US" sz="1600" dirty="0" smtClean="0">
                <a:solidFill>
                  <a:srgbClr val="FFFFFF"/>
                </a:solidFill>
              </a:rPr>
              <a:t>*, G. E. Westgate† and S. </a:t>
            </a:r>
            <a:r>
              <a:rPr lang="en-US" sz="1600" dirty="0" err="1" smtClean="0">
                <a:solidFill>
                  <a:srgbClr val="FFFFFF"/>
                </a:solidFill>
              </a:rPr>
              <a:t>Tamburic</a:t>
            </a:r>
            <a:r>
              <a:rPr lang="en-US" sz="1600" dirty="0" smtClean="0">
                <a:solidFill>
                  <a:srgbClr val="FFFFFF"/>
                </a:solidFill>
              </a:rPr>
              <a:t>*</a:t>
            </a:r>
            <a:endParaRPr lang="en-US" sz="1600" dirty="0">
              <a:solidFill>
                <a:srgbClr val="FFFFFF"/>
              </a:solidFill>
            </a:endParaRPr>
          </a:p>
        </p:txBody>
      </p:sp>
      <p:sp>
        <p:nvSpPr>
          <p:cNvPr id="7" name="Rectangle 6"/>
          <p:cNvSpPr/>
          <p:nvPr/>
        </p:nvSpPr>
        <p:spPr>
          <a:xfrm>
            <a:off x="215910" y="3773227"/>
            <a:ext cx="5107305" cy="584776"/>
          </a:xfrm>
          <a:prstGeom prst="rect">
            <a:avLst/>
          </a:prstGeom>
        </p:spPr>
        <p:txBody>
          <a:bodyPr wrap="square">
            <a:spAutoFit/>
          </a:bodyPr>
          <a:lstStyle/>
          <a:p>
            <a:r>
              <a:rPr lang="en-US" sz="1600" dirty="0" smtClean="0">
                <a:solidFill>
                  <a:srgbClr val="FFFFFF"/>
                </a:solidFill>
              </a:rPr>
              <a:t>Can plant-derived phytochemicals provide symptom relief for hair loss? A critical review</a:t>
            </a:r>
            <a:endParaRPr lang="en-US" sz="1600" dirty="0">
              <a:solidFill>
                <a:srgbClr val="FFFFFF"/>
              </a:solidFill>
            </a:endParaRPr>
          </a:p>
        </p:txBody>
      </p:sp>
      <p:sp>
        <p:nvSpPr>
          <p:cNvPr id="9" name="Rectangle 8"/>
          <p:cNvSpPr/>
          <p:nvPr/>
        </p:nvSpPr>
        <p:spPr>
          <a:xfrm>
            <a:off x="215910" y="4358003"/>
            <a:ext cx="5107305" cy="584776"/>
          </a:xfrm>
          <a:prstGeom prst="rect">
            <a:avLst/>
          </a:prstGeom>
        </p:spPr>
        <p:txBody>
          <a:bodyPr wrap="square">
            <a:spAutoFit/>
          </a:bodyPr>
          <a:lstStyle/>
          <a:p>
            <a:r>
              <a:rPr lang="en-US" sz="1600" dirty="0" smtClean="0">
                <a:solidFill>
                  <a:srgbClr val="FFFFFF"/>
                </a:solidFill>
              </a:rPr>
              <a:t>*Cosmetic Science Research Group, University of the Arts, London</a:t>
            </a:r>
            <a:endParaRPr lang="en-US" sz="1600" dirty="0">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5">
            <a:extLst>
              <a:ext uri="{FF2B5EF4-FFF2-40B4-BE49-F238E27FC236}">
                <a16:creationId xmlns="" xmlns:a16="http://schemas.microsoft.com/office/drawing/2014/main" id="{396102D9-4430-4CCB-824C-3B77CF11B9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a:extLst>
              <a:ext uri="{FF2B5EF4-FFF2-40B4-BE49-F238E27FC236}">
                <a16:creationId xmlns="" xmlns:a16="http://schemas.microsoft.com/office/drawing/2014/main" id="{BB68C2EE-A7B6-41FC-BBB1-DB7377CA8E0A}"/>
              </a:ext>
            </a:extLst>
          </p:cNvPr>
          <p:cNvSpPr>
            <a:spLocks noGrp="1"/>
          </p:cNvSpPr>
          <p:nvPr>
            <p:ph type="ctrTitle"/>
          </p:nvPr>
        </p:nvSpPr>
        <p:spPr>
          <a:xfrm>
            <a:off x="971550" y="1598613"/>
            <a:ext cx="7772400" cy="1101725"/>
          </a:xfrm>
        </p:spPr>
        <p:txBody>
          <a:bodyPr rtlCol="0"/>
          <a:lstStyle/>
          <a:p>
            <a:pPr defTabSz="389582" eaLnBrk="1" fontAlgn="auto" hangingPunct="1">
              <a:spcAft>
                <a:spcPts val="0"/>
              </a:spcAft>
              <a:defRPr/>
            </a:pPr>
            <a:r>
              <a:rPr lang="en-US" dirty="0">
                <a:solidFill>
                  <a:schemeClr val="tx1">
                    <a:lumMod val="50000"/>
                    <a:lumOff val="50000"/>
                  </a:schemeClr>
                </a:solidFill>
                <a:ea typeface="+mj-ea"/>
              </a:rPr>
              <a:t> </a:t>
            </a:r>
          </a:p>
        </p:txBody>
      </p:sp>
      <p:sp>
        <p:nvSpPr>
          <p:cNvPr id="15363" name="TextBox 6">
            <a:extLst>
              <a:ext uri="{FF2B5EF4-FFF2-40B4-BE49-F238E27FC236}">
                <a16:creationId xmlns="" xmlns:a16="http://schemas.microsoft.com/office/drawing/2014/main" id="{79C4FA65-B228-49E0-B6BC-765B117D3CFC}"/>
              </a:ext>
            </a:extLst>
          </p:cNvPr>
          <p:cNvSpPr txBox="1">
            <a:spLocks noChangeArrowheads="1"/>
          </p:cNvSpPr>
          <p:nvPr/>
        </p:nvSpPr>
        <p:spPr bwMode="auto">
          <a:xfrm>
            <a:off x="654050" y="1206500"/>
            <a:ext cx="3492500" cy="17697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500">
                <a:solidFill>
                  <a:schemeClr val="tx1"/>
                </a:solidFill>
                <a:latin typeface="Calibri" charset="0"/>
                <a:ea typeface="ヒラギノ角ゴ Pro W3" charset="0"/>
                <a:cs typeface="ヒラギノ角ゴ Pro W3" charset="0"/>
              </a:defRPr>
            </a:lvl1pPr>
            <a:lvl2pPr marL="742950" indent="-285750" eaLnBrk="0" hangingPunct="0">
              <a:defRPr sz="1500">
                <a:solidFill>
                  <a:schemeClr val="tx1"/>
                </a:solidFill>
                <a:latin typeface="Calibri" charset="0"/>
                <a:ea typeface="ヒラギノ角ゴ Pro W3" charset="0"/>
                <a:cs typeface="ヒラギノ角ゴ Pro W3" charset="0"/>
              </a:defRPr>
            </a:lvl2pPr>
            <a:lvl3pPr marL="1143000" indent="-228600" eaLnBrk="0" hangingPunct="0">
              <a:defRPr sz="1500">
                <a:solidFill>
                  <a:schemeClr val="tx1"/>
                </a:solidFill>
                <a:latin typeface="Calibri" charset="0"/>
                <a:ea typeface="ヒラギノ角ゴ Pro W3" charset="0"/>
                <a:cs typeface="ヒラギノ角ゴ Pro W3" charset="0"/>
              </a:defRPr>
            </a:lvl3pPr>
            <a:lvl4pPr marL="1600200" indent="-228600" eaLnBrk="0" hangingPunct="0">
              <a:defRPr sz="1500">
                <a:solidFill>
                  <a:schemeClr val="tx1"/>
                </a:solidFill>
                <a:latin typeface="Calibri" charset="0"/>
                <a:ea typeface="ヒラギノ角ゴ Pro W3" charset="0"/>
                <a:cs typeface="ヒラギノ角ゴ Pro W3" charset="0"/>
              </a:defRPr>
            </a:lvl4pPr>
            <a:lvl5pPr marL="2057400" indent="-228600" eaLnBrk="0" hangingPunct="0">
              <a:defRPr sz="1500">
                <a:solidFill>
                  <a:schemeClr val="tx1"/>
                </a:solidFill>
                <a:latin typeface="Calibri" charset="0"/>
                <a:ea typeface="ヒラギノ角ゴ Pro W3" charset="0"/>
                <a:cs typeface="ヒラギノ角ゴ Pro W3" charset="0"/>
              </a:defRPr>
            </a:lvl5pPr>
            <a:lvl6pPr marL="2514600" indent="-228600" defTabSz="388938" eaLnBrk="0" fontAlgn="base" hangingPunct="0">
              <a:spcBef>
                <a:spcPct val="0"/>
              </a:spcBef>
              <a:spcAft>
                <a:spcPct val="0"/>
              </a:spcAft>
              <a:defRPr sz="1500">
                <a:solidFill>
                  <a:schemeClr val="tx1"/>
                </a:solidFill>
                <a:latin typeface="Calibri" charset="0"/>
                <a:ea typeface="ヒラギノ角ゴ Pro W3" charset="0"/>
                <a:cs typeface="ヒラギノ角ゴ Pro W3" charset="0"/>
              </a:defRPr>
            </a:lvl6pPr>
            <a:lvl7pPr marL="2971800" indent="-228600" defTabSz="388938" eaLnBrk="0" fontAlgn="base" hangingPunct="0">
              <a:spcBef>
                <a:spcPct val="0"/>
              </a:spcBef>
              <a:spcAft>
                <a:spcPct val="0"/>
              </a:spcAft>
              <a:defRPr sz="1500">
                <a:solidFill>
                  <a:schemeClr val="tx1"/>
                </a:solidFill>
                <a:latin typeface="Calibri" charset="0"/>
                <a:ea typeface="ヒラギノ角ゴ Pro W3" charset="0"/>
                <a:cs typeface="ヒラギノ角ゴ Pro W3" charset="0"/>
              </a:defRPr>
            </a:lvl7pPr>
            <a:lvl8pPr marL="3429000" indent="-228600" defTabSz="388938" eaLnBrk="0" fontAlgn="base" hangingPunct="0">
              <a:spcBef>
                <a:spcPct val="0"/>
              </a:spcBef>
              <a:spcAft>
                <a:spcPct val="0"/>
              </a:spcAft>
              <a:defRPr sz="1500">
                <a:solidFill>
                  <a:schemeClr val="tx1"/>
                </a:solidFill>
                <a:latin typeface="Calibri" charset="0"/>
                <a:ea typeface="ヒラギノ角ゴ Pro W3" charset="0"/>
                <a:cs typeface="ヒラギノ角ゴ Pro W3" charset="0"/>
              </a:defRPr>
            </a:lvl8pPr>
            <a:lvl9pPr marL="3886200" indent="-228600" defTabSz="388938" eaLnBrk="0" fontAlgn="base" hangingPunct="0">
              <a:spcBef>
                <a:spcPct val="0"/>
              </a:spcBef>
              <a:spcAft>
                <a:spcPct val="0"/>
              </a:spcAft>
              <a:defRPr sz="1500">
                <a:solidFill>
                  <a:schemeClr val="tx1"/>
                </a:solidFill>
                <a:latin typeface="Calibri" charset="0"/>
                <a:ea typeface="ヒラギノ角ゴ Pro W3" charset="0"/>
                <a:cs typeface="ヒラギノ角ゴ Pro W3" charset="0"/>
              </a:defRPr>
            </a:lvl9pPr>
          </a:lstStyle>
          <a:p>
            <a:pPr defTabSz="389582" fontAlgn="auto">
              <a:spcBef>
                <a:spcPts val="0"/>
              </a:spcBef>
              <a:spcAft>
                <a:spcPts val="0"/>
              </a:spcAft>
              <a:defRPr/>
            </a:pPr>
            <a:r>
              <a:rPr lang="en-US" sz="3200" dirty="0">
                <a:solidFill>
                  <a:schemeClr val="bg1"/>
                </a:solidFill>
              </a:rPr>
              <a:t>Natural treatments for hair growth – do any work?</a:t>
            </a:r>
            <a:br>
              <a:rPr lang="en-US" sz="3200" dirty="0">
                <a:solidFill>
                  <a:schemeClr val="bg1"/>
                </a:solidFill>
              </a:rPr>
            </a:br>
            <a:endParaRPr lang="en-US" sz="1300" dirty="0">
              <a:solidFill>
                <a:schemeClr val="bg1"/>
              </a:solidFill>
              <a:latin typeface="DIN Alternate Bold" charset="0"/>
              <a:cs typeface="DIN Alternate Bold" charset="0"/>
            </a:endParaRPr>
          </a:p>
        </p:txBody>
      </p:sp>
      <p:pic>
        <p:nvPicPr>
          <p:cNvPr id="8" name="Picture 7">
            <a:extLst>
              <a:ext uri="{FF2B5EF4-FFF2-40B4-BE49-F238E27FC236}">
                <a16:creationId xmlns="" xmlns:a16="http://schemas.microsoft.com/office/drawing/2014/main" id="{45E7F884-E286-6740-B8D9-89F816819611}"/>
              </a:ext>
            </a:extLst>
          </p:cNvPr>
          <p:cNvPicPr>
            <a:picLocks noChangeAspect="1"/>
          </p:cNvPicPr>
          <p:nvPr/>
        </p:nvPicPr>
        <p:blipFill>
          <a:blip r:embed="rId4"/>
          <a:stretch>
            <a:fillRect/>
          </a:stretch>
        </p:blipFill>
        <p:spPr>
          <a:xfrm>
            <a:off x="5114925" y="352562"/>
            <a:ext cx="3629025" cy="4438376"/>
          </a:xfrm>
          <a:prstGeom prst="rect">
            <a:avLst/>
          </a:prstGeom>
        </p:spPr>
      </p:pic>
      <p:sp>
        <p:nvSpPr>
          <p:cNvPr id="6" name="Rectangle 5"/>
          <p:cNvSpPr/>
          <p:nvPr/>
        </p:nvSpPr>
        <p:spPr>
          <a:xfrm>
            <a:off x="215910" y="3434673"/>
            <a:ext cx="5107305" cy="338554"/>
          </a:xfrm>
          <a:prstGeom prst="rect">
            <a:avLst/>
          </a:prstGeom>
        </p:spPr>
        <p:txBody>
          <a:bodyPr wrap="square">
            <a:spAutoFit/>
          </a:bodyPr>
          <a:lstStyle/>
          <a:p>
            <a:r>
              <a:rPr lang="en-US" sz="1600" dirty="0" smtClean="0">
                <a:solidFill>
                  <a:srgbClr val="FFFFFF"/>
                </a:solidFill>
              </a:rPr>
              <a:t>G. Daniels* , S. </a:t>
            </a:r>
            <a:r>
              <a:rPr lang="en-US" sz="1600" dirty="0" err="1" smtClean="0">
                <a:solidFill>
                  <a:srgbClr val="FFFFFF"/>
                </a:solidFill>
              </a:rPr>
              <a:t>Akram</a:t>
            </a:r>
            <a:r>
              <a:rPr lang="en-US" sz="1600" dirty="0" smtClean="0">
                <a:solidFill>
                  <a:srgbClr val="FFFFFF"/>
                </a:solidFill>
              </a:rPr>
              <a:t>*, G. E. Westgate† and S. </a:t>
            </a:r>
            <a:r>
              <a:rPr lang="en-US" sz="1600" dirty="0" err="1" smtClean="0">
                <a:solidFill>
                  <a:srgbClr val="FFFFFF"/>
                </a:solidFill>
              </a:rPr>
              <a:t>Tamburic</a:t>
            </a:r>
            <a:r>
              <a:rPr lang="en-US" sz="1600" dirty="0" smtClean="0">
                <a:solidFill>
                  <a:srgbClr val="FFFFFF"/>
                </a:solidFill>
              </a:rPr>
              <a:t>*</a:t>
            </a:r>
            <a:endParaRPr lang="en-US" sz="1600" dirty="0">
              <a:solidFill>
                <a:srgbClr val="FFFFFF"/>
              </a:solidFill>
            </a:endParaRPr>
          </a:p>
        </p:txBody>
      </p:sp>
      <p:sp>
        <p:nvSpPr>
          <p:cNvPr id="7" name="Rectangle 6"/>
          <p:cNvSpPr/>
          <p:nvPr/>
        </p:nvSpPr>
        <p:spPr>
          <a:xfrm>
            <a:off x="215910" y="3773227"/>
            <a:ext cx="5107305" cy="584776"/>
          </a:xfrm>
          <a:prstGeom prst="rect">
            <a:avLst/>
          </a:prstGeom>
        </p:spPr>
        <p:txBody>
          <a:bodyPr wrap="square">
            <a:spAutoFit/>
          </a:bodyPr>
          <a:lstStyle/>
          <a:p>
            <a:r>
              <a:rPr lang="en-US" sz="1600" dirty="0" smtClean="0">
                <a:solidFill>
                  <a:srgbClr val="FFFFFF"/>
                </a:solidFill>
              </a:rPr>
              <a:t>Can plant-derived phytochemicals provide symptom relief for hair loss? A critical review</a:t>
            </a:r>
            <a:endParaRPr lang="en-US" sz="1600" dirty="0">
              <a:solidFill>
                <a:srgbClr val="FFFFFF"/>
              </a:solidFill>
            </a:endParaRPr>
          </a:p>
        </p:txBody>
      </p:sp>
      <p:sp>
        <p:nvSpPr>
          <p:cNvPr id="9" name="Rectangle 8"/>
          <p:cNvSpPr/>
          <p:nvPr/>
        </p:nvSpPr>
        <p:spPr>
          <a:xfrm>
            <a:off x="215910" y="4358003"/>
            <a:ext cx="5107305" cy="584776"/>
          </a:xfrm>
          <a:prstGeom prst="rect">
            <a:avLst/>
          </a:prstGeom>
        </p:spPr>
        <p:txBody>
          <a:bodyPr wrap="square">
            <a:spAutoFit/>
          </a:bodyPr>
          <a:lstStyle/>
          <a:p>
            <a:r>
              <a:rPr lang="en-US" sz="1600" dirty="0" smtClean="0">
                <a:solidFill>
                  <a:srgbClr val="FFFFFF"/>
                </a:solidFill>
              </a:rPr>
              <a:t>*Cosmetic Science Research Group, University of the Arts, London</a:t>
            </a:r>
            <a:endParaRPr lang="en-US" sz="1600" dirty="0">
              <a:solidFill>
                <a:srgbClr val="FFFFFF"/>
              </a:solidFill>
            </a:endParaRPr>
          </a:p>
        </p:txBody>
      </p:sp>
      <p:pic>
        <p:nvPicPr>
          <p:cNvPr id="10" name="Picture 9" descr="Screenshot 2019-09-16 09.55.0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910" y="2089221"/>
            <a:ext cx="7651300" cy="2853558"/>
          </a:xfrm>
          <a:prstGeom prst="rect">
            <a:avLst/>
          </a:prstGeom>
        </p:spPr>
      </p:pic>
    </p:spTree>
    <p:extLst>
      <p:ext uri="{BB962C8B-B14F-4D97-AF65-F5344CB8AC3E}">
        <p14:creationId xmlns:p14="http://schemas.microsoft.com/office/powerpoint/2010/main" val="4195898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a:extLst>
              <a:ext uri="{FF2B5EF4-FFF2-40B4-BE49-F238E27FC236}">
                <a16:creationId xmlns="" xmlns:a16="http://schemas.microsoft.com/office/drawing/2014/main" id="{F50EA421-B4D7-4453-A8B0-4E002E3707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0" name="Picture 4" descr="Logo_RGB_Charity_Event_2018.gif">
            <a:extLst>
              <a:ext uri="{FF2B5EF4-FFF2-40B4-BE49-F238E27FC236}">
                <a16:creationId xmlns="" xmlns:a16="http://schemas.microsoft.com/office/drawing/2014/main" id="{6E9C127F-9F09-4542-A9EB-61BD6B9AB6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58125" y="3630613"/>
            <a:ext cx="96837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itle 3"/>
          <p:cNvSpPr>
            <a:spLocks noGrp="1"/>
          </p:cNvSpPr>
          <p:nvPr>
            <p:ph type="title"/>
          </p:nvPr>
        </p:nvSpPr>
        <p:spPr/>
        <p:txBody>
          <a:bodyPr/>
          <a:lstStyle/>
          <a:p>
            <a:r>
              <a:rPr lang="en-US" dirty="0" smtClean="0">
                <a:solidFill>
                  <a:schemeClr val="bg1"/>
                </a:solidFill>
              </a:rPr>
              <a:t>Hair biology basics</a:t>
            </a:r>
            <a:endParaRPr lang="en-US" dirty="0">
              <a:solidFill>
                <a:schemeClr val="bg1"/>
              </a:solidFill>
            </a:endParaRPr>
          </a:p>
        </p:txBody>
      </p:sp>
      <p:pic>
        <p:nvPicPr>
          <p:cNvPr id="6" name="Content Placeholder 6">
            <a:extLst>
              <a:ext uri="{FF2B5EF4-FFF2-40B4-BE49-F238E27FC236}">
                <a16:creationId xmlns="" xmlns:a16="http://schemas.microsoft.com/office/drawing/2014/main" id="{FB157A93-F557-D248-86FA-6B2C15B0F16B}"/>
              </a:ext>
            </a:extLst>
          </p:cNvPr>
          <p:cNvPicPr>
            <a:picLocks noChangeAspect="1"/>
          </p:cNvPicPr>
          <p:nvPr/>
        </p:nvPicPr>
        <p:blipFill>
          <a:blip r:embed="rId4"/>
          <a:stretch>
            <a:fillRect/>
          </a:stretch>
        </p:blipFill>
        <p:spPr>
          <a:xfrm>
            <a:off x="7740564" y="3486799"/>
            <a:ext cx="1203495" cy="1471901"/>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a:extLst>
              <a:ext uri="{FF2B5EF4-FFF2-40B4-BE49-F238E27FC236}">
                <a16:creationId xmlns="" xmlns:a16="http://schemas.microsoft.com/office/drawing/2014/main" id="{F50EA421-B4D7-4453-A8B0-4E002E3707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0" name="Picture 4" descr="Logo_RGB_Charity_Event_2018.gif">
            <a:extLst>
              <a:ext uri="{FF2B5EF4-FFF2-40B4-BE49-F238E27FC236}">
                <a16:creationId xmlns="" xmlns:a16="http://schemas.microsoft.com/office/drawing/2014/main" id="{6E9C127F-9F09-4542-A9EB-61BD6B9AB6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5" y="3630613"/>
            <a:ext cx="96837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a:extLst>
              <a:ext uri="{FF2B5EF4-FFF2-40B4-BE49-F238E27FC236}">
                <a16:creationId xmlns="" xmlns:a16="http://schemas.microsoft.com/office/drawing/2014/main" id="{FB157A93-F557-D248-86FA-6B2C15B0F16B}"/>
              </a:ext>
            </a:extLst>
          </p:cNvPr>
          <p:cNvPicPr>
            <a:picLocks noChangeAspect="1"/>
          </p:cNvPicPr>
          <p:nvPr/>
        </p:nvPicPr>
        <p:blipFill>
          <a:blip r:embed="rId5"/>
          <a:stretch>
            <a:fillRect/>
          </a:stretch>
        </p:blipFill>
        <p:spPr>
          <a:xfrm>
            <a:off x="7740564" y="3486799"/>
            <a:ext cx="1203495" cy="1471901"/>
          </a:xfrm>
          <a:prstGeom prst="rect">
            <a:avLst/>
          </a:prstGeom>
        </p:spPr>
      </p:pic>
      <p:pic>
        <p:nvPicPr>
          <p:cNvPr id="7" name="Picture Placeholder 9" descr="skin-structure.jpg"/>
          <p:cNvPicPr>
            <a:picLocks noChangeAspect="1"/>
          </p:cNvPicPr>
          <p:nvPr/>
        </p:nvPicPr>
        <p:blipFill rotWithShape="1">
          <a:blip r:embed="rId6">
            <a:extLst>
              <a:ext uri="{28A0092B-C50C-407E-A947-70E740481C1C}">
                <a14:useLocalDpi xmlns:a14="http://schemas.microsoft.com/office/drawing/2010/main" val="0"/>
              </a:ext>
            </a:extLst>
          </a:blip>
          <a:srcRect t="-2830" b="-3245"/>
          <a:stretch/>
        </p:blipFill>
        <p:spPr>
          <a:xfrm>
            <a:off x="446990" y="-98800"/>
            <a:ext cx="7016273" cy="5191096"/>
          </a:xfrm>
          <a:prstGeom prst="rect">
            <a:avLst/>
          </a:prstGeom>
        </p:spPr>
      </p:pic>
    </p:spTree>
    <p:extLst>
      <p:ext uri="{BB962C8B-B14F-4D97-AF65-F5344CB8AC3E}">
        <p14:creationId xmlns:p14="http://schemas.microsoft.com/office/powerpoint/2010/main" val="8187934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a:extLst>
              <a:ext uri="{FF2B5EF4-FFF2-40B4-BE49-F238E27FC236}">
                <a16:creationId xmlns="" xmlns:a16="http://schemas.microsoft.com/office/drawing/2014/main" id="{F50EA421-B4D7-4453-A8B0-4E002E3707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0" name="Picture 4" descr="Logo_RGB_Charity_Event_2018.gif">
            <a:extLst>
              <a:ext uri="{FF2B5EF4-FFF2-40B4-BE49-F238E27FC236}">
                <a16:creationId xmlns="" xmlns:a16="http://schemas.microsoft.com/office/drawing/2014/main" id="{6E9C127F-9F09-4542-A9EB-61BD6B9AB6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5" y="3630613"/>
            <a:ext cx="96837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a:extLst>
              <a:ext uri="{FF2B5EF4-FFF2-40B4-BE49-F238E27FC236}">
                <a16:creationId xmlns="" xmlns:a16="http://schemas.microsoft.com/office/drawing/2014/main" id="{FB157A93-F557-D248-86FA-6B2C15B0F16B}"/>
              </a:ext>
            </a:extLst>
          </p:cNvPr>
          <p:cNvPicPr>
            <a:picLocks noChangeAspect="1"/>
          </p:cNvPicPr>
          <p:nvPr/>
        </p:nvPicPr>
        <p:blipFill>
          <a:blip r:embed="rId5"/>
          <a:stretch>
            <a:fillRect/>
          </a:stretch>
        </p:blipFill>
        <p:spPr>
          <a:xfrm>
            <a:off x="7740564" y="3486799"/>
            <a:ext cx="1203495" cy="1471901"/>
          </a:xfrm>
          <a:prstGeom prst="rect">
            <a:avLst/>
          </a:prstGeom>
        </p:spPr>
      </p:pic>
      <p:pic>
        <p:nvPicPr>
          <p:cNvPr id="7" name="Picture 6" descr="gold8_c086f002.png"/>
          <p:cNvPicPr>
            <a:picLocks noChangeAspect="1"/>
          </p:cNvPicPr>
          <p:nvPr/>
        </p:nvPicPr>
        <p:blipFill rotWithShape="1">
          <a:blip r:embed="rId6">
            <a:extLst>
              <a:ext uri="{28A0092B-C50C-407E-A947-70E740481C1C}">
                <a14:useLocalDpi xmlns:a14="http://schemas.microsoft.com/office/drawing/2010/main" val="0"/>
              </a:ext>
            </a:extLst>
          </a:blip>
          <a:srcRect t="4829" b="8524"/>
          <a:stretch/>
        </p:blipFill>
        <p:spPr>
          <a:xfrm>
            <a:off x="813205" y="102900"/>
            <a:ext cx="5799327" cy="4573954"/>
          </a:xfrm>
          <a:prstGeom prst="rect">
            <a:avLst/>
          </a:prstGeom>
        </p:spPr>
      </p:pic>
      <p:sp>
        <p:nvSpPr>
          <p:cNvPr id="8" name="Oval Callout 7"/>
          <p:cNvSpPr/>
          <p:nvPr/>
        </p:nvSpPr>
        <p:spPr>
          <a:xfrm>
            <a:off x="6612532" y="869616"/>
            <a:ext cx="2331527" cy="2617183"/>
          </a:xfrm>
          <a:prstGeom prst="wedgeEllipseCallout">
            <a:avLst>
              <a:gd name="adj1" fmla="val -81011"/>
              <a:gd name="adj2" fmla="val -550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At any given time, between 80% and 90% of the HFs on a healthy scalp are in the stage of active hair fibre </a:t>
            </a:r>
            <a:r>
              <a:rPr lang="en-US" sz="1600" dirty="0" smtClean="0">
                <a:solidFill>
                  <a:schemeClr val="tx1"/>
                </a:solidFill>
              </a:rPr>
              <a:t>growth</a:t>
            </a:r>
          </a:p>
          <a:p>
            <a:pPr algn="ctr"/>
            <a:r>
              <a:rPr lang="en-US" sz="1800" b="1" dirty="0" smtClean="0">
                <a:solidFill>
                  <a:srgbClr val="FFFF00"/>
                </a:solidFill>
              </a:rPr>
              <a:t>Anagen</a:t>
            </a:r>
            <a:endParaRPr lang="en-US" sz="1600" b="1" dirty="0">
              <a:solidFill>
                <a:srgbClr val="FFFF00"/>
              </a:solidFill>
            </a:endParaRPr>
          </a:p>
        </p:txBody>
      </p:sp>
      <p:sp>
        <p:nvSpPr>
          <p:cNvPr id="9" name="Oval Callout 8"/>
          <p:cNvSpPr/>
          <p:nvPr/>
        </p:nvSpPr>
        <p:spPr>
          <a:xfrm>
            <a:off x="0" y="2970926"/>
            <a:ext cx="2526291" cy="2028750"/>
          </a:xfrm>
          <a:prstGeom prst="wedgeEllipseCallout">
            <a:avLst>
              <a:gd name="adj1" fmla="val 43297"/>
              <a:gd name="adj2" fmla="val -9717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Excess shedding happens when more follicles exit the hair cycle than usual and enter a resting stage</a:t>
            </a:r>
          </a:p>
          <a:p>
            <a:pPr algn="ctr"/>
            <a:r>
              <a:rPr lang="en-US" sz="1600" b="1" dirty="0" smtClean="0">
                <a:solidFill>
                  <a:srgbClr val="FFFF00"/>
                </a:solidFill>
              </a:rPr>
              <a:t>Telogen</a:t>
            </a:r>
            <a:endParaRPr lang="en-US" sz="1600" b="1" dirty="0">
              <a:solidFill>
                <a:srgbClr val="FFFF00"/>
              </a:solidFill>
            </a:endParaRPr>
          </a:p>
        </p:txBody>
      </p:sp>
      <p:sp>
        <p:nvSpPr>
          <p:cNvPr id="4" name="TextBox 3"/>
          <p:cNvSpPr txBox="1"/>
          <p:nvPr/>
        </p:nvSpPr>
        <p:spPr>
          <a:xfrm>
            <a:off x="6412916" y="102900"/>
            <a:ext cx="2698297"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000" dirty="0" smtClean="0">
                <a:solidFill>
                  <a:schemeClr val="tx1"/>
                </a:solidFill>
              </a:rPr>
              <a:t>Hair Grows in a Cycle of activity and rest</a:t>
            </a:r>
            <a:endParaRPr lang="en-US" sz="2000" dirty="0">
              <a:solidFill>
                <a:schemeClr val="tx1"/>
              </a:solidFill>
            </a:endParaRPr>
          </a:p>
        </p:txBody>
      </p:sp>
    </p:spTree>
    <p:extLst>
      <p:ext uri="{BB962C8B-B14F-4D97-AF65-F5344CB8AC3E}">
        <p14:creationId xmlns:p14="http://schemas.microsoft.com/office/powerpoint/2010/main" val="3008038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a:extLst>
              <a:ext uri="{FF2B5EF4-FFF2-40B4-BE49-F238E27FC236}">
                <a16:creationId xmlns="" xmlns:a16="http://schemas.microsoft.com/office/drawing/2014/main" id="{F50EA421-B4D7-4453-A8B0-4E002E3707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0" name="Picture 4" descr="Logo_RGB_Charity_Event_2018.gif">
            <a:extLst>
              <a:ext uri="{FF2B5EF4-FFF2-40B4-BE49-F238E27FC236}">
                <a16:creationId xmlns="" xmlns:a16="http://schemas.microsoft.com/office/drawing/2014/main" id="{6E9C127F-9F09-4542-A9EB-61BD6B9AB6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5" y="3630613"/>
            <a:ext cx="96837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a:extLst>
              <a:ext uri="{FF2B5EF4-FFF2-40B4-BE49-F238E27FC236}">
                <a16:creationId xmlns="" xmlns:a16="http://schemas.microsoft.com/office/drawing/2014/main" id="{FB157A93-F557-D248-86FA-6B2C15B0F16B}"/>
              </a:ext>
            </a:extLst>
          </p:cNvPr>
          <p:cNvPicPr>
            <a:picLocks noChangeAspect="1"/>
          </p:cNvPicPr>
          <p:nvPr/>
        </p:nvPicPr>
        <p:blipFill>
          <a:blip r:embed="rId5"/>
          <a:stretch>
            <a:fillRect/>
          </a:stretch>
        </p:blipFill>
        <p:spPr>
          <a:xfrm>
            <a:off x="7740564" y="3486799"/>
            <a:ext cx="1203495" cy="1471901"/>
          </a:xfrm>
          <a:prstGeom prst="rect">
            <a:avLst/>
          </a:prstGeom>
        </p:spPr>
      </p:pic>
      <p:sp>
        <p:nvSpPr>
          <p:cNvPr id="4" name="Title 3"/>
          <p:cNvSpPr>
            <a:spLocks noGrp="1"/>
          </p:cNvSpPr>
          <p:nvPr>
            <p:ph type="title"/>
          </p:nvPr>
        </p:nvSpPr>
        <p:spPr/>
        <p:txBody>
          <a:bodyPr/>
          <a:lstStyle/>
          <a:p>
            <a:pPr algn="l"/>
            <a:r>
              <a:rPr lang="en-US" dirty="0" smtClean="0">
                <a:solidFill>
                  <a:srgbClr val="FFFFFF"/>
                </a:solidFill>
              </a:rPr>
              <a:t>Botanicals to treat hair loss?</a:t>
            </a:r>
            <a:endParaRPr lang="en-US" dirty="0">
              <a:solidFill>
                <a:srgbClr val="FFFFFF"/>
              </a:solidFill>
            </a:endParaRPr>
          </a:p>
        </p:txBody>
      </p:sp>
      <p:sp>
        <p:nvSpPr>
          <p:cNvPr id="5" name="Content Placeholder 4"/>
          <p:cNvSpPr>
            <a:spLocks noGrp="1"/>
          </p:cNvSpPr>
          <p:nvPr>
            <p:ph idx="1"/>
          </p:nvPr>
        </p:nvSpPr>
        <p:spPr>
          <a:xfrm>
            <a:off x="457200" y="1696336"/>
            <a:ext cx="8229600" cy="1504305"/>
          </a:xfrm>
        </p:spPr>
        <p:txBody>
          <a:bodyPr>
            <a:normAutofit/>
          </a:bodyPr>
          <a:lstStyle/>
          <a:p>
            <a:r>
              <a:rPr lang="en-US" dirty="0" smtClean="0">
                <a:solidFill>
                  <a:srgbClr val="FFFFFF"/>
                </a:solidFill>
              </a:rPr>
              <a:t>Which type of hair loss are we addressing</a:t>
            </a:r>
          </a:p>
          <a:p>
            <a:r>
              <a:rPr lang="en-US" dirty="0" smtClean="0">
                <a:solidFill>
                  <a:srgbClr val="FFFFFF"/>
                </a:solidFill>
              </a:rPr>
              <a:t>How to get proof that products really work</a:t>
            </a:r>
          </a:p>
          <a:p>
            <a:r>
              <a:rPr lang="en-US" dirty="0" smtClean="0">
                <a:solidFill>
                  <a:srgbClr val="FFFFFF"/>
                </a:solidFill>
              </a:rPr>
              <a:t>Topical vs. dietary options</a:t>
            </a:r>
          </a:p>
        </p:txBody>
      </p:sp>
      <p:sp>
        <p:nvSpPr>
          <p:cNvPr id="7" name="TextBox 6"/>
          <p:cNvSpPr txBox="1"/>
          <p:nvPr/>
        </p:nvSpPr>
        <p:spPr>
          <a:xfrm>
            <a:off x="568813" y="965850"/>
            <a:ext cx="5798205" cy="707886"/>
          </a:xfrm>
          <a:prstGeom prst="rect">
            <a:avLst/>
          </a:prstGeom>
          <a:noFill/>
        </p:spPr>
        <p:txBody>
          <a:bodyPr wrap="none" rtlCol="0">
            <a:spAutoFit/>
          </a:bodyPr>
          <a:lstStyle/>
          <a:p>
            <a:r>
              <a:rPr lang="en-US" sz="4000" dirty="0">
                <a:solidFill>
                  <a:srgbClr val="FFFF00"/>
                </a:solidFill>
              </a:rPr>
              <a:t>W</a:t>
            </a:r>
            <a:r>
              <a:rPr lang="en-US" sz="4000" dirty="0" smtClean="0">
                <a:solidFill>
                  <a:srgbClr val="FFFF00"/>
                </a:solidFill>
              </a:rPr>
              <a:t>e need to consider</a:t>
            </a:r>
            <a:r>
              <a:rPr lang="mr-IN" sz="4000" dirty="0" smtClean="0">
                <a:solidFill>
                  <a:srgbClr val="FFFF00"/>
                </a:solidFill>
              </a:rPr>
              <a:t>………</a:t>
            </a:r>
            <a:endParaRPr lang="en-US" sz="4000" dirty="0">
              <a:solidFill>
                <a:srgbClr val="FFFF00"/>
              </a:solidFill>
            </a:endParaRPr>
          </a:p>
        </p:txBody>
      </p:sp>
      <p:grpSp>
        <p:nvGrpSpPr>
          <p:cNvPr id="10" name="Group 9"/>
          <p:cNvGrpSpPr/>
          <p:nvPr/>
        </p:nvGrpSpPr>
        <p:grpSpPr>
          <a:xfrm>
            <a:off x="457200" y="3163633"/>
            <a:ext cx="8044504" cy="1896133"/>
            <a:chOff x="457200" y="3163633"/>
            <a:chExt cx="8044504" cy="1896133"/>
          </a:xfrm>
        </p:grpSpPr>
        <p:sp>
          <p:nvSpPr>
            <p:cNvPr id="3" name="Rectangle 2"/>
            <p:cNvSpPr/>
            <p:nvPr/>
          </p:nvSpPr>
          <p:spPr>
            <a:xfrm>
              <a:off x="457200" y="3163633"/>
              <a:ext cx="6882977" cy="646331"/>
            </a:xfrm>
            <a:prstGeom prst="rect">
              <a:avLst/>
            </a:prstGeom>
          </p:spPr>
          <p:txBody>
            <a:bodyPr wrap="none">
              <a:spAutoFit/>
            </a:bodyPr>
            <a:lstStyle/>
            <a:p>
              <a:r>
                <a:rPr lang="en-US" sz="1800" dirty="0" smtClean="0">
                  <a:solidFill>
                    <a:srgbClr val="FFFFFF"/>
                  </a:solidFill>
                </a:rPr>
                <a:t>Be aware of the sources of information! </a:t>
              </a:r>
            </a:p>
            <a:p>
              <a:r>
                <a:rPr lang="en-US" sz="1800" dirty="0" smtClean="0">
                  <a:solidFill>
                    <a:srgbClr val="FFFFFF"/>
                  </a:solidFill>
                </a:rPr>
                <a:t>Scientific Literature/www/Folklore</a:t>
              </a:r>
              <a:r>
                <a:rPr lang="en-US" sz="1800" dirty="0">
                  <a:solidFill>
                    <a:srgbClr val="FFFFFF"/>
                  </a:solidFill>
                </a:rPr>
                <a:t>/stories/testimonials/history/culture</a:t>
              </a:r>
            </a:p>
          </p:txBody>
        </p:sp>
        <p:grpSp>
          <p:nvGrpSpPr>
            <p:cNvPr id="8" name="Group 7"/>
            <p:cNvGrpSpPr/>
            <p:nvPr/>
          </p:nvGrpSpPr>
          <p:grpSpPr>
            <a:xfrm>
              <a:off x="457200" y="3977739"/>
              <a:ext cx="8044504" cy="1082027"/>
              <a:chOff x="457200" y="3977739"/>
              <a:chExt cx="8044504" cy="1082027"/>
            </a:xfrm>
          </p:grpSpPr>
          <p:pic>
            <p:nvPicPr>
              <p:cNvPr id="9" name="Picture 8"/>
              <p:cNvPicPr>
                <a:picLocks noChangeAspect="1"/>
              </p:cNvPicPr>
              <p:nvPr/>
            </p:nvPicPr>
            <p:blipFill>
              <a:blip r:embed="rId6"/>
              <a:stretch>
                <a:fillRect/>
              </a:stretch>
            </p:blipFill>
            <p:spPr>
              <a:xfrm>
                <a:off x="457200" y="3982490"/>
                <a:ext cx="1064045" cy="1064045"/>
              </a:xfrm>
              <a:prstGeom prst="rect">
                <a:avLst/>
              </a:prstGeom>
            </p:spPr>
          </p:pic>
          <p:pic>
            <p:nvPicPr>
              <p:cNvPr id="12" name="Picture 11"/>
              <p:cNvPicPr>
                <a:picLocks noChangeAspect="1"/>
              </p:cNvPicPr>
              <p:nvPr/>
            </p:nvPicPr>
            <p:blipFill>
              <a:blip r:embed="rId7"/>
              <a:stretch>
                <a:fillRect/>
              </a:stretch>
            </p:blipFill>
            <p:spPr>
              <a:xfrm>
                <a:off x="1521245" y="3982491"/>
                <a:ext cx="1017492" cy="1064044"/>
              </a:xfrm>
              <a:prstGeom prst="rect">
                <a:avLst/>
              </a:prstGeom>
            </p:spPr>
          </p:pic>
          <p:pic>
            <p:nvPicPr>
              <p:cNvPr id="13" name="Picture 12"/>
              <p:cNvPicPr>
                <a:picLocks noChangeAspect="1"/>
              </p:cNvPicPr>
              <p:nvPr/>
            </p:nvPicPr>
            <p:blipFill rotWithShape="1">
              <a:blip r:embed="rId8"/>
              <a:srcRect r="51400"/>
              <a:stretch/>
            </p:blipFill>
            <p:spPr>
              <a:xfrm>
                <a:off x="2538738" y="3977739"/>
                <a:ext cx="1588464" cy="1068796"/>
              </a:xfrm>
              <a:prstGeom prst="rect">
                <a:avLst/>
              </a:prstGeom>
            </p:spPr>
          </p:pic>
          <p:pic>
            <p:nvPicPr>
              <p:cNvPr id="15" name="Picture 14"/>
              <p:cNvPicPr>
                <a:picLocks noChangeAspect="1"/>
              </p:cNvPicPr>
              <p:nvPr/>
            </p:nvPicPr>
            <p:blipFill>
              <a:blip r:embed="rId9"/>
              <a:stretch>
                <a:fillRect/>
              </a:stretch>
            </p:blipFill>
            <p:spPr>
              <a:xfrm>
                <a:off x="4127202" y="3987243"/>
                <a:ext cx="1508719" cy="1064044"/>
              </a:xfrm>
              <a:prstGeom prst="rect">
                <a:avLst/>
              </a:prstGeom>
            </p:spPr>
          </p:pic>
          <p:pic>
            <p:nvPicPr>
              <p:cNvPr id="14" name="Picture 13" descr="Screenshot 2019-09-16 09.55.04.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35921" y="3990970"/>
                <a:ext cx="2865783" cy="1068796"/>
              </a:xfrm>
              <a:prstGeom prst="rect">
                <a:avLst/>
              </a:prstGeom>
            </p:spPr>
          </p:pic>
        </p:grpSp>
      </p:grpSp>
    </p:spTree>
    <p:extLst>
      <p:ext uri="{BB962C8B-B14F-4D97-AF65-F5344CB8AC3E}">
        <p14:creationId xmlns:p14="http://schemas.microsoft.com/office/powerpoint/2010/main" val="424758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FFFFFF"/>
                </a:solidFill>
              </a:rPr>
              <a:t>Which Type of Hair Loss</a:t>
            </a:r>
            <a:endParaRPr lang="en-US" dirty="0">
              <a:solidFill>
                <a:srgbClr val="FFFFFF"/>
              </a:solidFill>
            </a:endParaRPr>
          </a:p>
        </p:txBody>
      </p:sp>
      <p:sp>
        <p:nvSpPr>
          <p:cNvPr id="3" name="Content Placeholder 2"/>
          <p:cNvSpPr>
            <a:spLocks noGrp="1"/>
          </p:cNvSpPr>
          <p:nvPr>
            <p:ph sz="quarter" idx="4294967295"/>
          </p:nvPr>
        </p:nvSpPr>
        <p:spPr>
          <a:xfrm>
            <a:off x="274320" y="973836"/>
            <a:ext cx="8595360" cy="3703320"/>
          </a:xfrm>
          <a:prstGeom prst="rect">
            <a:avLst/>
          </a:prstGeom>
        </p:spPr>
        <p:txBody>
          <a:bodyPr/>
          <a:lstStyle/>
          <a:p>
            <a:r>
              <a:rPr lang="en-US" dirty="0" smtClean="0">
                <a:solidFill>
                  <a:srgbClr val="FFFFFF"/>
                </a:solidFill>
              </a:rPr>
              <a:t>Androgenic alopecia</a:t>
            </a:r>
          </a:p>
          <a:p>
            <a:endParaRPr lang="en-US" dirty="0" smtClean="0">
              <a:solidFill>
                <a:srgbClr val="FFFFFF"/>
              </a:solidFill>
            </a:endParaRPr>
          </a:p>
          <a:p>
            <a:r>
              <a:rPr lang="en-US" dirty="0" smtClean="0">
                <a:solidFill>
                  <a:srgbClr val="FFFFFF"/>
                </a:solidFill>
              </a:rPr>
              <a:t>Alopecia </a:t>
            </a:r>
            <a:r>
              <a:rPr lang="en-US" dirty="0" err="1" smtClean="0">
                <a:solidFill>
                  <a:srgbClr val="FFFFFF"/>
                </a:solidFill>
              </a:rPr>
              <a:t>Areata</a:t>
            </a:r>
            <a:endParaRPr lang="en-US" dirty="0" smtClean="0">
              <a:solidFill>
                <a:srgbClr val="FFFFFF"/>
              </a:solidFill>
            </a:endParaRPr>
          </a:p>
          <a:p>
            <a:endParaRPr lang="en-US" dirty="0" smtClean="0">
              <a:solidFill>
                <a:srgbClr val="FFFFFF"/>
              </a:solidFill>
            </a:endParaRPr>
          </a:p>
          <a:p>
            <a:r>
              <a:rPr lang="en-US" dirty="0" smtClean="0">
                <a:solidFill>
                  <a:srgbClr val="FFFFFF"/>
                </a:solidFill>
              </a:rPr>
              <a:t>Telogen Effluvium</a:t>
            </a:r>
          </a:p>
          <a:p>
            <a:endParaRPr lang="en-US" dirty="0">
              <a:solidFill>
                <a:srgbClr val="FFFFFF"/>
              </a:solidFill>
            </a:endParaRPr>
          </a:p>
          <a:p>
            <a:r>
              <a:rPr lang="en-US" dirty="0" smtClean="0">
                <a:solidFill>
                  <a:srgbClr val="FFFFFF"/>
                </a:solidFill>
              </a:rPr>
              <a:t>Symptoms</a:t>
            </a:r>
            <a:endParaRPr lang="en-US" dirty="0">
              <a:solidFill>
                <a:srgbClr val="FFFFFF"/>
              </a:solidFill>
            </a:endParaRPr>
          </a:p>
        </p:txBody>
      </p:sp>
      <p:sp>
        <p:nvSpPr>
          <p:cNvPr id="4" name="TextBox 3"/>
          <p:cNvSpPr txBox="1"/>
          <p:nvPr/>
        </p:nvSpPr>
        <p:spPr>
          <a:xfrm>
            <a:off x="651132" y="1454624"/>
            <a:ext cx="2032628"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000" dirty="0" smtClean="0"/>
              <a:t>Pattern Hair Loss</a:t>
            </a:r>
            <a:endParaRPr lang="en-US" sz="2000" dirty="0"/>
          </a:p>
        </p:txBody>
      </p:sp>
      <p:sp>
        <p:nvSpPr>
          <p:cNvPr id="5" name="TextBox 4"/>
          <p:cNvSpPr txBox="1"/>
          <p:nvPr/>
        </p:nvSpPr>
        <p:spPr>
          <a:xfrm>
            <a:off x="651132" y="3203869"/>
            <a:ext cx="1895245"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000" dirty="0" smtClean="0"/>
              <a:t>Diffuse hair loss</a:t>
            </a:r>
            <a:endParaRPr lang="en-US" sz="2000" dirty="0"/>
          </a:p>
        </p:txBody>
      </p:sp>
      <p:sp>
        <p:nvSpPr>
          <p:cNvPr id="6" name="TextBox 5"/>
          <p:cNvSpPr txBox="1"/>
          <p:nvPr/>
        </p:nvSpPr>
        <p:spPr>
          <a:xfrm>
            <a:off x="651132" y="2345638"/>
            <a:ext cx="2716409" cy="400110"/>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2000" dirty="0" smtClean="0"/>
              <a:t>Patchy to total hair loss</a:t>
            </a:r>
            <a:endParaRPr lang="en-US" sz="2000" dirty="0"/>
          </a:p>
        </p:txBody>
      </p:sp>
      <p:pic>
        <p:nvPicPr>
          <p:cNvPr id="7" name="Picture Placeholder 7"/>
          <p:cNvPicPr>
            <a:picLocks noChangeAspect="1"/>
          </p:cNvPicPr>
          <p:nvPr/>
        </p:nvPicPr>
        <p:blipFill>
          <a:blip r:embed="rId3"/>
          <a:srcRect l="-30049" r="-30049"/>
          <a:stretch>
            <a:fillRect/>
          </a:stretch>
        </p:blipFill>
        <p:spPr>
          <a:xfrm>
            <a:off x="6239735" y="3002170"/>
            <a:ext cx="3326265" cy="2004048"/>
          </a:xfrm>
          <a:prstGeom prst="rect">
            <a:avLst/>
          </a:prstGeom>
        </p:spPr>
      </p:pic>
      <p:sp>
        <p:nvSpPr>
          <p:cNvPr id="10" name="TextBox 9"/>
          <p:cNvSpPr txBox="1"/>
          <p:nvPr/>
        </p:nvSpPr>
        <p:spPr>
          <a:xfrm>
            <a:off x="651132" y="4101580"/>
            <a:ext cx="4534325" cy="40011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000" dirty="0" smtClean="0"/>
              <a:t>Hair Shedding and scalp show through</a:t>
            </a:r>
            <a:endParaRPr lang="en-US" sz="2000" dirty="0"/>
          </a:p>
        </p:txBody>
      </p:sp>
      <p:pic>
        <p:nvPicPr>
          <p:cNvPr id="8" name="Picture 7"/>
          <p:cNvPicPr>
            <a:picLocks noChangeAspect="1"/>
          </p:cNvPicPr>
          <p:nvPr/>
        </p:nvPicPr>
        <p:blipFill>
          <a:blip r:embed="rId4"/>
          <a:stretch>
            <a:fillRect/>
          </a:stretch>
        </p:blipFill>
        <p:spPr>
          <a:xfrm>
            <a:off x="7266058" y="1063625"/>
            <a:ext cx="1603622" cy="1800715"/>
          </a:xfrm>
          <a:prstGeom prst="rect">
            <a:avLst/>
          </a:prstGeom>
        </p:spPr>
      </p:pic>
      <p:pic>
        <p:nvPicPr>
          <p:cNvPr id="12" name="Picture 11"/>
          <p:cNvPicPr>
            <a:picLocks noChangeAspect="1"/>
          </p:cNvPicPr>
          <p:nvPr/>
        </p:nvPicPr>
        <p:blipFill>
          <a:blip r:embed="rId5"/>
          <a:stretch>
            <a:fillRect/>
          </a:stretch>
        </p:blipFill>
        <p:spPr>
          <a:xfrm>
            <a:off x="4432881" y="2523193"/>
            <a:ext cx="2177245" cy="1361351"/>
          </a:xfrm>
          <a:prstGeom prst="rect">
            <a:avLst/>
          </a:prstGeom>
        </p:spPr>
      </p:pic>
      <p:pic>
        <p:nvPicPr>
          <p:cNvPr id="13" name="Picture 12"/>
          <p:cNvPicPr>
            <a:picLocks noChangeAspect="1"/>
          </p:cNvPicPr>
          <p:nvPr/>
        </p:nvPicPr>
        <p:blipFill rotWithShape="1">
          <a:blip r:embed="rId6"/>
          <a:srcRect l="2353" t="35274" r="3684"/>
          <a:stretch/>
        </p:blipFill>
        <p:spPr>
          <a:xfrm>
            <a:off x="4064831" y="1113357"/>
            <a:ext cx="3201227" cy="1232281"/>
          </a:xfrm>
          <a:prstGeom prst="rect">
            <a:avLst/>
          </a:prstGeom>
        </p:spPr>
      </p:pic>
    </p:spTree>
    <p:extLst>
      <p:ext uri="{BB962C8B-B14F-4D97-AF65-F5344CB8AC3E}">
        <p14:creationId xmlns:p14="http://schemas.microsoft.com/office/powerpoint/2010/main" val="177367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5656" y="908778"/>
            <a:ext cx="3521861" cy="4031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3200" dirty="0" smtClean="0">
                <a:solidFill>
                  <a:srgbClr val="FFFFFF"/>
                </a:solidFill>
              </a:rPr>
              <a:t>Anti-androgen</a:t>
            </a:r>
          </a:p>
          <a:p>
            <a:endParaRPr lang="en-US" sz="3200" dirty="0" smtClean="0">
              <a:solidFill>
                <a:srgbClr val="FFFFFF"/>
              </a:solidFill>
            </a:endParaRPr>
          </a:p>
          <a:p>
            <a:r>
              <a:rPr lang="en-US" sz="3200" dirty="0" smtClean="0">
                <a:solidFill>
                  <a:srgbClr val="FFFFFF"/>
                </a:solidFill>
              </a:rPr>
              <a:t>Anti-oxidant</a:t>
            </a:r>
          </a:p>
          <a:p>
            <a:endParaRPr lang="en-US" sz="3200" dirty="0" smtClean="0">
              <a:solidFill>
                <a:srgbClr val="FFFFFF"/>
              </a:solidFill>
            </a:endParaRPr>
          </a:p>
          <a:p>
            <a:r>
              <a:rPr lang="en-US" sz="3200" dirty="0" smtClean="0">
                <a:solidFill>
                  <a:srgbClr val="FFFFFF"/>
                </a:solidFill>
              </a:rPr>
              <a:t>Anti-inflammatory</a:t>
            </a:r>
          </a:p>
          <a:p>
            <a:endParaRPr lang="en-US" sz="3200" dirty="0">
              <a:solidFill>
                <a:srgbClr val="FFFFFF"/>
              </a:solidFill>
            </a:endParaRPr>
          </a:p>
          <a:p>
            <a:r>
              <a:rPr lang="en-US" sz="3200" dirty="0" smtClean="0">
                <a:solidFill>
                  <a:srgbClr val="FFFFFF"/>
                </a:solidFill>
              </a:rPr>
              <a:t>Cell proliferator</a:t>
            </a:r>
            <a:endParaRPr lang="en-GB" sz="3200" dirty="0" smtClean="0">
              <a:solidFill>
                <a:srgbClr val="FFFFFF"/>
              </a:solidFill>
            </a:endParaRPr>
          </a:p>
          <a:p>
            <a:endParaRPr lang="en-GB" sz="3200" dirty="0">
              <a:solidFill>
                <a:srgbClr val="FFFFFF"/>
              </a:solidFill>
            </a:endParaRPr>
          </a:p>
        </p:txBody>
      </p:sp>
      <p:sp>
        <p:nvSpPr>
          <p:cNvPr id="5" name="Title 3"/>
          <p:cNvSpPr txBox="1">
            <a:spLocks/>
          </p:cNvSpPr>
          <p:nvPr/>
        </p:nvSpPr>
        <p:spPr>
          <a:xfrm>
            <a:off x="457200" y="206375"/>
            <a:ext cx="8229600" cy="857250"/>
          </a:xfrm>
          <a:prstGeom prst="rect">
            <a:avLst/>
          </a:prstGeom>
        </p:spPr>
        <p:txBody>
          <a:bodyPr/>
          <a:lstStyle>
            <a:lvl1pPr algn="ctr" defTabSz="388938" rtl="0" eaLnBrk="1" fontAlgn="base" hangingPunct="1">
              <a:spcBef>
                <a:spcPct val="0"/>
              </a:spcBef>
              <a:spcAft>
                <a:spcPct val="0"/>
              </a:spcAft>
              <a:defRPr sz="3100" kern="1200" spc="213">
                <a:solidFill>
                  <a:srgbClr val="7F7F7F"/>
                </a:solidFill>
                <a:latin typeface="DINMittelschrift"/>
                <a:ea typeface="ヒラギノ角ゴ Pro W3" charset="0"/>
                <a:cs typeface="DINMittelschrift"/>
              </a:defRPr>
            </a:lvl1pPr>
            <a:lvl2pPr algn="ctr" defTabSz="388938" rtl="0" eaLnBrk="1" fontAlgn="base" hangingPunct="1">
              <a:spcBef>
                <a:spcPct val="0"/>
              </a:spcBef>
              <a:spcAft>
                <a:spcPct val="0"/>
              </a:spcAft>
              <a:defRPr sz="3100">
                <a:solidFill>
                  <a:srgbClr val="7F7F7F"/>
                </a:solidFill>
                <a:latin typeface="DINMittelschrift" charset="0"/>
                <a:ea typeface="ヒラギノ角ゴ Pro W3" charset="0"/>
              </a:defRPr>
            </a:lvl2pPr>
            <a:lvl3pPr algn="ctr" defTabSz="388938" rtl="0" eaLnBrk="1" fontAlgn="base" hangingPunct="1">
              <a:spcBef>
                <a:spcPct val="0"/>
              </a:spcBef>
              <a:spcAft>
                <a:spcPct val="0"/>
              </a:spcAft>
              <a:defRPr sz="3100">
                <a:solidFill>
                  <a:srgbClr val="7F7F7F"/>
                </a:solidFill>
                <a:latin typeface="DINMittelschrift" charset="0"/>
                <a:ea typeface="ヒラギノ角ゴ Pro W3" charset="0"/>
              </a:defRPr>
            </a:lvl3pPr>
            <a:lvl4pPr algn="ctr" defTabSz="388938" rtl="0" eaLnBrk="1" fontAlgn="base" hangingPunct="1">
              <a:spcBef>
                <a:spcPct val="0"/>
              </a:spcBef>
              <a:spcAft>
                <a:spcPct val="0"/>
              </a:spcAft>
              <a:defRPr sz="3100">
                <a:solidFill>
                  <a:srgbClr val="7F7F7F"/>
                </a:solidFill>
                <a:latin typeface="DINMittelschrift" charset="0"/>
                <a:ea typeface="ヒラギノ角ゴ Pro W3" charset="0"/>
              </a:defRPr>
            </a:lvl4pPr>
            <a:lvl5pPr algn="ctr" defTabSz="388938" rtl="0" eaLnBrk="1" fontAlgn="base" hangingPunct="1">
              <a:spcBef>
                <a:spcPct val="0"/>
              </a:spcBef>
              <a:spcAft>
                <a:spcPct val="0"/>
              </a:spcAft>
              <a:defRPr sz="3100">
                <a:solidFill>
                  <a:srgbClr val="7F7F7F"/>
                </a:solidFill>
                <a:latin typeface="DINMittelschrift" charset="0"/>
                <a:ea typeface="ヒラギノ角ゴ Pro W3" charset="0"/>
              </a:defRPr>
            </a:lvl5pPr>
            <a:lvl6pPr marL="457200" algn="ctr" defTabSz="388938" rtl="0" eaLnBrk="1" fontAlgn="base" hangingPunct="1">
              <a:spcBef>
                <a:spcPct val="0"/>
              </a:spcBef>
              <a:spcAft>
                <a:spcPct val="0"/>
              </a:spcAft>
              <a:defRPr sz="3100">
                <a:solidFill>
                  <a:srgbClr val="7F7F7F"/>
                </a:solidFill>
                <a:latin typeface="DINMittelschrift" charset="0"/>
                <a:ea typeface="ヒラギノ角ゴ Pro W3" charset="0"/>
              </a:defRPr>
            </a:lvl6pPr>
            <a:lvl7pPr marL="914400" algn="ctr" defTabSz="388938" rtl="0" eaLnBrk="1" fontAlgn="base" hangingPunct="1">
              <a:spcBef>
                <a:spcPct val="0"/>
              </a:spcBef>
              <a:spcAft>
                <a:spcPct val="0"/>
              </a:spcAft>
              <a:defRPr sz="3100">
                <a:solidFill>
                  <a:srgbClr val="7F7F7F"/>
                </a:solidFill>
                <a:latin typeface="DINMittelschrift" charset="0"/>
                <a:ea typeface="ヒラギノ角ゴ Pro W3" charset="0"/>
              </a:defRPr>
            </a:lvl7pPr>
            <a:lvl8pPr marL="1371600" algn="ctr" defTabSz="388938" rtl="0" eaLnBrk="1" fontAlgn="base" hangingPunct="1">
              <a:spcBef>
                <a:spcPct val="0"/>
              </a:spcBef>
              <a:spcAft>
                <a:spcPct val="0"/>
              </a:spcAft>
              <a:defRPr sz="3100">
                <a:solidFill>
                  <a:srgbClr val="7F7F7F"/>
                </a:solidFill>
                <a:latin typeface="DINMittelschrift" charset="0"/>
                <a:ea typeface="ヒラギノ角ゴ Pro W3" charset="0"/>
              </a:defRPr>
            </a:lvl8pPr>
            <a:lvl9pPr marL="1828800" algn="ctr" defTabSz="388938" rtl="0" eaLnBrk="1" fontAlgn="base" hangingPunct="1">
              <a:spcBef>
                <a:spcPct val="0"/>
              </a:spcBef>
              <a:spcAft>
                <a:spcPct val="0"/>
              </a:spcAft>
              <a:defRPr sz="3100">
                <a:solidFill>
                  <a:srgbClr val="7F7F7F"/>
                </a:solidFill>
                <a:latin typeface="DINMittelschrift" charset="0"/>
                <a:ea typeface="ヒラギノ角ゴ Pro W3" charset="0"/>
              </a:defRPr>
            </a:lvl9pPr>
          </a:lstStyle>
          <a:p>
            <a:pPr algn="l"/>
            <a:r>
              <a:rPr lang="en-US" dirty="0" smtClean="0">
                <a:solidFill>
                  <a:srgbClr val="FFFFFF"/>
                </a:solidFill>
              </a:rPr>
              <a:t>How botanicals work for hair </a:t>
            </a:r>
            <a:endParaRPr lang="en-US" dirty="0">
              <a:solidFill>
                <a:srgbClr val="FFFFFF"/>
              </a:solidFill>
            </a:endParaRPr>
          </a:p>
        </p:txBody>
      </p:sp>
      <p:sp>
        <p:nvSpPr>
          <p:cNvPr id="6" name="TextBox 5"/>
          <p:cNvSpPr txBox="1"/>
          <p:nvPr/>
        </p:nvSpPr>
        <p:spPr>
          <a:xfrm>
            <a:off x="2681375" y="1398787"/>
            <a:ext cx="3443286" cy="4001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2000" dirty="0" smtClean="0">
                <a:solidFill>
                  <a:schemeClr val="tx1"/>
                </a:solidFill>
              </a:rPr>
              <a:t>Inhibitors</a:t>
            </a:r>
            <a:r>
              <a:rPr lang="en-US" sz="2000" dirty="0">
                <a:solidFill>
                  <a:schemeClr val="tx1"/>
                </a:solidFill>
              </a:rPr>
              <a:t> </a:t>
            </a:r>
            <a:r>
              <a:rPr lang="en-US" sz="2000" dirty="0" smtClean="0">
                <a:solidFill>
                  <a:schemeClr val="tx1"/>
                </a:solidFill>
              </a:rPr>
              <a:t>of 5 alpha reductase</a:t>
            </a:r>
            <a:endParaRPr lang="en-US" sz="2000" dirty="0">
              <a:solidFill>
                <a:schemeClr val="tx1"/>
              </a:solidFill>
            </a:endParaRPr>
          </a:p>
        </p:txBody>
      </p:sp>
      <p:sp>
        <p:nvSpPr>
          <p:cNvPr id="7" name="TextBox 6"/>
          <p:cNvSpPr txBox="1"/>
          <p:nvPr/>
        </p:nvSpPr>
        <p:spPr>
          <a:xfrm>
            <a:off x="2681375" y="2410200"/>
            <a:ext cx="3443286" cy="4001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sz="2000" dirty="0" smtClean="0">
                <a:solidFill>
                  <a:schemeClr val="tx1"/>
                </a:solidFill>
              </a:rPr>
              <a:t>Free radical scavengers</a:t>
            </a:r>
            <a:endParaRPr lang="en-US" sz="2000" dirty="0">
              <a:solidFill>
                <a:schemeClr val="tx1"/>
              </a:solidFill>
            </a:endParaRPr>
          </a:p>
        </p:txBody>
      </p:sp>
      <p:sp>
        <p:nvSpPr>
          <p:cNvPr id="8" name="TextBox 7"/>
          <p:cNvSpPr txBox="1"/>
          <p:nvPr/>
        </p:nvSpPr>
        <p:spPr>
          <a:xfrm>
            <a:off x="2681375" y="3385293"/>
            <a:ext cx="3443286" cy="4001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sz="2000" dirty="0" smtClean="0">
                <a:solidFill>
                  <a:schemeClr val="tx1"/>
                </a:solidFill>
              </a:rPr>
              <a:t>Blocks inflammatory mediators</a:t>
            </a:r>
            <a:endParaRPr lang="en-US" sz="2000" dirty="0">
              <a:solidFill>
                <a:schemeClr val="tx1"/>
              </a:solidFill>
            </a:endParaRPr>
          </a:p>
        </p:txBody>
      </p:sp>
      <p:sp>
        <p:nvSpPr>
          <p:cNvPr id="10" name="TextBox 9"/>
          <p:cNvSpPr txBox="1"/>
          <p:nvPr/>
        </p:nvSpPr>
        <p:spPr>
          <a:xfrm>
            <a:off x="2681375" y="4408651"/>
            <a:ext cx="3443286" cy="40011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GB" sz="2000" dirty="0" smtClean="0">
                <a:solidFill>
                  <a:schemeClr val="tx1"/>
                </a:solidFill>
              </a:rPr>
              <a:t>Promotes healthy cell growth</a:t>
            </a:r>
            <a:endParaRPr lang="en-US" sz="2000" dirty="0">
              <a:solidFill>
                <a:schemeClr val="tx1"/>
              </a:solidFill>
            </a:endParaRPr>
          </a:p>
        </p:txBody>
      </p:sp>
      <p:grpSp>
        <p:nvGrpSpPr>
          <p:cNvPr id="14" name="Group 13"/>
          <p:cNvGrpSpPr/>
          <p:nvPr/>
        </p:nvGrpSpPr>
        <p:grpSpPr>
          <a:xfrm>
            <a:off x="6680246" y="1880180"/>
            <a:ext cx="2424070" cy="2684469"/>
            <a:chOff x="6719930" y="1880180"/>
            <a:chExt cx="2424070" cy="2684469"/>
          </a:xfrm>
        </p:grpSpPr>
        <p:sp>
          <p:nvSpPr>
            <p:cNvPr id="12" name="Oval 11"/>
            <p:cNvSpPr/>
            <p:nvPr/>
          </p:nvSpPr>
          <p:spPr>
            <a:xfrm>
              <a:off x="6719930" y="1880180"/>
              <a:ext cx="2297575" cy="1294129"/>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000" dirty="0" smtClean="0"/>
                <a:t>Maintain hair follicles in anagen</a:t>
              </a:r>
              <a:endParaRPr lang="en-US" sz="2000" dirty="0"/>
            </a:p>
          </p:txBody>
        </p:sp>
        <p:sp>
          <p:nvSpPr>
            <p:cNvPr id="13" name="Oval 12"/>
            <p:cNvSpPr/>
            <p:nvPr/>
          </p:nvSpPr>
          <p:spPr>
            <a:xfrm>
              <a:off x="6719930" y="3174308"/>
              <a:ext cx="2424070" cy="1390341"/>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000" dirty="0" smtClean="0"/>
                <a:t>Maintain Healthy cells in the follicle and scalp</a:t>
              </a:r>
              <a:endParaRPr lang="en-US" sz="2000" dirty="0"/>
            </a:p>
          </p:txBody>
        </p:sp>
      </p:grpSp>
    </p:spTree>
    <p:extLst>
      <p:ext uri="{BB962C8B-B14F-4D97-AF65-F5344CB8AC3E}">
        <p14:creationId xmlns:p14="http://schemas.microsoft.com/office/powerpoint/2010/main" val="299588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a:extLst>
              <a:ext uri="{FF2B5EF4-FFF2-40B4-BE49-F238E27FC236}">
                <a16:creationId xmlns="" xmlns:a16="http://schemas.microsoft.com/office/drawing/2014/main" id="{F50EA421-B4D7-4453-A8B0-4E002E3707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0" name="Picture 4" descr="Logo_RGB_Charity_Event_2018.gif">
            <a:extLst>
              <a:ext uri="{FF2B5EF4-FFF2-40B4-BE49-F238E27FC236}">
                <a16:creationId xmlns="" xmlns:a16="http://schemas.microsoft.com/office/drawing/2014/main" id="{6E9C127F-9F09-4542-A9EB-61BD6B9AB6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5" y="3630613"/>
            <a:ext cx="96837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a:extLst>
              <a:ext uri="{FF2B5EF4-FFF2-40B4-BE49-F238E27FC236}">
                <a16:creationId xmlns="" xmlns:a16="http://schemas.microsoft.com/office/drawing/2014/main" id="{FB157A93-F557-D248-86FA-6B2C15B0F16B}"/>
              </a:ext>
            </a:extLst>
          </p:cNvPr>
          <p:cNvPicPr>
            <a:picLocks noChangeAspect="1"/>
          </p:cNvPicPr>
          <p:nvPr/>
        </p:nvPicPr>
        <p:blipFill>
          <a:blip r:embed="rId5"/>
          <a:stretch>
            <a:fillRect/>
          </a:stretch>
        </p:blipFill>
        <p:spPr>
          <a:xfrm>
            <a:off x="7740564" y="3486799"/>
            <a:ext cx="1203495" cy="1471901"/>
          </a:xfrm>
          <a:prstGeom prst="rect">
            <a:avLst/>
          </a:prstGeom>
        </p:spPr>
      </p:pic>
      <p:sp>
        <p:nvSpPr>
          <p:cNvPr id="7" name="Title 6"/>
          <p:cNvSpPr>
            <a:spLocks noGrp="1"/>
          </p:cNvSpPr>
          <p:nvPr>
            <p:ph type="title"/>
          </p:nvPr>
        </p:nvSpPr>
        <p:spPr>
          <a:xfrm>
            <a:off x="722313" y="272573"/>
            <a:ext cx="7772400" cy="1021556"/>
          </a:xfrm>
        </p:spPr>
        <p:txBody>
          <a:bodyPr>
            <a:normAutofit fontScale="90000"/>
          </a:bodyPr>
          <a:lstStyle/>
          <a:p>
            <a:r>
              <a:rPr lang="en-US" dirty="0" smtClean="0">
                <a:solidFill>
                  <a:schemeClr val="bg1"/>
                </a:solidFill>
              </a:rPr>
              <a:t>Natural plant derived ingredients are used in:-</a:t>
            </a:r>
            <a:endParaRPr lang="en-US" dirty="0">
              <a:solidFill>
                <a:schemeClr val="bg1"/>
              </a:solidFill>
            </a:endParaRPr>
          </a:p>
        </p:txBody>
      </p:sp>
      <p:sp>
        <p:nvSpPr>
          <p:cNvPr id="2" name="TextBox 1"/>
          <p:cNvSpPr txBox="1"/>
          <p:nvPr/>
        </p:nvSpPr>
        <p:spPr>
          <a:xfrm>
            <a:off x="722313" y="1468058"/>
            <a:ext cx="5020324" cy="584776"/>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3200" dirty="0" smtClean="0">
                <a:solidFill>
                  <a:schemeClr val="tx1"/>
                </a:solidFill>
              </a:rPr>
              <a:t>Topical Cosmetic Treatments</a:t>
            </a:r>
            <a:endParaRPr lang="en-US" sz="3200" dirty="0">
              <a:solidFill>
                <a:schemeClr val="tx1"/>
              </a:solidFill>
            </a:endParaRPr>
          </a:p>
        </p:txBody>
      </p:sp>
      <p:sp>
        <p:nvSpPr>
          <p:cNvPr id="8" name="TextBox 7"/>
          <p:cNvSpPr txBox="1"/>
          <p:nvPr/>
        </p:nvSpPr>
        <p:spPr>
          <a:xfrm>
            <a:off x="722313" y="2584172"/>
            <a:ext cx="2733240" cy="584776"/>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3200" dirty="0" err="1" smtClean="0">
                <a:solidFill>
                  <a:schemeClr val="tx1"/>
                </a:solidFill>
              </a:rPr>
              <a:t>NutriCosmetics</a:t>
            </a:r>
            <a:endParaRPr lang="en-US" sz="3200" dirty="0">
              <a:solidFill>
                <a:schemeClr val="tx1"/>
              </a:solidFill>
            </a:endParaRPr>
          </a:p>
        </p:txBody>
      </p:sp>
      <p:pic>
        <p:nvPicPr>
          <p:cNvPr id="9" name="Picture 8" descr="Screenshot 2019-09-17 21.43.56.png"/>
          <p:cNvPicPr>
            <a:picLocks noChangeAspect="1"/>
          </p:cNvPicPr>
          <p:nvPr/>
        </p:nvPicPr>
        <p:blipFill rotWithShape="1">
          <a:blip r:embed="rId6">
            <a:extLst>
              <a:ext uri="{28A0092B-C50C-407E-A947-70E740481C1C}">
                <a14:useLocalDpi xmlns:a14="http://schemas.microsoft.com/office/drawing/2010/main" val="0"/>
              </a:ext>
            </a:extLst>
          </a:blip>
          <a:srcRect t="16565" b="16533"/>
          <a:stretch/>
        </p:blipFill>
        <p:spPr>
          <a:xfrm>
            <a:off x="4776077" y="2075721"/>
            <a:ext cx="3718636" cy="1554892"/>
          </a:xfrm>
          <a:prstGeom prst="rect">
            <a:avLst/>
          </a:prstGeom>
        </p:spPr>
      </p:pic>
      <p:pic>
        <p:nvPicPr>
          <p:cNvPr id="10" name="Picture 9" descr="Screenshot 2019-06-04 20.16.34.png"/>
          <p:cNvPicPr>
            <a:picLocks noChangeAspect="1"/>
          </p:cNvPicPr>
          <p:nvPr/>
        </p:nvPicPr>
        <p:blipFill rotWithShape="1">
          <a:blip r:embed="rId7">
            <a:extLst>
              <a:ext uri="{28A0092B-C50C-407E-A947-70E740481C1C}">
                <a14:useLocalDpi xmlns:a14="http://schemas.microsoft.com/office/drawing/2010/main" val="0"/>
              </a:ext>
            </a:extLst>
          </a:blip>
          <a:srcRect t="7196" r="15761" b="17311"/>
          <a:stretch/>
        </p:blipFill>
        <p:spPr>
          <a:xfrm>
            <a:off x="722313" y="3381838"/>
            <a:ext cx="3660357" cy="1433050"/>
          </a:xfrm>
          <a:prstGeom prst="rect">
            <a:avLst/>
          </a:prstGeom>
        </p:spPr>
      </p:pic>
      <p:grpSp>
        <p:nvGrpSpPr>
          <p:cNvPr id="3" name="Group 2"/>
          <p:cNvGrpSpPr/>
          <p:nvPr/>
        </p:nvGrpSpPr>
        <p:grpSpPr>
          <a:xfrm>
            <a:off x="4776077" y="3768643"/>
            <a:ext cx="2920541" cy="1233321"/>
            <a:chOff x="4776077" y="3768643"/>
            <a:chExt cx="2920541" cy="1233321"/>
          </a:xfrm>
        </p:grpSpPr>
        <p:sp>
          <p:nvSpPr>
            <p:cNvPr id="11" name="TextBox 10"/>
            <p:cNvSpPr txBox="1"/>
            <p:nvPr/>
          </p:nvSpPr>
          <p:spPr>
            <a:xfrm>
              <a:off x="4776077" y="3768643"/>
              <a:ext cx="1833630" cy="40011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000" dirty="0" smtClean="0">
                  <a:solidFill>
                    <a:schemeClr val="tx1"/>
                  </a:solidFill>
                </a:rPr>
                <a:t>Highly Crowded</a:t>
              </a:r>
              <a:endParaRPr lang="en-US" sz="2000" dirty="0">
                <a:solidFill>
                  <a:schemeClr val="tx1"/>
                </a:solidFill>
              </a:endParaRPr>
            </a:p>
          </p:txBody>
        </p:sp>
        <p:sp>
          <p:nvSpPr>
            <p:cNvPr id="12" name="TextBox 11"/>
            <p:cNvSpPr txBox="1"/>
            <p:nvPr/>
          </p:nvSpPr>
          <p:spPr>
            <a:xfrm>
              <a:off x="4776077" y="4200638"/>
              <a:ext cx="2176715"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800" dirty="0" smtClean="0">
                  <a:solidFill>
                    <a:schemeClr val="tx1"/>
                  </a:solidFill>
                </a:rPr>
                <a:t>Very Fragmented</a:t>
              </a:r>
              <a:endParaRPr lang="en-US" sz="1800" dirty="0">
                <a:solidFill>
                  <a:schemeClr val="tx1"/>
                </a:solidFill>
              </a:endParaRPr>
            </a:p>
          </p:txBody>
        </p:sp>
        <p:sp>
          <p:nvSpPr>
            <p:cNvPr id="13" name="TextBox 12"/>
            <p:cNvSpPr txBox="1"/>
            <p:nvPr/>
          </p:nvSpPr>
          <p:spPr>
            <a:xfrm>
              <a:off x="4776077" y="4601854"/>
              <a:ext cx="2920541" cy="40011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2000" dirty="0" smtClean="0">
                  <a:solidFill>
                    <a:schemeClr val="tx1"/>
                  </a:solidFill>
                </a:rPr>
                <a:t>Relatively </a:t>
              </a:r>
              <a:r>
                <a:rPr lang="en-US" sz="2000" dirty="0">
                  <a:solidFill>
                    <a:schemeClr val="tx1"/>
                  </a:solidFill>
                </a:rPr>
                <a:t>F</a:t>
              </a:r>
              <a:r>
                <a:rPr lang="en-US" sz="2000" dirty="0" smtClean="0">
                  <a:solidFill>
                    <a:schemeClr val="tx1"/>
                  </a:solidFill>
                </a:rPr>
                <a:t>ew Ingredients</a:t>
              </a:r>
              <a:endParaRPr lang="en-US" sz="2000" dirty="0">
                <a:solidFill>
                  <a:schemeClr val="tx1"/>
                </a:solidFill>
              </a:endParaRPr>
            </a:p>
          </p:txBody>
        </p:sp>
      </p:grpSp>
    </p:spTree>
    <p:extLst>
      <p:ext uri="{BB962C8B-B14F-4D97-AF65-F5344CB8AC3E}">
        <p14:creationId xmlns:p14="http://schemas.microsoft.com/office/powerpoint/2010/main" val="392279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4080835" y="847913"/>
            <a:ext cx="3064355" cy="2099760"/>
            <a:chOff x="5898415" y="852060"/>
            <a:chExt cx="3064355" cy="2099760"/>
          </a:xfrm>
        </p:grpSpPr>
        <p:pic>
          <p:nvPicPr>
            <p:cNvPr id="18" name="Picture 17"/>
            <p:cNvPicPr>
              <a:picLocks noChangeAspect="1"/>
            </p:cNvPicPr>
            <p:nvPr/>
          </p:nvPicPr>
          <p:blipFill rotWithShape="1">
            <a:blip r:embed="rId3"/>
            <a:srcRect l="12325" t="5712" r="11381" b="22239"/>
            <a:stretch/>
          </p:blipFill>
          <p:spPr>
            <a:xfrm>
              <a:off x="5898415" y="852060"/>
              <a:ext cx="3064355" cy="2099760"/>
            </a:xfrm>
            <a:prstGeom prst="rect">
              <a:avLst/>
            </a:prstGeom>
          </p:spPr>
        </p:pic>
        <p:sp>
          <p:nvSpPr>
            <p:cNvPr id="19" name="TextBox 18"/>
            <p:cNvSpPr txBox="1"/>
            <p:nvPr/>
          </p:nvSpPr>
          <p:spPr>
            <a:xfrm>
              <a:off x="6636483" y="902042"/>
              <a:ext cx="1725709"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Hair follicles ex vivo</a:t>
              </a:r>
              <a:endParaRPr lang="en-US" dirty="0">
                <a:solidFill>
                  <a:schemeClr val="tx1"/>
                </a:solidFill>
              </a:endParaRPr>
            </a:p>
          </p:txBody>
        </p:sp>
      </p:grpSp>
      <p:grpSp>
        <p:nvGrpSpPr>
          <p:cNvPr id="14" name="Group 13"/>
          <p:cNvGrpSpPr/>
          <p:nvPr/>
        </p:nvGrpSpPr>
        <p:grpSpPr>
          <a:xfrm>
            <a:off x="715000" y="945895"/>
            <a:ext cx="3045645" cy="2023750"/>
            <a:chOff x="5898415" y="162664"/>
            <a:chExt cx="3045645" cy="2023750"/>
          </a:xfrm>
        </p:grpSpPr>
        <p:pic>
          <p:nvPicPr>
            <p:cNvPr id="15" name="Picture 14"/>
            <p:cNvPicPr>
              <a:picLocks noChangeAspect="1"/>
            </p:cNvPicPr>
            <p:nvPr/>
          </p:nvPicPr>
          <p:blipFill>
            <a:blip r:embed="rId4"/>
            <a:stretch>
              <a:fillRect/>
            </a:stretch>
          </p:blipFill>
          <p:spPr>
            <a:xfrm>
              <a:off x="5898415" y="162664"/>
              <a:ext cx="3045645" cy="2023750"/>
            </a:xfrm>
            <a:prstGeom prst="rect">
              <a:avLst/>
            </a:prstGeom>
          </p:spPr>
        </p:pic>
        <p:sp>
          <p:nvSpPr>
            <p:cNvPr id="16" name="TextBox 15"/>
            <p:cNvSpPr txBox="1"/>
            <p:nvPr/>
          </p:nvSpPr>
          <p:spPr>
            <a:xfrm>
              <a:off x="6649116" y="206070"/>
              <a:ext cx="1700443"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Dermal Papilla cells</a:t>
              </a:r>
              <a:endParaRPr lang="en-US" dirty="0">
                <a:solidFill>
                  <a:schemeClr val="tx1"/>
                </a:solidFill>
              </a:endParaRPr>
            </a:p>
          </p:txBody>
        </p:sp>
      </p:grpSp>
      <p:grpSp>
        <p:nvGrpSpPr>
          <p:cNvPr id="20" name="Group 19"/>
          <p:cNvGrpSpPr/>
          <p:nvPr/>
        </p:nvGrpSpPr>
        <p:grpSpPr>
          <a:xfrm>
            <a:off x="1773258" y="2797644"/>
            <a:ext cx="3045645" cy="2173855"/>
            <a:chOff x="5898414" y="1616313"/>
            <a:chExt cx="3045645" cy="2173855"/>
          </a:xfrm>
        </p:grpSpPr>
        <p:pic>
          <p:nvPicPr>
            <p:cNvPr id="21" name="Picture 20"/>
            <p:cNvPicPr>
              <a:picLocks noChangeAspect="1"/>
            </p:cNvPicPr>
            <p:nvPr/>
          </p:nvPicPr>
          <p:blipFill rotWithShape="1">
            <a:blip r:embed="rId5"/>
            <a:srcRect r="8377"/>
            <a:stretch/>
          </p:blipFill>
          <p:spPr>
            <a:xfrm>
              <a:off x="5898414" y="1616313"/>
              <a:ext cx="3045645" cy="2173855"/>
            </a:xfrm>
            <a:prstGeom prst="rect">
              <a:avLst/>
            </a:prstGeom>
          </p:spPr>
        </p:pic>
        <p:sp>
          <p:nvSpPr>
            <p:cNvPr id="22" name="TextBox 21"/>
            <p:cNvSpPr txBox="1"/>
            <p:nvPr/>
          </p:nvSpPr>
          <p:spPr>
            <a:xfrm>
              <a:off x="6571251" y="1662866"/>
              <a:ext cx="1856172"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Skin/hair penetration</a:t>
              </a:r>
              <a:endParaRPr lang="en-US" dirty="0">
                <a:solidFill>
                  <a:schemeClr val="tx1"/>
                </a:solidFill>
              </a:endParaRPr>
            </a:p>
          </p:txBody>
        </p:sp>
      </p:grpSp>
      <p:grpSp>
        <p:nvGrpSpPr>
          <p:cNvPr id="23" name="Group 22"/>
          <p:cNvGrpSpPr/>
          <p:nvPr/>
        </p:nvGrpSpPr>
        <p:grpSpPr>
          <a:xfrm>
            <a:off x="5212159" y="2637064"/>
            <a:ext cx="3064355" cy="2334435"/>
            <a:chOff x="5898414" y="2480453"/>
            <a:chExt cx="3064355" cy="2334435"/>
          </a:xfrm>
        </p:grpSpPr>
        <p:grpSp>
          <p:nvGrpSpPr>
            <p:cNvPr id="24" name="Group 23"/>
            <p:cNvGrpSpPr/>
            <p:nvPr/>
          </p:nvGrpSpPr>
          <p:grpSpPr>
            <a:xfrm>
              <a:off x="5898414" y="2480453"/>
              <a:ext cx="3064355" cy="2334435"/>
              <a:chOff x="5898414" y="2480453"/>
              <a:chExt cx="3064355" cy="2334435"/>
            </a:xfrm>
          </p:grpSpPr>
          <p:pic>
            <p:nvPicPr>
              <p:cNvPr id="26" name="Picture 25"/>
              <p:cNvPicPr>
                <a:picLocks noChangeAspect="1"/>
              </p:cNvPicPr>
              <p:nvPr/>
            </p:nvPicPr>
            <p:blipFill>
              <a:blip r:embed="rId6"/>
              <a:stretch>
                <a:fillRect/>
              </a:stretch>
            </p:blipFill>
            <p:spPr>
              <a:xfrm>
                <a:off x="5898414" y="2480453"/>
                <a:ext cx="3064355" cy="1526544"/>
              </a:xfrm>
              <a:prstGeom prst="rect">
                <a:avLst/>
              </a:prstGeom>
            </p:spPr>
          </p:pic>
          <p:pic>
            <p:nvPicPr>
              <p:cNvPr id="27" name="Picture 26"/>
              <p:cNvPicPr>
                <a:picLocks noChangeAspect="1"/>
              </p:cNvPicPr>
              <p:nvPr/>
            </p:nvPicPr>
            <p:blipFill rotWithShape="1">
              <a:blip r:embed="rId7"/>
              <a:srcRect b="20963"/>
              <a:stretch/>
            </p:blipFill>
            <p:spPr>
              <a:xfrm>
                <a:off x="5898414" y="3585354"/>
                <a:ext cx="3064355" cy="1229534"/>
              </a:xfrm>
              <a:prstGeom prst="rect">
                <a:avLst/>
              </a:prstGeom>
            </p:spPr>
          </p:pic>
        </p:grpSp>
        <p:sp>
          <p:nvSpPr>
            <p:cNvPr id="25" name="TextBox 24"/>
            <p:cNvSpPr txBox="1"/>
            <p:nvPr/>
          </p:nvSpPr>
          <p:spPr>
            <a:xfrm>
              <a:off x="6825978" y="2510783"/>
              <a:ext cx="1346718"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Clinical Testing </a:t>
              </a:r>
              <a:endParaRPr lang="en-US" dirty="0">
                <a:solidFill>
                  <a:schemeClr val="tx1"/>
                </a:solidFill>
              </a:endParaRPr>
            </a:p>
          </p:txBody>
        </p:sp>
      </p:grpSp>
      <p:sp>
        <p:nvSpPr>
          <p:cNvPr id="28" name="Title 3"/>
          <p:cNvSpPr txBox="1">
            <a:spLocks/>
          </p:cNvSpPr>
          <p:nvPr/>
        </p:nvSpPr>
        <p:spPr>
          <a:xfrm>
            <a:off x="457200" y="206375"/>
            <a:ext cx="8229600" cy="857250"/>
          </a:xfrm>
          <a:prstGeom prst="rect">
            <a:avLst/>
          </a:prstGeom>
        </p:spPr>
        <p:txBody>
          <a:bodyPr/>
          <a:lstStyle>
            <a:lvl1pPr algn="ctr" defTabSz="388938" rtl="0" eaLnBrk="1" fontAlgn="base" hangingPunct="1">
              <a:spcBef>
                <a:spcPct val="0"/>
              </a:spcBef>
              <a:spcAft>
                <a:spcPct val="0"/>
              </a:spcAft>
              <a:defRPr sz="3100" kern="1200" spc="213">
                <a:solidFill>
                  <a:srgbClr val="7F7F7F"/>
                </a:solidFill>
                <a:latin typeface="DINMittelschrift"/>
                <a:ea typeface="ヒラギノ角ゴ Pro W3" charset="0"/>
                <a:cs typeface="DINMittelschrift"/>
              </a:defRPr>
            </a:lvl1pPr>
            <a:lvl2pPr algn="ctr" defTabSz="388938" rtl="0" eaLnBrk="1" fontAlgn="base" hangingPunct="1">
              <a:spcBef>
                <a:spcPct val="0"/>
              </a:spcBef>
              <a:spcAft>
                <a:spcPct val="0"/>
              </a:spcAft>
              <a:defRPr sz="3100">
                <a:solidFill>
                  <a:srgbClr val="7F7F7F"/>
                </a:solidFill>
                <a:latin typeface="DINMittelschrift" charset="0"/>
                <a:ea typeface="ヒラギノ角ゴ Pro W3" charset="0"/>
              </a:defRPr>
            </a:lvl2pPr>
            <a:lvl3pPr algn="ctr" defTabSz="388938" rtl="0" eaLnBrk="1" fontAlgn="base" hangingPunct="1">
              <a:spcBef>
                <a:spcPct val="0"/>
              </a:spcBef>
              <a:spcAft>
                <a:spcPct val="0"/>
              </a:spcAft>
              <a:defRPr sz="3100">
                <a:solidFill>
                  <a:srgbClr val="7F7F7F"/>
                </a:solidFill>
                <a:latin typeface="DINMittelschrift" charset="0"/>
                <a:ea typeface="ヒラギノ角ゴ Pro W3" charset="0"/>
              </a:defRPr>
            </a:lvl3pPr>
            <a:lvl4pPr algn="ctr" defTabSz="388938" rtl="0" eaLnBrk="1" fontAlgn="base" hangingPunct="1">
              <a:spcBef>
                <a:spcPct val="0"/>
              </a:spcBef>
              <a:spcAft>
                <a:spcPct val="0"/>
              </a:spcAft>
              <a:defRPr sz="3100">
                <a:solidFill>
                  <a:srgbClr val="7F7F7F"/>
                </a:solidFill>
                <a:latin typeface="DINMittelschrift" charset="0"/>
                <a:ea typeface="ヒラギノ角ゴ Pro W3" charset="0"/>
              </a:defRPr>
            </a:lvl4pPr>
            <a:lvl5pPr algn="ctr" defTabSz="388938" rtl="0" eaLnBrk="1" fontAlgn="base" hangingPunct="1">
              <a:spcBef>
                <a:spcPct val="0"/>
              </a:spcBef>
              <a:spcAft>
                <a:spcPct val="0"/>
              </a:spcAft>
              <a:defRPr sz="3100">
                <a:solidFill>
                  <a:srgbClr val="7F7F7F"/>
                </a:solidFill>
                <a:latin typeface="DINMittelschrift" charset="0"/>
                <a:ea typeface="ヒラギノ角ゴ Pro W3" charset="0"/>
              </a:defRPr>
            </a:lvl5pPr>
            <a:lvl6pPr marL="457200" algn="ctr" defTabSz="388938" rtl="0" eaLnBrk="1" fontAlgn="base" hangingPunct="1">
              <a:spcBef>
                <a:spcPct val="0"/>
              </a:spcBef>
              <a:spcAft>
                <a:spcPct val="0"/>
              </a:spcAft>
              <a:defRPr sz="3100">
                <a:solidFill>
                  <a:srgbClr val="7F7F7F"/>
                </a:solidFill>
                <a:latin typeface="DINMittelschrift" charset="0"/>
                <a:ea typeface="ヒラギノ角ゴ Pro W3" charset="0"/>
              </a:defRPr>
            </a:lvl6pPr>
            <a:lvl7pPr marL="914400" algn="ctr" defTabSz="388938" rtl="0" eaLnBrk="1" fontAlgn="base" hangingPunct="1">
              <a:spcBef>
                <a:spcPct val="0"/>
              </a:spcBef>
              <a:spcAft>
                <a:spcPct val="0"/>
              </a:spcAft>
              <a:defRPr sz="3100">
                <a:solidFill>
                  <a:srgbClr val="7F7F7F"/>
                </a:solidFill>
                <a:latin typeface="DINMittelschrift" charset="0"/>
                <a:ea typeface="ヒラギノ角ゴ Pro W3" charset="0"/>
              </a:defRPr>
            </a:lvl7pPr>
            <a:lvl8pPr marL="1371600" algn="ctr" defTabSz="388938" rtl="0" eaLnBrk="1" fontAlgn="base" hangingPunct="1">
              <a:spcBef>
                <a:spcPct val="0"/>
              </a:spcBef>
              <a:spcAft>
                <a:spcPct val="0"/>
              </a:spcAft>
              <a:defRPr sz="3100">
                <a:solidFill>
                  <a:srgbClr val="7F7F7F"/>
                </a:solidFill>
                <a:latin typeface="DINMittelschrift" charset="0"/>
                <a:ea typeface="ヒラギノ角ゴ Pro W3" charset="0"/>
              </a:defRPr>
            </a:lvl8pPr>
            <a:lvl9pPr marL="1828800" algn="ctr" defTabSz="388938" rtl="0" eaLnBrk="1" fontAlgn="base" hangingPunct="1">
              <a:spcBef>
                <a:spcPct val="0"/>
              </a:spcBef>
              <a:spcAft>
                <a:spcPct val="0"/>
              </a:spcAft>
              <a:defRPr sz="3100">
                <a:solidFill>
                  <a:srgbClr val="7F7F7F"/>
                </a:solidFill>
                <a:latin typeface="DINMittelschrift" charset="0"/>
                <a:ea typeface="ヒラギノ角ゴ Pro W3" charset="0"/>
              </a:defRPr>
            </a:lvl9pPr>
          </a:lstStyle>
          <a:p>
            <a:pPr algn="l"/>
            <a:r>
              <a:rPr lang="en-US" dirty="0" smtClean="0">
                <a:solidFill>
                  <a:srgbClr val="FFFFFF"/>
                </a:solidFill>
              </a:rPr>
              <a:t>Important to test if they work</a:t>
            </a:r>
            <a:endParaRPr lang="en-US" dirty="0">
              <a:solidFill>
                <a:srgbClr val="FFFFFF"/>
              </a:solidFill>
            </a:endParaRPr>
          </a:p>
        </p:txBody>
      </p:sp>
    </p:spTree>
    <p:extLst>
      <p:ext uri="{BB962C8B-B14F-4D97-AF65-F5344CB8AC3E}">
        <p14:creationId xmlns:p14="http://schemas.microsoft.com/office/powerpoint/2010/main" val="12922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Phytochemicals for hair and how they work</a:t>
            </a:r>
            <a:endParaRPr lang="en-US" dirty="0">
              <a:solidFill>
                <a:schemeClr val="bg1"/>
              </a:solidFill>
            </a:endParaRPr>
          </a:p>
        </p:txBody>
      </p:sp>
    </p:spTree>
    <p:extLst>
      <p:ext uri="{BB962C8B-B14F-4D97-AF65-F5344CB8AC3E}">
        <p14:creationId xmlns:p14="http://schemas.microsoft.com/office/powerpoint/2010/main" val="11534729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a:extLst>
              <a:ext uri="{FF2B5EF4-FFF2-40B4-BE49-F238E27FC236}">
                <a16:creationId xmlns="" xmlns:a16="http://schemas.microsoft.com/office/drawing/2014/main" id="{F50EA421-B4D7-4453-A8B0-4E002E3707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0" name="Picture 4" descr="Logo_RGB_Charity_Event_2018.gif">
            <a:extLst>
              <a:ext uri="{FF2B5EF4-FFF2-40B4-BE49-F238E27FC236}">
                <a16:creationId xmlns="" xmlns:a16="http://schemas.microsoft.com/office/drawing/2014/main" id="{6E9C127F-9F09-4542-A9EB-61BD6B9AB6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5" y="3630613"/>
            <a:ext cx="96837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a:extLst>
              <a:ext uri="{FF2B5EF4-FFF2-40B4-BE49-F238E27FC236}">
                <a16:creationId xmlns="" xmlns:a16="http://schemas.microsoft.com/office/drawing/2014/main" id="{FB157A93-F557-D248-86FA-6B2C15B0F16B}"/>
              </a:ext>
            </a:extLst>
          </p:cNvPr>
          <p:cNvPicPr>
            <a:picLocks noChangeAspect="1"/>
          </p:cNvPicPr>
          <p:nvPr/>
        </p:nvPicPr>
        <p:blipFill>
          <a:blip r:embed="rId5"/>
          <a:stretch>
            <a:fillRect/>
          </a:stretch>
        </p:blipFill>
        <p:spPr>
          <a:xfrm>
            <a:off x="7740564" y="3486799"/>
            <a:ext cx="1203495" cy="1471901"/>
          </a:xfrm>
          <a:prstGeom prst="rect">
            <a:avLst/>
          </a:prstGeom>
        </p:spPr>
      </p:pic>
      <p:sp>
        <p:nvSpPr>
          <p:cNvPr id="4" name="Title 3"/>
          <p:cNvSpPr>
            <a:spLocks noGrp="1"/>
          </p:cNvSpPr>
          <p:nvPr>
            <p:ph type="title"/>
          </p:nvPr>
        </p:nvSpPr>
        <p:spPr/>
        <p:txBody>
          <a:bodyPr/>
          <a:lstStyle/>
          <a:p>
            <a:pPr algn="l"/>
            <a:r>
              <a:rPr lang="en-US" dirty="0" smtClean="0">
                <a:solidFill>
                  <a:schemeClr val="bg1"/>
                </a:solidFill>
              </a:rPr>
              <a:t>Caffeine</a:t>
            </a:r>
            <a:endParaRPr lang="en-US" dirty="0">
              <a:solidFill>
                <a:schemeClr val="bg1"/>
              </a:solidFill>
            </a:endParaRPr>
          </a:p>
        </p:txBody>
      </p:sp>
      <p:sp>
        <p:nvSpPr>
          <p:cNvPr id="7" name="TextBox 6"/>
          <p:cNvSpPr txBox="1"/>
          <p:nvPr/>
        </p:nvSpPr>
        <p:spPr>
          <a:xfrm>
            <a:off x="595269" y="1063625"/>
            <a:ext cx="1367476" cy="323165"/>
          </a:xfrm>
          <a:prstGeom prst="rect">
            <a:avLst/>
          </a:prstGeom>
          <a:noFill/>
        </p:spPr>
        <p:txBody>
          <a:bodyPr wrap="none" rtlCol="0">
            <a:spAutoFit/>
          </a:bodyPr>
          <a:lstStyle/>
          <a:p>
            <a:r>
              <a:rPr lang="en-US" i="1" dirty="0" err="1" smtClean="0">
                <a:solidFill>
                  <a:srgbClr val="FFFF00"/>
                </a:solidFill>
              </a:rPr>
              <a:t>Coffea</a:t>
            </a:r>
            <a:r>
              <a:rPr lang="en-US" i="1" dirty="0" smtClean="0">
                <a:solidFill>
                  <a:srgbClr val="FFFF00"/>
                </a:solidFill>
              </a:rPr>
              <a:t> </a:t>
            </a:r>
            <a:r>
              <a:rPr lang="en-US" i="1" dirty="0" err="1" smtClean="0">
                <a:solidFill>
                  <a:srgbClr val="FFFF00"/>
                </a:solidFill>
              </a:rPr>
              <a:t>arabica</a:t>
            </a:r>
            <a:endParaRPr lang="en-US" i="1" dirty="0">
              <a:solidFill>
                <a:srgbClr val="FFFF00"/>
              </a:solidFill>
            </a:endParaRPr>
          </a:p>
        </p:txBody>
      </p:sp>
      <p:pic>
        <p:nvPicPr>
          <p:cNvPr id="8" name="Picture 7"/>
          <p:cNvPicPr>
            <a:picLocks noChangeAspect="1"/>
          </p:cNvPicPr>
          <p:nvPr/>
        </p:nvPicPr>
        <p:blipFill>
          <a:blip r:embed="rId6"/>
          <a:stretch>
            <a:fillRect/>
          </a:stretch>
        </p:blipFill>
        <p:spPr>
          <a:xfrm>
            <a:off x="457200" y="1519018"/>
            <a:ext cx="1739476" cy="1153348"/>
          </a:xfrm>
          <a:prstGeom prst="rect">
            <a:avLst/>
          </a:prstGeom>
        </p:spPr>
      </p:pic>
      <p:pic>
        <p:nvPicPr>
          <p:cNvPr id="3" name="Picture 2"/>
          <p:cNvPicPr>
            <a:picLocks noChangeAspect="1"/>
          </p:cNvPicPr>
          <p:nvPr/>
        </p:nvPicPr>
        <p:blipFill>
          <a:blip r:embed="rId7"/>
          <a:stretch>
            <a:fillRect/>
          </a:stretch>
        </p:blipFill>
        <p:spPr>
          <a:xfrm>
            <a:off x="2196676" y="1063625"/>
            <a:ext cx="1918171" cy="1278781"/>
          </a:xfrm>
          <a:prstGeom prst="rect">
            <a:avLst/>
          </a:prstGeom>
        </p:spPr>
      </p:pic>
      <p:pic>
        <p:nvPicPr>
          <p:cNvPr id="9" name="Picture 8"/>
          <p:cNvPicPr>
            <a:picLocks noChangeAspect="1"/>
          </p:cNvPicPr>
          <p:nvPr/>
        </p:nvPicPr>
        <p:blipFill>
          <a:blip r:embed="rId8"/>
          <a:stretch>
            <a:fillRect/>
          </a:stretch>
        </p:blipFill>
        <p:spPr>
          <a:xfrm>
            <a:off x="1666371" y="2069122"/>
            <a:ext cx="1579497" cy="1238326"/>
          </a:xfrm>
          <a:prstGeom prst="rect">
            <a:avLst/>
          </a:prstGeom>
        </p:spPr>
      </p:pic>
      <p:grpSp>
        <p:nvGrpSpPr>
          <p:cNvPr id="17" name="Group 16"/>
          <p:cNvGrpSpPr/>
          <p:nvPr/>
        </p:nvGrpSpPr>
        <p:grpSpPr>
          <a:xfrm>
            <a:off x="5935834" y="206375"/>
            <a:ext cx="3045645" cy="2023750"/>
            <a:chOff x="5898415" y="162664"/>
            <a:chExt cx="3045645" cy="2023750"/>
          </a:xfrm>
        </p:grpSpPr>
        <p:pic>
          <p:nvPicPr>
            <p:cNvPr id="11" name="Picture 10"/>
            <p:cNvPicPr>
              <a:picLocks noChangeAspect="1"/>
            </p:cNvPicPr>
            <p:nvPr/>
          </p:nvPicPr>
          <p:blipFill>
            <a:blip r:embed="rId9"/>
            <a:stretch>
              <a:fillRect/>
            </a:stretch>
          </p:blipFill>
          <p:spPr>
            <a:xfrm>
              <a:off x="5898415" y="162664"/>
              <a:ext cx="3045645" cy="2023750"/>
            </a:xfrm>
            <a:prstGeom prst="rect">
              <a:avLst/>
            </a:prstGeom>
          </p:spPr>
        </p:pic>
        <p:sp>
          <p:nvSpPr>
            <p:cNvPr id="16" name="TextBox 15"/>
            <p:cNvSpPr txBox="1"/>
            <p:nvPr/>
          </p:nvSpPr>
          <p:spPr>
            <a:xfrm>
              <a:off x="6649116" y="206070"/>
              <a:ext cx="1700443"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Dermal Papilla cells</a:t>
              </a:r>
              <a:endParaRPr lang="en-US" dirty="0">
                <a:solidFill>
                  <a:schemeClr val="tx1"/>
                </a:solidFill>
              </a:endParaRPr>
            </a:p>
          </p:txBody>
        </p:sp>
      </p:grpSp>
      <p:grpSp>
        <p:nvGrpSpPr>
          <p:cNvPr id="18" name="Group 17"/>
          <p:cNvGrpSpPr/>
          <p:nvPr/>
        </p:nvGrpSpPr>
        <p:grpSpPr>
          <a:xfrm>
            <a:off x="5917124" y="1001056"/>
            <a:ext cx="3064355" cy="2099760"/>
            <a:chOff x="5898415" y="852060"/>
            <a:chExt cx="3064355" cy="2099760"/>
          </a:xfrm>
        </p:grpSpPr>
        <p:pic>
          <p:nvPicPr>
            <p:cNvPr id="12" name="Picture 11"/>
            <p:cNvPicPr>
              <a:picLocks noChangeAspect="1"/>
            </p:cNvPicPr>
            <p:nvPr/>
          </p:nvPicPr>
          <p:blipFill rotWithShape="1">
            <a:blip r:embed="rId10"/>
            <a:srcRect l="12325" t="5712" r="11381" b="22239"/>
            <a:stretch/>
          </p:blipFill>
          <p:spPr>
            <a:xfrm>
              <a:off x="5898415" y="852060"/>
              <a:ext cx="3064355" cy="2099760"/>
            </a:xfrm>
            <a:prstGeom prst="rect">
              <a:avLst/>
            </a:prstGeom>
          </p:spPr>
        </p:pic>
        <p:sp>
          <p:nvSpPr>
            <p:cNvPr id="19" name="TextBox 18"/>
            <p:cNvSpPr txBox="1"/>
            <p:nvPr/>
          </p:nvSpPr>
          <p:spPr>
            <a:xfrm>
              <a:off x="6636483" y="902042"/>
              <a:ext cx="1725709"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Hair follicles ex vivo</a:t>
              </a:r>
              <a:endParaRPr lang="en-US" dirty="0">
                <a:solidFill>
                  <a:schemeClr val="tx1"/>
                </a:solidFill>
              </a:endParaRPr>
            </a:p>
          </p:txBody>
        </p:sp>
      </p:grpSp>
      <p:grpSp>
        <p:nvGrpSpPr>
          <p:cNvPr id="22" name="Group 21"/>
          <p:cNvGrpSpPr/>
          <p:nvPr/>
        </p:nvGrpSpPr>
        <p:grpSpPr>
          <a:xfrm>
            <a:off x="5917124" y="1747020"/>
            <a:ext cx="3045645" cy="2173855"/>
            <a:chOff x="5898414" y="1616313"/>
            <a:chExt cx="3045645" cy="2173855"/>
          </a:xfrm>
        </p:grpSpPr>
        <p:pic>
          <p:nvPicPr>
            <p:cNvPr id="13" name="Picture 12"/>
            <p:cNvPicPr>
              <a:picLocks noChangeAspect="1"/>
            </p:cNvPicPr>
            <p:nvPr/>
          </p:nvPicPr>
          <p:blipFill rotWithShape="1">
            <a:blip r:embed="rId11"/>
            <a:srcRect r="8377"/>
            <a:stretch/>
          </p:blipFill>
          <p:spPr>
            <a:xfrm>
              <a:off x="5898414" y="1616313"/>
              <a:ext cx="3045645" cy="2173855"/>
            </a:xfrm>
            <a:prstGeom prst="rect">
              <a:avLst/>
            </a:prstGeom>
          </p:spPr>
        </p:pic>
        <p:sp>
          <p:nvSpPr>
            <p:cNvPr id="20" name="TextBox 19"/>
            <p:cNvSpPr txBox="1"/>
            <p:nvPr/>
          </p:nvSpPr>
          <p:spPr>
            <a:xfrm>
              <a:off x="6571251" y="1662866"/>
              <a:ext cx="1856172"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Skin/hair penetration</a:t>
              </a:r>
              <a:endParaRPr lang="en-US" dirty="0">
                <a:solidFill>
                  <a:schemeClr val="tx1"/>
                </a:solidFill>
              </a:endParaRPr>
            </a:p>
          </p:txBody>
        </p:sp>
      </p:grpSp>
      <p:sp>
        <p:nvSpPr>
          <p:cNvPr id="26" name="TextBox 25"/>
          <p:cNvSpPr txBox="1"/>
          <p:nvPr/>
        </p:nvSpPr>
        <p:spPr>
          <a:xfrm>
            <a:off x="3245868" y="450873"/>
            <a:ext cx="2000617"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1800" dirty="0" smtClean="0">
                <a:solidFill>
                  <a:srgbClr val="FFFFFF"/>
                </a:solidFill>
              </a:rPr>
              <a:t>Anti-androgen</a:t>
            </a:r>
          </a:p>
          <a:p>
            <a:r>
              <a:rPr lang="en-US" sz="1800" dirty="0" smtClean="0">
                <a:solidFill>
                  <a:srgbClr val="FFFFFF"/>
                </a:solidFill>
              </a:rPr>
              <a:t>Anti-oxidant</a:t>
            </a:r>
          </a:p>
          <a:p>
            <a:r>
              <a:rPr lang="en-US" sz="1800" dirty="0" smtClean="0">
                <a:solidFill>
                  <a:srgbClr val="FFFFFF"/>
                </a:solidFill>
              </a:rPr>
              <a:t>Anti-inflammatory</a:t>
            </a:r>
          </a:p>
        </p:txBody>
      </p:sp>
      <p:grpSp>
        <p:nvGrpSpPr>
          <p:cNvPr id="27" name="Group 26"/>
          <p:cNvGrpSpPr/>
          <p:nvPr/>
        </p:nvGrpSpPr>
        <p:grpSpPr>
          <a:xfrm>
            <a:off x="5934137" y="2809065"/>
            <a:ext cx="3064355" cy="2334435"/>
            <a:chOff x="5898414" y="2480453"/>
            <a:chExt cx="3064355" cy="2334435"/>
          </a:xfrm>
        </p:grpSpPr>
        <p:grpSp>
          <p:nvGrpSpPr>
            <p:cNvPr id="28" name="Group 27"/>
            <p:cNvGrpSpPr/>
            <p:nvPr/>
          </p:nvGrpSpPr>
          <p:grpSpPr>
            <a:xfrm>
              <a:off x="5898414" y="2480453"/>
              <a:ext cx="3064355" cy="2334435"/>
              <a:chOff x="5898414" y="2480453"/>
              <a:chExt cx="3064355" cy="2334435"/>
            </a:xfrm>
          </p:grpSpPr>
          <p:pic>
            <p:nvPicPr>
              <p:cNvPr id="30" name="Picture 29"/>
              <p:cNvPicPr>
                <a:picLocks noChangeAspect="1"/>
              </p:cNvPicPr>
              <p:nvPr/>
            </p:nvPicPr>
            <p:blipFill>
              <a:blip r:embed="rId12"/>
              <a:stretch>
                <a:fillRect/>
              </a:stretch>
            </p:blipFill>
            <p:spPr>
              <a:xfrm>
                <a:off x="5898414" y="2480453"/>
                <a:ext cx="3064355" cy="1526544"/>
              </a:xfrm>
              <a:prstGeom prst="rect">
                <a:avLst/>
              </a:prstGeom>
            </p:spPr>
          </p:pic>
          <p:pic>
            <p:nvPicPr>
              <p:cNvPr id="31" name="Picture 30"/>
              <p:cNvPicPr>
                <a:picLocks noChangeAspect="1"/>
              </p:cNvPicPr>
              <p:nvPr/>
            </p:nvPicPr>
            <p:blipFill rotWithShape="1">
              <a:blip r:embed="rId13"/>
              <a:srcRect b="20963"/>
              <a:stretch/>
            </p:blipFill>
            <p:spPr>
              <a:xfrm>
                <a:off x="5898414" y="3585354"/>
                <a:ext cx="3064355" cy="1229534"/>
              </a:xfrm>
              <a:prstGeom prst="rect">
                <a:avLst/>
              </a:prstGeom>
            </p:spPr>
          </p:pic>
        </p:grpSp>
        <p:sp>
          <p:nvSpPr>
            <p:cNvPr id="29" name="TextBox 28"/>
            <p:cNvSpPr txBox="1"/>
            <p:nvPr/>
          </p:nvSpPr>
          <p:spPr>
            <a:xfrm>
              <a:off x="6825978" y="2510783"/>
              <a:ext cx="1346718"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Clinical Testing </a:t>
              </a:r>
              <a:endParaRPr lang="en-US" dirty="0">
                <a:solidFill>
                  <a:schemeClr val="tx1"/>
                </a:solidFill>
              </a:endParaRPr>
            </a:p>
          </p:txBody>
        </p:sp>
      </p:grpSp>
      <p:sp>
        <p:nvSpPr>
          <p:cNvPr id="24" name="TextBox 23"/>
          <p:cNvSpPr txBox="1"/>
          <p:nvPr/>
        </p:nvSpPr>
        <p:spPr>
          <a:xfrm>
            <a:off x="404434" y="3704263"/>
            <a:ext cx="5092357" cy="1015663"/>
          </a:xfrm>
          <a:prstGeom prst="rect">
            <a:avLst/>
          </a:prstGeom>
          <a:noFill/>
        </p:spPr>
        <p:txBody>
          <a:bodyPr wrap="square" rtlCol="0">
            <a:spAutoFit/>
          </a:bodyPr>
          <a:lstStyle/>
          <a:p>
            <a:r>
              <a:rPr lang="en-US" sz="2000" dirty="0" smtClean="0">
                <a:solidFill>
                  <a:schemeClr val="bg1"/>
                </a:solidFill>
              </a:rPr>
              <a:t>Broad range of evidence available in the peer reviewed literature</a:t>
            </a:r>
            <a:r>
              <a:rPr lang="mr-IN" sz="2000" dirty="0" smtClean="0">
                <a:solidFill>
                  <a:schemeClr val="bg1"/>
                </a:solidFill>
              </a:rPr>
              <a:t>…</a:t>
            </a:r>
            <a:r>
              <a:rPr lang="en-GB" sz="2000" dirty="0" smtClean="0">
                <a:solidFill>
                  <a:schemeClr val="bg1"/>
                </a:solidFill>
              </a:rPr>
              <a:t>possibly the most researched of all the phytochemicals</a:t>
            </a:r>
            <a:endParaRPr lang="en-US" sz="2000" dirty="0">
              <a:solidFill>
                <a:schemeClr val="bg1"/>
              </a:solidFill>
            </a:endParaRPr>
          </a:p>
        </p:txBody>
      </p:sp>
    </p:spTree>
    <p:extLst>
      <p:ext uri="{BB962C8B-B14F-4D97-AF65-F5344CB8AC3E}">
        <p14:creationId xmlns:p14="http://schemas.microsoft.com/office/powerpoint/2010/main" val="1612060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a:extLst>
              <a:ext uri="{FF2B5EF4-FFF2-40B4-BE49-F238E27FC236}">
                <a16:creationId xmlns="" xmlns:a16="http://schemas.microsoft.com/office/drawing/2014/main" id="{F50EA421-B4D7-4453-A8B0-4E002E3707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0" name="Picture 4" descr="Logo_RGB_Charity_Event_2018.gif">
            <a:extLst>
              <a:ext uri="{FF2B5EF4-FFF2-40B4-BE49-F238E27FC236}">
                <a16:creationId xmlns="" xmlns:a16="http://schemas.microsoft.com/office/drawing/2014/main" id="{6E9C127F-9F09-4542-A9EB-61BD6B9AB6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5" y="3630613"/>
            <a:ext cx="96837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a:extLst>
              <a:ext uri="{FF2B5EF4-FFF2-40B4-BE49-F238E27FC236}">
                <a16:creationId xmlns="" xmlns:a16="http://schemas.microsoft.com/office/drawing/2014/main" id="{FB157A93-F557-D248-86FA-6B2C15B0F16B}"/>
              </a:ext>
            </a:extLst>
          </p:cNvPr>
          <p:cNvPicPr>
            <a:picLocks noChangeAspect="1"/>
          </p:cNvPicPr>
          <p:nvPr/>
        </p:nvPicPr>
        <p:blipFill>
          <a:blip r:embed="rId5"/>
          <a:stretch>
            <a:fillRect/>
          </a:stretch>
        </p:blipFill>
        <p:spPr>
          <a:xfrm>
            <a:off x="7740564" y="3486799"/>
            <a:ext cx="1203495" cy="1471901"/>
          </a:xfrm>
          <a:prstGeom prst="rect">
            <a:avLst/>
          </a:prstGeom>
        </p:spPr>
      </p:pic>
      <p:sp>
        <p:nvSpPr>
          <p:cNvPr id="4" name="Title 3"/>
          <p:cNvSpPr>
            <a:spLocks noGrp="1"/>
          </p:cNvSpPr>
          <p:nvPr>
            <p:ph type="title"/>
          </p:nvPr>
        </p:nvSpPr>
        <p:spPr/>
        <p:txBody>
          <a:bodyPr/>
          <a:lstStyle/>
          <a:p>
            <a:pPr algn="l"/>
            <a:r>
              <a:rPr lang="en-US" dirty="0" smtClean="0">
                <a:solidFill>
                  <a:schemeClr val="bg1"/>
                </a:solidFill>
              </a:rPr>
              <a:t>Saw Palmetto</a:t>
            </a:r>
            <a:endParaRPr lang="en-US" dirty="0">
              <a:solidFill>
                <a:schemeClr val="bg1"/>
              </a:solidFill>
            </a:endParaRPr>
          </a:p>
        </p:txBody>
      </p:sp>
      <p:sp>
        <p:nvSpPr>
          <p:cNvPr id="2" name="TextBox 1"/>
          <p:cNvSpPr txBox="1"/>
          <p:nvPr/>
        </p:nvSpPr>
        <p:spPr>
          <a:xfrm>
            <a:off x="595269" y="1063625"/>
            <a:ext cx="1429842" cy="323165"/>
          </a:xfrm>
          <a:prstGeom prst="rect">
            <a:avLst/>
          </a:prstGeom>
          <a:noFill/>
        </p:spPr>
        <p:txBody>
          <a:bodyPr wrap="none" rtlCol="0">
            <a:spAutoFit/>
          </a:bodyPr>
          <a:lstStyle/>
          <a:p>
            <a:r>
              <a:rPr lang="en-US" i="1" dirty="0" err="1" smtClean="0">
                <a:solidFill>
                  <a:srgbClr val="FFFF00"/>
                </a:solidFill>
              </a:rPr>
              <a:t>Serenoa</a:t>
            </a:r>
            <a:r>
              <a:rPr lang="en-US" i="1" dirty="0" smtClean="0">
                <a:solidFill>
                  <a:srgbClr val="FFFF00"/>
                </a:solidFill>
              </a:rPr>
              <a:t> </a:t>
            </a:r>
            <a:r>
              <a:rPr lang="en-US" i="1" dirty="0" err="1" smtClean="0">
                <a:solidFill>
                  <a:srgbClr val="FFFF00"/>
                </a:solidFill>
              </a:rPr>
              <a:t>repens</a:t>
            </a:r>
            <a:endParaRPr lang="en-US" i="1" dirty="0">
              <a:solidFill>
                <a:srgbClr val="FFFF00"/>
              </a:solidFill>
            </a:endParaRPr>
          </a:p>
        </p:txBody>
      </p:sp>
      <p:pic>
        <p:nvPicPr>
          <p:cNvPr id="3" name="Picture 2"/>
          <p:cNvPicPr>
            <a:picLocks noChangeAspect="1"/>
          </p:cNvPicPr>
          <p:nvPr/>
        </p:nvPicPr>
        <p:blipFill>
          <a:blip r:embed="rId6"/>
          <a:stretch>
            <a:fillRect/>
          </a:stretch>
        </p:blipFill>
        <p:spPr>
          <a:xfrm>
            <a:off x="316876" y="1614166"/>
            <a:ext cx="2414248" cy="1621247"/>
          </a:xfrm>
          <a:prstGeom prst="rect">
            <a:avLst/>
          </a:prstGeom>
        </p:spPr>
      </p:pic>
      <p:pic>
        <p:nvPicPr>
          <p:cNvPr id="5" name="Picture 4"/>
          <p:cNvPicPr>
            <a:picLocks noChangeAspect="1"/>
          </p:cNvPicPr>
          <p:nvPr/>
        </p:nvPicPr>
        <p:blipFill>
          <a:blip r:embed="rId7"/>
          <a:stretch>
            <a:fillRect/>
          </a:stretch>
        </p:blipFill>
        <p:spPr>
          <a:xfrm>
            <a:off x="1735651" y="2178170"/>
            <a:ext cx="2219583" cy="1308629"/>
          </a:xfrm>
          <a:prstGeom prst="rect">
            <a:avLst/>
          </a:prstGeom>
        </p:spPr>
        <p:style>
          <a:lnRef idx="2">
            <a:schemeClr val="dk1"/>
          </a:lnRef>
          <a:fillRef idx="1">
            <a:schemeClr val="lt1"/>
          </a:fillRef>
          <a:effectRef idx="0">
            <a:schemeClr val="dk1"/>
          </a:effectRef>
          <a:fontRef idx="minor">
            <a:schemeClr val="dk1"/>
          </a:fontRef>
        </p:style>
      </p:pic>
      <p:sp>
        <p:nvSpPr>
          <p:cNvPr id="9" name="TextBox 8"/>
          <p:cNvSpPr txBox="1"/>
          <p:nvPr/>
        </p:nvSpPr>
        <p:spPr>
          <a:xfrm>
            <a:off x="2731124" y="1775387"/>
            <a:ext cx="2000617"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1800" dirty="0" smtClean="0">
                <a:solidFill>
                  <a:srgbClr val="FFFFFF"/>
                </a:solidFill>
              </a:rPr>
              <a:t>Anti-androgen</a:t>
            </a:r>
          </a:p>
        </p:txBody>
      </p:sp>
      <p:pic>
        <p:nvPicPr>
          <p:cNvPr id="10" name="Picture 4" descr="Logo_RGB_Charity_Event_2018.gif">
            <a:extLst>
              <a:ext uri="{FF2B5EF4-FFF2-40B4-BE49-F238E27FC236}">
                <a16:creationId xmlns="" xmlns:a16="http://schemas.microsoft.com/office/drawing/2014/main" id="{6E9C127F-9F09-4542-A9EB-61BD6B9AB6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5" y="3630613"/>
            <a:ext cx="96837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Content Placeholder 6">
            <a:extLst>
              <a:ext uri="{FF2B5EF4-FFF2-40B4-BE49-F238E27FC236}">
                <a16:creationId xmlns="" xmlns:a16="http://schemas.microsoft.com/office/drawing/2014/main" id="{FB157A93-F557-D248-86FA-6B2C15B0F16B}"/>
              </a:ext>
            </a:extLst>
          </p:cNvPr>
          <p:cNvPicPr>
            <a:picLocks noChangeAspect="1"/>
          </p:cNvPicPr>
          <p:nvPr/>
        </p:nvPicPr>
        <p:blipFill>
          <a:blip r:embed="rId5"/>
          <a:stretch>
            <a:fillRect/>
          </a:stretch>
        </p:blipFill>
        <p:spPr>
          <a:xfrm>
            <a:off x="7740564" y="3486799"/>
            <a:ext cx="1203495" cy="1471901"/>
          </a:xfrm>
          <a:prstGeom prst="rect">
            <a:avLst/>
          </a:prstGeom>
        </p:spPr>
      </p:pic>
      <p:grpSp>
        <p:nvGrpSpPr>
          <p:cNvPr id="12" name="Group 11"/>
          <p:cNvGrpSpPr/>
          <p:nvPr/>
        </p:nvGrpSpPr>
        <p:grpSpPr>
          <a:xfrm>
            <a:off x="5935834" y="206375"/>
            <a:ext cx="3045645" cy="2023750"/>
            <a:chOff x="5898415" y="162664"/>
            <a:chExt cx="3045645" cy="2023750"/>
          </a:xfrm>
        </p:grpSpPr>
        <p:pic>
          <p:nvPicPr>
            <p:cNvPr id="13" name="Picture 12"/>
            <p:cNvPicPr>
              <a:picLocks noChangeAspect="1"/>
            </p:cNvPicPr>
            <p:nvPr/>
          </p:nvPicPr>
          <p:blipFill>
            <a:blip r:embed="rId8"/>
            <a:stretch>
              <a:fillRect/>
            </a:stretch>
          </p:blipFill>
          <p:spPr>
            <a:xfrm>
              <a:off x="5898415" y="162664"/>
              <a:ext cx="3045645" cy="2023750"/>
            </a:xfrm>
            <a:prstGeom prst="rect">
              <a:avLst/>
            </a:prstGeom>
          </p:spPr>
        </p:pic>
        <p:sp>
          <p:nvSpPr>
            <p:cNvPr id="14" name="TextBox 13"/>
            <p:cNvSpPr txBox="1"/>
            <p:nvPr/>
          </p:nvSpPr>
          <p:spPr>
            <a:xfrm>
              <a:off x="6649116" y="206070"/>
              <a:ext cx="1700443"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Dermal Papilla cells</a:t>
              </a:r>
              <a:endParaRPr lang="en-US" dirty="0">
                <a:solidFill>
                  <a:schemeClr val="tx1"/>
                </a:solidFill>
              </a:endParaRPr>
            </a:p>
          </p:txBody>
        </p:sp>
      </p:grpSp>
      <p:grpSp>
        <p:nvGrpSpPr>
          <p:cNvPr id="15" name="Group 14"/>
          <p:cNvGrpSpPr/>
          <p:nvPr/>
        </p:nvGrpSpPr>
        <p:grpSpPr>
          <a:xfrm>
            <a:off x="5917124" y="1001056"/>
            <a:ext cx="3064355" cy="2099760"/>
            <a:chOff x="5898415" y="852060"/>
            <a:chExt cx="3064355" cy="2099760"/>
          </a:xfrm>
        </p:grpSpPr>
        <p:pic>
          <p:nvPicPr>
            <p:cNvPr id="16" name="Picture 15"/>
            <p:cNvPicPr>
              <a:picLocks noChangeAspect="1"/>
            </p:cNvPicPr>
            <p:nvPr/>
          </p:nvPicPr>
          <p:blipFill rotWithShape="1">
            <a:blip r:embed="rId9"/>
            <a:srcRect l="12325" t="5712" r="11381" b="22239"/>
            <a:stretch/>
          </p:blipFill>
          <p:spPr>
            <a:xfrm>
              <a:off x="5898415" y="852060"/>
              <a:ext cx="3064355" cy="2099760"/>
            </a:xfrm>
            <a:prstGeom prst="rect">
              <a:avLst/>
            </a:prstGeom>
          </p:spPr>
        </p:pic>
        <p:sp>
          <p:nvSpPr>
            <p:cNvPr id="17" name="TextBox 16"/>
            <p:cNvSpPr txBox="1"/>
            <p:nvPr/>
          </p:nvSpPr>
          <p:spPr>
            <a:xfrm>
              <a:off x="6636483" y="902042"/>
              <a:ext cx="1725709"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Hair follicles ex vivo</a:t>
              </a:r>
              <a:endParaRPr lang="en-US" dirty="0">
                <a:solidFill>
                  <a:schemeClr val="tx1"/>
                </a:solidFill>
              </a:endParaRPr>
            </a:p>
          </p:txBody>
        </p:sp>
      </p:grpSp>
      <p:grpSp>
        <p:nvGrpSpPr>
          <p:cNvPr id="26" name="Group 25"/>
          <p:cNvGrpSpPr/>
          <p:nvPr/>
        </p:nvGrpSpPr>
        <p:grpSpPr>
          <a:xfrm>
            <a:off x="5935834" y="2021486"/>
            <a:ext cx="3064355" cy="2334435"/>
            <a:chOff x="5898414" y="2480453"/>
            <a:chExt cx="3064355" cy="2334435"/>
          </a:xfrm>
        </p:grpSpPr>
        <p:grpSp>
          <p:nvGrpSpPr>
            <p:cNvPr id="27" name="Group 26"/>
            <p:cNvGrpSpPr/>
            <p:nvPr/>
          </p:nvGrpSpPr>
          <p:grpSpPr>
            <a:xfrm>
              <a:off x="5898414" y="2480453"/>
              <a:ext cx="3064355" cy="2334435"/>
              <a:chOff x="5898414" y="2480453"/>
              <a:chExt cx="3064355" cy="2334435"/>
            </a:xfrm>
          </p:grpSpPr>
          <p:pic>
            <p:nvPicPr>
              <p:cNvPr id="29" name="Picture 28"/>
              <p:cNvPicPr>
                <a:picLocks noChangeAspect="1"/>
              </p:cNvPicPr>
              <p:nvPr/>
            </p:nvPicPr>
            <p:blipFill>
              <a:blip r:embed="rId10"/>
              <a:stretch>
                <a:fillRect/>
              </a:stretch>
            </p:blipFill>
            <p:spPr>
              <a:xfrm>
                <a:off x="5898414" y="2480453"/>
                <a:ext cx="3064355" cy="1526544"/>
              </a:xfrm>
              <a:prstGeom prst="rect">
                <a:avLst/>
              </a:prstGeom>
            </p:spPr>
          </p:pic>
          <p:pic>
            <p:nvPicPr>
              <p:cNvPr id="30" name="Picture 29"/>
              <p:cNvPicPr>
                <a:picLocks noChangeAspect="1"/>
              </p:cNvPicPr>
              <p:nvPr/>
            </p:nvPicPr>
            <p:blipFill rotWithShape="1">
              <a:blip r:embed="rId11"/>
              <a:srcRect b="20963"/>
              <a:stretch/>
            </p:blipFill>
            <p:spPr>
              <a:xfrm>
                <a:off x="5898414" y="3585354"/>
                <a:ext cx="3064355" cy="1229534"/>
              </a:xfrm>
              <a:prstGeom prst="rect">
                <a:avLst/>
              </a:prstGeom>
            </p:spPr>
          </p:pic>
        </p:grpSp>
        <p:sp>
          <p:nvSpPr>
            <p:cNvPr id="28" name="TextBox 27"/>
            <p:cNvSpPr txBox="1"/>
            <p:nvPr/>
          </p:nvSpPr>
          <p:spPr>
            <a:xfrm>
              <a:off x="6825978" y="2510783"/>
              <a:ext cx="1346718"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Clinical Testing </a:t>
              </a:r>
              <a:endParaRPr lang="en-US" dirty="0">
                <a:solidFill>
                  <a:schemeClr val="tx1"/>
                </a:solidFill>
              </a:endParaRPr>
            </a:p>
          </p:txBody>
        </p:sp>
      </p:grpSp>
      <p:sp>
        <p:nvSpPr>
          <p:cNvPr id="32" name="TextBox 31"/>
          <p:cNvSpPr txBox="1"/>
          <p:nvPr/>
        </p:nvSpPr>
        <p:spPr>
          <a:xfrm>
            <a:off x="404434" y="3704263"/>
            <a:ext cx="5092357" cy="1015663"/>
          </a:xfrm>
          <a:prstGeom prst="rect">
            <a:avLst/>
          </a:prstGeom>
          <a:noFill/>
        </p:spPr>
        <p:txBody>
          <a:bodyPr wrap="square" rtlCol="0">
            <a:spAutoFit/>
          </a:bodyPr>
          <a:lstStyle/>
          <a:p>
            <a:r>
              <a:rPr lang="en-US" sz="2000" dirty="0" smtClean="0">
                <a:solidFill>
                  <a:schemeClr val="bg1"/>
                </a:solidFill>
              </a:rPr>
              <a:t>Lots of evidence available in the peer reviewed literature</a:t>
            </a:r>
            <a:r>
              <a:rPr lang="mr-IN" sz="2000" dirty="0" smtClean="0">
                <a:solidFill>
                  <a:schemeClr val="bg1"/>
                </a:solidFill>
              </a:rPr>
              <a:t>…</a:t>
            </a:r>
            <a:r>
              <a:rPr lang="en-GB" sz="2000" dirty="0" smtClean="0">
                <a:solidFill>
                  <a:schemeClr val="bg1"/>
                </a:solidFill>
              </a:rPr>
              <a:t>probably the most used of the phytochemicals. Topical and dietary.</a:t>
            </a:r>
            <a:endParaRPr lang="en-US" sz="2000" dirty="0">
              <a:solidFill>
                <a:schemeClr val="bg1"/>
              </a:solidFill>
            </a:endParaRPr>
          </a:p>
        </p:txBody>
      </p:sp>
    </p:spTree>
    <p:extLst>
      <p:ext uri="{BB962C8B-B14F-4D97-AF65-F5344CB8AC3E}">
        <p14:creationId xmlns:p14="http://schemas.microsoft.com/office/powerpoint/2010/main" val="4124731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a:extLst>
              <a:ext uri="{FF2B5EF4-FFF2-40B4-BE49-F238E27FC236}">
                <a16:creationId xmlns="" xmlns:a16="http://schemas.microsoft.com/office/drawing/2014/main" id="{F50EA421-B4D7-4453-A8B0-4E002E3707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0" name="Picture 4" descr="Logo_RGB_Charity_Event_2018.gif">
            <a:extLst>
              <a:ext uri="{FF2B5EF4-FFF2-40B4-BE49-F238E27FC236}">
                <a16:creationId xmlns="" xmlns:a16="http://schemas.microsoft.com/office/drawing/2014/main" id="{6E9C127F-9F09-4542-A9EB-61BD6B9AB6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5" y="3630613"/>
            <a:ext cx="96837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a:extLst>
              <a:ext uri="{FF2B5EF4-FFF2-40B4-BE49-F238E27FC236}">
                <a16:creationId xmlns="" xmlns:a16="http://schemas.microsoft.com/office/drawing/2014/main" id="{FB157A93-F557-D248-86FA-6B2C15B0F16B}"/>
              </a:ext>
            </a:extLst>
          </p:cNvPr>
          <p:cNvPicPr>
            <a:picLocks noChangeAspect="1"/>
          </p:cNvPicPr>
          <p:nvPr/>
        </p:nvPicPr>
        <p:blipFill>
          <a:blip r:embed="rId5"/>
          <a:stretch>
            <a:fillRect/>
          </a:stretch>
        </p:blipFill>
        <p:spPr>
          <a:xfrm>
            <a:off x="7740564" y="3486799"/>
            <a:ext cx="1203495" cy="1471901"/>
          </a:xfrm>
          <a:prstGeom prst="rect">
            <a:avLst/>
          </a:prstGeom>
        </p:spPr>
      </p:pic>
      <p:sp>
        <p:nvSpPr>
          <p:cNvPr id="4" name="Title 3"/>
          <p:cNvSpPr>
            <a:spLocks noGrp="1"/>
          </p:cNvSpPr>
          <p:nvPr>
            <p:ph type="title"/>
          </p:nvPr>
        </p:nvSpPr>
        <p:spPr/>
        <p:txBody>
          <a:bodyPr/>
          <a:lstStyle/>
          <a:p>
            <a:pPr algn="l"/>
            <a:r>
              <a:rPr lang="en-US" dirty="0" smtClean="0">
                <a:solidFill>
                  <a:schemeClr val="bg1"/>
                </a:solidFill>
              </a:rPr>
              <a:t>Polyphenol ECGC</a:t>
            </a:r>
            <a:endParaRPr lang="en-US" dirty="0">
              <a:solidFill>
                <a:schemeClr val="bg1"/>
              </a:solidFill>
            </a:endParaRPr>
          </a:p>
        </p:txBody>
      </p:sp>
      <p:sp>
        <p:nvSpPr>
          <p:cNvPr id="7" name="TextBox 6"/>
          <p:cNvSpPr txBox="1"/>
          <p:nvPr/>
        </p:nvSpPr>
        <p:spPr>
          <a:xfrm>
            <a:off x="595269" y="1063625"/>
            <a:ext cx="1551664" cy="323165"/>
          </a:xfrm>
          <a:prstGeom prst="rect">
            <a:avLst/>
          </a:prstGeom>
          <a:noFill/>
        </p:spPr>
        <p:txBody>
          <a:bodyPr wrap="none" rtlCol="0">
            <a:spAutoFit/>
          </a:bodyPr>
          <a:lstStyle/>
          <a:p>
            <a:r>
              <a:rPr lang="en-US" i="1" dirty="0" smtClean="0">
                <a:solidFill>
                  <a:srgbClr val="FFFF00"/>
                </a:solidFill>
              </a:rPr>
              <a:t>Camellia </a:t>
            </a:r>
            <a:r>
              <a:rPr lang="en-US" i="1" dirty="0" err="1" smtClean="0">
                <a:solidFill>
                  <a:srgbClr val="FFFF00"/>
                </a:solidFill>
              </a:rPr>
              <a:t>sinensis</a:t>
            </a:r>
            <a:endParaRPr lang="en-US" i="1" dirty="0">
              <a:solidFill>
                <a:srgbClr val="FFFF00"/>
              </a:solidFill>
            </a:endParaRPr>
          </a:p>
        </p:txBody>
      </p:sp>
      <p:pic>
        <p:nvPicPr>
          <p:cNvPr id="3" name="Picture 2"/>
          <p:cNvPicPr>
            <a:picLocks noChangeAspect="1"/>
          </p:cNvPicPr>
          <p:nvPr/>
        </p:nvPicPr>
        <p:blipFill>
          <a:blip r:embed="rId6"/>
          <a:stretch>
            <a:fillRect/>
          </a:stretch>
        </p:blipFill>
        <p:spPr>
          <a:xfrm>
            <a:off x="626372" y="1415764"/>
            <a:ext cx="1689733" cy="2249458"/>
          </a:xfrm>
          <a:prstGeom prst="rect">
            <a:avLst/>
          </a:prstGeom>
        </p:spPr>
      </p:pic>
      <p:sp>
        <p:nvSpPr>
          <p:cNvPr id="8" name="TextBox 7"/>
          <p:cNvSpPr txBox="1"/>
          <p:nvPr/>
        </p:nvSpPr>
        <p:spPr>
          <a:xfrm>
            <a:off x="2015088" y="1415764"/>
            <a:ext cx="2040301" cy="9233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1800" dirty="0" smtClean="0">
                <a:solidFill>
                  <a:srgbClr val="FFFFFF"/>
                </a:solidFill>
              </a:rPr>
              <a:t>Anti-oxidant</a:t>
            </a:r>
          </a:p>
          <a:p>
            <a:r>
              <a:rPr lang="en-US" sz="1800" dirty="0" smtClean="0">
                <a:solidFill>
                  <a:srgbClr val="FFFFFF"/>
                </a:solidFill>
              </a:rPr>
              <a:t>Anti-inflammatory</a:t>
            </a:r>
            <a:endParaRPr lang="en-US" sz="1800" dirty="0">
              <a:solidFill>
                <a:srgbClr val="FFFFFF"/>
              </a:solidFill>
            </a:endParaRPr>
          </a:p>
          <a:p>
            <a:r>
              <a:rPr lang="en-US" sz="1800" dirty="0" smtClean="0">
                <a:solidFill>
                  <a:srgbClr val="FFFFFF"/>
                </a:solidFill>
              </a:rPr>
              <a:t>Cell proliferator</a:t>
            </a:r>
            <a:endParaRPr lang="en-GB" sz="1800" dirty="0" smtClean="0">
              <a:solidFill>
                <a:srgbClr val="FFFFFF"/>
              </a:solidFill>
            </a:endParaRPr>
          </a:p>
        </p:txBody>
      </p:sp>
      <p:pic>
        <p:nvPicPr>
          <p:cNvPr id="5" name="Picture 4"/>
          <p:cNvPicPr>
            <a:picLocks noChangeAspect="1"/>
          </p:cNvPicPr>
          <p:nvPr/>
        </p:nvPicPr>
        <p:blipFill rotWithShape="1">
          <a:blip r:embed="rId7"/>
          <a:srcRect b="15454"/>
          <a:stretch/>
        </p:blipFill>
        <p:spPr>
          <a:xfrm>
            <a:off x="1810009" y="2362788"/>
            <a:ext cx="2245380" cy="1481859"/>
          </a:xfrm>
          <a:prstGeom prst="rect">
            <a:avLst/>
          </a:prstGeom>
        </p:spPr>
      </p:pic>
      <p:grpSp>
        <p:nvGrpSpPr>
          <p:cNvPr id="11" name="Group 10"/>
          <p:cNvGrpSpPr/>
          <p:nvPr/>
        </p:nvGrpSpPr>
        <p:grpSpPr>
          <a:xfrm>
            <a:off x="5935834" y="206375"/>
            <a:ext cx="3045645" cy="2023750"/>
            <a:chOff x="5898415" y="162664"/>
            <a:chExt cx="3045645" cy="2023750"/>
          </a:xfrm>
        </p:grpSpPr>
        <p:pic>
          <p:nvPicPr>
            <p:cNvPr id="12" name="Picture 11"/>
            <p:cNvPicPr>
              <a:picLocks noChangeAspect="1"/>
            </p:cNvPicPr>
            <p:nvPr/>
          </p:nvPicPr>
          <p:blipFill>
            <a:blip r:embed="rId8"/>
            <a:stretch>
              <a:fillRect/>
            </a:stretch>
          </p:blipFill>
          <p:spPr>
            <a:xfrm>
              <a:off x="5898415" y="162664"/>
              <a:ext cx="3045645" cy="2023750"/>
            </a:xfrm>
            <a:prstGeom prst="rect">
              <a:avLst/>
            </a:prstGeom>
          </p:spPr>
        </p:pic>
        <p:sp>
          <p:nvSpPr>
            <p:cNvPr id="13" name="TextBox 12"/>
            <p:cNvSpPr txBox="1"/>
            <p:nvPr/>
          </p:nvSpPr>
          <p:spPr>
            <a:xfrm>
              <a:off x="6649116" y="206070"/>
              <a:ext cx="1700443"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Dermal Papilla cells</a:t>
              </a:r>
              <a:endParaRPr lang="en-US" dirty="0">
                <a:solidFill>
                  <a:schemeClr val="tx1"/>
                </a:solidFill>
              </a:endParaRPr>
            </a:p>
          </p:txBody>
        </p:sp>
      </p:grpSp>
      <p:grpSp>
        <p:nvGrpSpPr>
          <p:cNvPr id="14" name="Group 13"/>
          <p:cNvGrpSpPr/>
          <p:nvPr/>
        </p:nvGrpSpPr>
        <p:grpSpPr>
          <a:xfrm>
            <a:off x="5917124" y="1001056"/>
            <a:ext cx="3064355" cy="2099760"/>
            <a:chOff x="5898415" y="852060"/>
            <a:chExt cx="3064355" cy="2099760"/>
          </a:xfrm>
        </p:grpSpPr>
        <p:pic>
          <p:nvPicPr>
            <p:cNvPr id="15" name="Picture 14"/>
            <p:cNvPicPr>
              <a:picLocks noChangeAspect="1"/>
            </p:cNvPicPr>
            <p:nvPr/>
          </p:nvPicPr>
          <p:blipFill rotWithShape="1">
            <a:blip r:embed="rId9"/>
            <a:srcRect l="12325" t="5712" r="11381" b="22239"/>
            <a:stretch/>
          </p:blipFill>
          <p:spPr>
            <a:xfrm>
              <a:off x="5898415" y="852060"/>
              <a:ext cx="3064355" cy="2099760"/>
            </a:xfrm>
            <a:prstGeom prst="rect">
              <a:avLst/>
            </a:prstGeom>
          </p:spPr>
        </p:pic>
        <p:sp>
          <p:nvSpPr>
            <p:cNvPr id="16" name="TextBox 15"/>
            <p:cNvSpPr txBox="1"/>
            <p:nvPr/>
          </p:nvSpPr>
          <p:spPr>
            <a:xfrm>
              <a:off x="6636483" y="902042"/>
              <a:ext cx="1725709"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Hair follicles ex vivo</a:t>
              </a:r>
              <a:endParaRPr lang="en-US" dirty="0">
                <a:solidFill>
                  <a:schemeClr val="tx1"/>
                </a:solidFill>
              </a:endParaRPr>
            </a:p>
          </p:txBody>
        </p:sp>
      </p:grpSp>
      <p:sp>
        <p:nvSpPr>
          <p:cNvPr id="17" name="TextBox 16"/>
          <p:cNvSpPr txBox="1"/>
          <p:nvPr/>
        </p:nvSpPr>
        <p:spPr>
          <a:xfrm>
            <a:off x="404434" y="3942193"/>
            <a:ext cx="5092357" cy="707886"/>
          </a:xfrm>
          <a:prstGeom prst="rect">
            <a:avLst/>
          </a:prstGeom>
          <a:noFill/>
        </p:spPr>
        <p:txBody>
          <a:bodyPr wrap="square" rtlCol="0">
            <a:spAutoFit/>
          </a:bodyPr>
          <a:lstStyle/>
          <a:p>
            <a:r>
              <a:rPr lang="en-US" sz="2000" dirty="0" smtClean="0">
                <a:solidFill>
                  <a:schemeClr val="bg1"/>
                </a:solidFill>
              </a:rPr>
              <a:t>Less evidence available in the peer reviewed literature</a:t>
            </a:r>
            <a:r>
              <a:rPr lang="en-GB" sz="2000" dirty="0" smtClean="0">
                <a:solidFill>
                  <a:schemeClr val="bg1"/>
                </a:solidFill>
              </a:rPr>
              <a:t>. Mostly in vitro data.</a:t>
            </a:r>
            <a:endParaRPr lang="en-US" sz="2000" dirty="0">
              <a:solidFill>
                <a:schemeClr val="bg1"/>
              </a:solidFill>
            </a:endParaRPr>
          </a:p>
        </p:txBody>
      </p:sp>
    </p:spTree>
    <p:extLst>
      <p:ext uri="{BB962C8B-B14F-4D97-AF65-F5344CB8AC3E}">
        <p14:creationId xmlns:p14="http://schemas.microsoft.com/office/powerpoint/2010/main" val="418561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a:extLst>
              <a:ext uri="{FF2B5EF4-FFF2-40B4-BE49-F238E27FC236}">
                <a16:creationId xmlns="" xmlns:a16="http://schemas.microsoft.com/office/drawing/2014/main" id="{F50EA421-B4D7-4453-A8B0-4E002E3707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0" name="Picture 4" descr="Logo_RGB_Charity_Event_2018.gif">
            <a:extLst>
              <a:ext uri="{FF2B5EF4-FFF2-40B4-BE49-F238E27FC236}">
                <a16:creationId xmlns="" xmlns:a16="http://schemas.microsoft.com/office/drawing/2014/main" id="{6E9C127F-9F09-4542-A9EB-61BD6B9AB6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5" y="3630613"/>
            <a:ext cx="96837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a:extLst>
              <a:ext uri="{FF2B5EF4-FFF2-40B4-BE49-F238E27FC236}">
                <a16:creationId xmlns="" xmlns:a16="http://schemas.microsoft.com/office/drawing/2014/main" id="{FB157A93-F557-D248-86FA-6B2C15B0F16B}"/>
              </a:ext>
            </a:extLst>
          </p:cNvPr>
          <p:cNvPicPr>
            <a:picLocks noChangeAspect="1"/>
          </p:cNvPicPr>
          <p:nvPr/>
        </p:nvPicPr>
        <p:blipFill>
          <a:blip r:embed="rId5"/>
          <a:stretch>
            <a:fillRect/>
          </a:stretch>
        </p:blipFill>
        <p:spPr>
          <a:xfrm>
            <a:off x="7740564" y="3486799"/>
            <a:ext cx="1203495" cy="1471901"/>
          </a:xfrm>
          <a:prstGeom prst="rect">
            <a:avLst/>
          </a:prstGeom>
        </p:spPr>
      </p:pic>
      <p:sp>
        <p:nvSpPr>
          <p:cNvPr id="4" name="Title 3"/>
          <p:cNvSpPr>
            <a:spLocks noGrp="1"/>
          </p:cNvSpPr>
          <p:nvPr>
            <p:ph type="title"/>
          </p:nvPr>
        </p:nvSpPr>
        <p:spPr/>
        <p:txBody>
          <a:bodyPr/>
          <a:lstStyle/>
          <a:p>
            <a:pPr algn="l"/>
            <a:r>
              <a:rPr lang="en-GB" dirty="0" smtClean="0">
                <a:solidFill>
                  <a:schemeClr val="bg1"/>
                </a:solidFill>
              </a:rPr>
              <a:t>Polyphenol </a:t>
            </a:r>
            <a:r>
              <a:rPr lang="en-GB" dirty="0" err="1" smtClean="0">
                <a:solidFill>
                  <a:schemeClr val="bg1"/>
                </a:solidFill>
              </a:rPr>
              <a:t>Procyanidin</a:t>
            </a:r>
            <a:r>
              <a:rPr lang="en-GB" dirty="0" smtClean="0">
                <a:solidFill>
                  <a:schemeClr val="bg1"/>
                </a:solidFill>
              </a:rPr>
              <a:t> B2</a:t>
            </a:r>
            <a:endParaRPr lang="en-US" dirty="0">
              <a:solidFill>
                <a:schemeClr val="bg1"/>
              </a:solidFill>
            </a:endParaRPr>
          </a:p>
        </p:txBody>
      </p:sp>
      <p:sp>
        <p:nvSpPr>
          <p:cNvPr id="7" name="TextBox 6"/>
          <p:cNvSpPr txBox="1"/>
          <p:nvPr/>
        </p:nvSpPr>
        <p:spPr>
          <a:xfrm>
            <a:off x="595269" y="1063625"/>
            <a:ext cx="1292804" cy="323165"/>
          </a:xfrm>
          <a:prstGeom prst="rect">
            <a:avLst/>
          </a:prstGeom>
          <a:noFill/>
        </p:spPr>
        <p:txBody>
          <a:bodyPr wrap="none" rtlCol="0">
            <a:spAutoFit/>
          </a:bodyPr>
          <a:lstStyle/>
          <a:p>
            <a:r>
              <a:rPr lang="en-US" i="1" dirty="0" err="1" smtClean="0">
                <a:solidFill>
                  <a:srgbClr val="FFFF00"/>
                </a:solidFill>
              </a:rPr>
              <a:t>Malus</a:t>
            </a:r>
            <a:r>
              <a:rPr lang="en-US" i="1" dirty="0" smtClean="0">
                <a:solidFill>
                  <a:srgbClr val="FFFF00"/>
                </a:solidFill>
              </a:rPr>
              <a:t> </a:t>
            </a:r>
            <a:r>
              <a:rPr lang="en-US" i="1" dirty="0" err="1" smtClean="0">
                <a:solidFill>
                  <a:srgbClr val="FFFF00"/>
                </a:solidFill>
              </a:rPr>
              <a:t>pumila</a:t>
            </a:r>
            <a:endParaRPr lang="en-US" i="1" dirty="0">
              <a:solidFill>
                <a:srgbClr val="FFFF00"/>
              </a:solidFill>
            </a:endParaRPr>
          </a:p>
        </p:txBody>
      </p:sp>
      <p:pic>
        <p:nvPicPr>
          <p:cNvPr id="3" name="Picture 2"/>
          <p:cNvPicPr>
            <a:picLocks noChangeAspect="1"/>
          </p:cNvPicPr>
          <p:nvPr/>
        </p:nvPicPr>
        <p:blipFill rotWithShape="1">
          <a:blip r:embed="rId6"/>
          <a:srcRect l="16462"/>
          <a:stretch/>
        </p:blipFill>
        <p:spPr>
          <a:xfrm>
            <a:off x="457200" y="1460589"/>
            <a:ext cx="2084297" cy="1656701"/>
          </a:xfrm>
          <a:prstGeom prst="rect">
            <a:avLst/>
          </a:prstGeom>
        </p:spPr>
      </p:pic>
      <p:pic>
        <p:nvPicPr>
          <p:cNvPr id="2" name="Picture 1"/>
          <p:cNvPicPr>
            <a:picLocks noChangeAspect="1"/>
          </p:cNvPicPr>
          <p:nvPr/>
        </p:nvPicPr>
        <p:blipFill>
          <a:blip r:embed="rId7"/>
          <a:stretch>
            <a:fillRect/>
          </a:stretch>
        </p:blipFill>
        <p:spPr>
          <a:xfrm>
            <a:off x="1524648" y="2288940"/>
            <a:ext cx="2022647" cy="1480714"/>
          </a:xfrm>
          <a:prstGeom prst="rect">
            <a:avLst/>
          </a:prstGeom>
        </p:spPr>
      </p:pic>
      <p:sp>
        <p:nvSpPr>
          <p:cNvPr id="9" name="TextBox 8"/>
          <p:cNvSpPr txBox="1"/>
          <p:nvPr/>
        </p:nvSpPr>
        <p:spPr>
          <a:xfrm>
            <a:off x="2187055" y="1642609"/>
            <a:ext cx="2040301"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1800" dirty="0" smtClean="0">
                <a:solidFill>
                  <a:srgbClr val="FFFFFF"/>
                </a:solidFill>
              </a:rPr>
              <a:t>Anti-oxidant</a:t>
            </a:r>
          </a:p>
          <a:p>
            <a:r>
              <a:rPr lang="en-US" sz="1800" dirty="0" smtClean="0">
                <a:solidFill>
                  <a:srgbClr val="FFFFFF"/>
                </a:solidFill>
              </a:rPr>
              <a:t>Anti-inflammatory</a:t>
            </a:r>
            <a:endParaRPr lang="en-US" sz="1800" dirty="0">
              <a:solidFill>
                <a:srgbClr val="FFFFFF"/>
              </a:solidFill>
            </a:endParaRPr>
          </a:p>
        </p:txBody>
      </p:sp>
      <p:grpSp>
        <p:nvGrpSpPr>
          <p:cNvPr id="10" name="Group 9"/>
          <p:cNvGrpSpPr/>
          <p:nvPr/>
        </p:nvGrpSpPr>
        <p:grpSpPr>
          <a:xfrm>
            <a:off x="5935834" y="206375"/>
            <a:ext cx="3045645" cy="2023750"/>
            <a:chOff x="5898415" y="162664"/>
            <a:chExt cx="3045645" cy="2023750"/>
          </a:xfrm>
        </p:grpSpPr>
        <p:pic>
          <p:nvPicPr>
            <p:cNvPr id="11" name="Picture 10"/>
            <p:cNvPicPr>
              <a:picLocks noChangeAspect="1"/>
            </p:cNvPicPr>
            <p:nvPr/>
          </p:nvPicPr>
          <p:blipFill>
            <a:blip r:embed="rId8"/>
            <a:stretch>
              <a:fillRect/>
            </a:stretch>
          </p:blipFill>
          <p:spPr>
            <a:xfrm>
              <a:off x="5898415" y="162664"/>
              <a:ext cx="3045645" cy="2023750"/>
            </a:xfrm>
            <a:prstGeom prst="rect">
              <a:avLst/>
            </a:prstGeom>
          </p:spPr>
        </p:pic>
        <p:sp>
          <p:nvSpPr>
            <p:cNvPr id="12" name="TextBox 11"/>
            <p:cNvSpPr txBox="1"/>
            <p:nvPr/>
          </p:nvSpPr>
          <p:spPr>
            <a:xfrm>
              <a:off x="6649116" y="206070"/>
              <a:ext cx="1700443"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Dermal Papilla cells</a:t>
              </a:r>
              <a:endParaRPr lang="en-US" dirty="0">
                <a:solidFill>
                  <a:schemeClr val="tx1"/>
                </a:solidFill>
              </a:endParaRPr>
            </a:p>
          </p:txBody>
        </p:sp>
      </p:grpSp>
      <p:grpSp>
        <p:nvGrpSpPr>
          <p:cNvPr id="13" name="Group 12"/>
          <p:cNvGrpSpPr/>
          <p:nvPr/>
        </p:nvGrpSpPr>
        <p:grpSpPr>
          <a:xfrm>
            <a:off x="5935834" y="2021486"/>
            <a:ext cx="3064355" cy="2334435"/>
            <a:chOff x="5898414" y="2480453"/>
            <a:chExt cx="3064355" cy="2334435"/>
          </a:xfrm>
        </p:grpSpPr>
        <p:grpSp>
          <p:nvGrpSpPr>
            <p:cNvPr id="14" name="Group 13"/>
            <p:cNvGrpSpPr/>
            <p:nvPr/>
          </p:nvGrpSpPr>
          <p:grpSpPr>
            <a:xfrm>
              <a:off x="5898414" y="2480453"/>
              <a:ext cx="3064355" cy="2334435"/>
              <a:chOff x="5898414" y="2480453"/>
              <a:chExt cx="3064355" cy="2334435"/>
            </a:xfrm>
          </p:grpSpPr>
          <p:pic>
            <p:nvPicPr>
              <p:cNvPr id="16" name="Picture 15"/>
              <p:cNvPicPr>
                <a:picLocks noChangeAspect="1"/>
              </p:cNvPicPr>
              <p:nvPr/>
            </p:nvPicPr>
            <p:blipFill>
              <a:blip r:embed="rId9"/>
              <a:stretch>
                <a:fillRect/>
              </a:stretch>
            </p:blipFill>
            <p:spPr>
              <a:xfrm>
                <a:off x="5898414" y="2480453"/>
                <a:ext cx="3064355" cy="1526544"/>
              </a:xfrm>
              <a:prstGeom prst="rect">
                <a:avLst/>
              </a:prstGeom>
            </p:spPr>
          </p:pic>
          <p:pic>
            <p:nvPicPr>
              <p:cNvPr id="17" name="Picture 16"/>
              <p:cNvPicPr>
                <a:picLocks noChangeAspect="1"/>
              </p:cNvPicPr>
              <p:nvPr/>
            </p:nvPicPr>
            <p:blipFill rotWithShape="1">
              <a:blip r:embed="rId10"/>
              <a:srcRect b="20963"/>
              <a:stretch/>
            </p:blipFill>
            <p:spPr>
              <a:xfrm>
                <a:off x="5898414" y="3585354"/>
                <a:ext cx="3064355" cy="1229534"/>
              </a:xfrm>
              <a:prstGeom prst="rect">
                <a:avLst/>
              </a:prstGeom>
            </p:spPr>
          </p:pic>
        </p:grpSp>
        <p:sp>
          <p:nvSpPr>
            <p:cNvPr id="15" name="TextBox 14"/>
            <p:cNvSpPr txBox="1"/>
            <p:nvPr/>
          </p:nvSpPr>
          <p:spPr>
            <a:xfrm>
              <a:off x="6825978" y="2510783"/>
              <a:ext cx="1346718"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Clinical Testing </a:t>
              </a:r>
              <a:endParaRPr lang="en-US" dirty="0">
                <a:solidFill>
                  <a:schemeClr val="tx1"/>
                </a:solidFill>
              </a:endParaRPr>
            </a:p>
          </p:txBody>
        </p:sp>
      </p:grpSp>
      <p:sp>
        <p:nvSpPr>
          <p:cNvPr id="18" name="TextBox 17"/>
          <p:cNvSpPr txBox="1"/>
          <p:nvPr/>
        </p:nvSpPr>
        <p:spPr>
          <a:xfrm>
            <a:off x="404434" y="3942193"/>
            <a:ext cx="5092357" cy="707886"/>
          </a:xfrm>
          <a:prstGeom prst="rect">
            <a:avLst/>
          </a:prstGeom>
          <a:noFill/>
        </p:spPr>
        <p:txBody>
          <a:bodyPr wrap="square" rtlCol="0">
            <a:spAutoFit/>
          </a:bodyPr>
          <a:lstStyle/>
          <a:p>
            <a:r>
              <a:rPr lang="en-US" sz="2000" dirty="0" smtClean="0">
                <a:solidFill>
                  <a:schemeClr val="bg1"/>
                </a:solidFill>
              </a:rPr>
              <a:t>Less evidence available in the peer reviewed literature</a:t>
            </a:r>
            <a:r>
              <a:rPr lang="en-GB" sz="2000" dirty="0" smtClean="0">
                <a:solidFill>
                  <a:schemeClr val="bg1"/>
                </a:solidFill>
              </a:rPr>
              <a:t>. Mix of in vitro and clinical data.</a:t>
            </a:r>
            <a:endParaRPr lang="en-US" sz="2000" dirty="0">
              <a:solidFill>
                <a:schemeClr val="bg1"/>
              </a:solidFill>
            </a:endParaRPr>
          </a:p>
        </p:txBody>
      </p:sp>
    </p:spTree>
    <p:extLst>
      <p:ext uri="{BB962C8B-B14F-4D97-AF65-F5344CB8AC3E}">
        <p14:creationId xmlns:p14="http://schemas.microsoft.com/office/powerpoint/2010/main" val="57108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a:extLst>
              <a:ext uri="{FF2B5EF4-FFF2-40B4-BE49-F238E27FC236}">
                <a16:creationId xmlns="" xmlns:a16="http://schemas.microsoft.com/office/drawing/2014/main" id="{F50EA421-B4D7-4453-A8B0-4E002E3707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0" name="Picture 4" descr="Logo_RGB_Charity_Event_2018.gif">
            <a:extLst>
              <a:ext uri="{FF2B5EF4-FFF2-40B4-BE49-F238E27FC236}">
                <a16:creationId xmlns="" xmlns:a16="http://schemas.microsoft.com/office/drawing/2014/main" id="{6E9C127F-9F09-4542-A9EB-61BD6B9AB6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5" y="3630613"/>
            <a:ext cx="96837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a:extLst>
              <a:ext uri="{FF2B5EF4-FFF2-40B4-BE49-F238E27FC236}">
                <a16:creationId xmlns="" xmlns:a16="http://schemas.microsoft.com/office/drawing/2014/main" id="{FB157A93-F557-D248-86FA-6B2C15B0F16B}"/>
              </a:ext>
            </a:extLst>
          </p:cNvPr>
          <p:cNvPicPr>
            <a:picLocks noChangeAspect="1"/>
          </p:cNvPicPr>
          <p:nvPr/>
        </p:nvPicPr>
        <p:blipFill>
          <a:blip r:embed="rId5"/>
          <a:stretch>
            <a:fillRect/>
          </a:stretch>
        </p:blipFill>
        <p:spPr>
          <a:xfrm>
            <a:off x="7740564" y="3486799"/>
            <a:ext cx="1203495" cy="1471901"/>
          </a:xfrm>
          <a:prstGeom prst="rect">
            <a:avLst/>
          </a:prstGeom>
        </p:spPr>
      </p:pic>
      <p:sp>
        <p:nvSpPr>
          <p:cNvPr id="4" name="Title 3"/>
          <p:cNvSpPr>
            <a:spLocks noGrp="1"/>
          </p:cNvSpPr>
          <p:nvPr>
            <p:ph type="title"/>
          </p:nvPr>
        </p:nvSpPr>
        <p:spPr/>
        <p:txBody>
          <a:bodyPr/>
          <a:lstStyle/>
          <a:p>
            <a:pPr algn="l"/>
            <a:r>
              <a:rPr lang="en-US" dirty="0" err="1" smtClean="0">
                <a:solidFill>
                  <a:schemeClr val="bg1"/>
                </a:solidFill>
              </a:rPr>
              <a:t>Ginsenosides</a:t>
            </a:r>
            <a:endParaRPr lang="en-US" dirty="0">
              <a:solidFill>
                <a:schemeClr val="bg1"/>
              </a:solidFill>
            </a:endParaRPr>
          </a:p>
        </p:txBody>
      </p:sp>
      <p:sp>
        <p:nvSpPr>
          <p:cNvPr id="7" name="TextBox 6"/>
          <p:cNvSpPr txBox="1"/>
          <p:nvPr/>
        </p:nvSpPr>
        <p:spPr>
          <a:xfrm>
            <a:off x="595269" y="1063625"/>
            <a:ext cx="1360243" cy="323165"/>
          </a:xfrm>
          <a:prstGeom prst="rect">
            <a:avLst/>
          </a:prstGeom>
          <a:noFill/>
        </p:spPr>
        <p:txBody>
          <a:bodyPr wrap="none" rtlCol="0">
            <a:spAutoFit/>
          </a:bodyPr>
          <a:lstStyle/>
          <a:p>
            <a:r>
              <a:rPr lang="en-US" i="1" dirty="0" err="1" smtClean="0">
                <a:solidFill>
                  <a:srgbClr val="FFFF00"/>
                </a:solidFill>
              </a:rPr>
              <a:t>Panax</a:t>
            </a:r>
            <a:r>
              <a:rPr lang="en-US" i="1" dirty="0" smtClean="0">
                <a:solidFill>
                  <a:srgbClr val="FFFF00"/>
                </a:solidFill>
              </a:rPr>
              <a:t> ginseng</a:t>
            </a:r>
            <a:endParaRPr lang="en-US" i="1" dirty="0">
              <a:solidFill>
                <a:srgbClr val="FFFF00"/>
              </a:solidFill>
            </a:endParaRPr>
          </a:p>
        </p:txBody>
      </p:sp>
      <p:pic>
        <p:nvPicPr>
          <p:cNvPr id="3" name="Picture 2"/>
          <p:cNvPicPr>
            <a:picLocks noChangeAspect="1"/>
          </p:cNvPicPr>
          <p:nvPr/>
        </p:nvPicPr>
        <p:blipFill>
          <a:blip r:embed="rId6"/>
          <a:stretch>
            <a:fillRect/>
          </a:stretch>
        </p:blipFill>
        <p:spPr>
          <a:xfrm>
            <a:off x="269478" y="1799398"/>
            <a:ext cx="2290410" cy="2290410"/>
          </a:xfrm>
          <a:prstGeom prst="rect">
            <a:avLst/>
          </a:prstGeom>
        </p:spPr>
      </p:pic>
      <p:sp>
        <p:nvSpPr>
          <p:cNvPr id="9" name="TextBox 8"/>
          <p:cNvSpPr txBox="1"/>
          <p:nvPr/>
        </p:nvSpPr>
        <p:spPr>
          <a:xfrm>
            <a:off x="2015088" y="1415764"/>
            <a:ext cx="2040301"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1800" dirty="0" smtClean="0">
                <a:solidFill>
                  <a:srgbClr val="FFFFFF"/>
                </a:solidFill>
              </a:rPr>
              <a:t>Anti-androgen</a:t>
            </a:r>
          </a:p>
          <a:p>
            <a:r>
              <a:rPr lang="en-US" sz="1800" dirty="0" smtClean="0">
                <a:solidFill>
                  <a:srgbClr val="FFFFFF"/>
                </a:solidFill>
              </a:rPr>
              <a:t>Cell proliferator</a:t>
            </a:r>
            <a:endParaRPr lang="en-GB" sz="1800" dirty="0" smtClean="0">
              <a:solidFill>
                <a:srgbClr val="FFFFFF"/>
              </a:solidFill>
            </a:endParaRPr>
          </a:p>
        </p:txBody>
      </p:sp>
      <p:grpSp>
        <p:nvGrpSpPr>
          <p:cNvPr id="10" name="Group 9"/>
          <p:cNvGrpSpPr/>
          <p:nvPr/>
        </p:nvGrpSpPr>
        <p:grpSpPr>
          <a:xfrm>
            <a:off x="5935834" y="206375"/>
            <a:ext cx="3045645" cy="2023750"/>
            <a:chOff x="5898415" y="162664"/>
            <a:chExt cx="3045645" cy="2023750"/>
          </a:xfrm>
        </p:grpSpPr>
        <p:pic>
          <p:nvPicPr>
            <p:cNvPr id="11" name="Picture 10"/>
            <p:cNvPicPr>
              <a:picLocks noChangeAspect="1"/>
            </p:cNvPicPr>
            <p:nvPr/>
          </p:nvPicPr>
          <p:blipFill>
            <a:blip r:embed="rId7"/>
            <a:stretch>
              <a:fillRect/>
            </a:stretch>
          </p:blipFill>
          <p:spPr>
            <a:xfrm>
              <a:off x="5898415" y="162664"/>
              <a:ext cx="3045645" cy="2023750"/>
            </a:xfrm>
            <a:prstGeom prst="rect">
              <a:avLst/>
            </a:prstGeom>
          </p:spPr>
        </p:pic>
        <p:sp>
          <p:nvSpPr>
            <p:cNvPr id="12" name="TextBox 11"/>
            <p:cNvSpPr txBox="1"/>
            <p:nvPr/>
          </p:nvSpPr>
          <p:spPr>
            <a:xfrm>
              <a:off x="6649116" y="206070"/>
              <a:ext cx="1700443" cy="323165"/>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dirty="0" smtClean="0">
                  <a:solidFill>
                    <a:schemeClr val="tx1"/>
                  </a:solidFill>
                </a:rPr>
                <a:t>Dermal Papilla cells</a:t>
              </a:r>
              <a:endParaRPr lang="en-US" dirty="0">
                <a:solidFill>
                  <a:schemeClr val="tx1"/>
                </a:solidFill>
              </a:endParaRPr>
            </a:p>
          </p:txBody>
        </p:sp>
      </p:grpSp>
      <p:sp>
        <p:nvSpPr>
          <p:cNvPr id="13" name="TextBox 12"/>
          <p:cNvSpPr txBox="1"/>
          <p:nvPr/>
        </p:nvSpPr>
        <p:spPr>
          <a:xfrm>
            <a:off x="661051" y="4119131"/>
            <a:ext cx="5785823" cy="1015663"/>
          </a:xfrm>
          <a:prstGeom prst="rect">
            <a:avLst/>
          </a:prstGeom>
          <a:noFill/>
        </p:spPr>
        <p:txBody>
          <a:bodyPr wrap="square" rtlCol="0">
            <a:spAutoFit/>
          </a:bodyPr>
          <a:lstStyle/>
          <a:p>
            <a:r>
              <a:rPr lang="en-US" sz="2000" dirty="0" smtClean="0">
                <a:solidFill>
                  <a:schemeClr val="bg1"/>
                </a:solidFill>
              </a:rPr>
              <a:t>Least evidence available in the peer reviewed literature</a:t>
            </a:r>
            <a:r>
              <a:rPr lang="en-GB" sz="2000" dirty="0" smtClean="0">
                <a:solidFill>
                  <a:schemeClr val="bg1"/>
                </a:solidFill>
              </a:rPr>
              <a:t>. Mostly in vitro data. Strong cultural influence from Asia</a:t>
            </a:r>
            <a:endParaRPr lang="en-US" sz="2000" dirty="0">
              <a:solidFill>
                <a:schemeClr val="bg1"/>
              </a:solidFill>
            </a:endParaRPr>
          </a:p>
        </p:txBody>
      </p:sp>
    </p:spTree>
    <p:extLst>
      <p:ext uri="{BB962C8B-B14F-4D97-AF65-F5344CB8AC3E}">
        <p14:creationId xmlns:p14="http://schemas.microsoft.com/office/powerpoint/2010/main" val="133711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3">
            <a:extLst>
              <a:ext uri="{FF2B5EF4-FFF2-40B4-BE49-F238E27FC236}">
                <a16:creationId xmlns="" xmlns:a16="http://schemas.microsoft.com/office/drawing/2014/main" id="{F50EA421-B4D7-4453-A8B0-4E002E3707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0" name="Picture 4" descr="Logo_RGB_Charity_Event_2018.gif">
            <a:extLst>
              <a:ext uri="{FF2B5EF4-FFF2-40B4-BE49-F238E27FC236}">
                <a16:creationId xmlns="" xmlns:a16="http://schemas.microsoft.com/office/drawing/2014/main" id="{6E9C127F-9F09-4542-A9EB-61BD6B9AB6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8125" y="3630613"/>
            <a:ext cx="96837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a:extLst>
              <a:ext uri="{FF2B5EF4-FFF2-40B4-BE49-F238E27FC236}">
                <a16:creationId xmlns="" xmlns:a16="http://schemas.microsoft.com/office/drawing/2014/main" id="{FB157A93-F557-D248-86FA-6B2C15B0F16B}"/>
              </a:ext>
            </a:extLst>
          </p:cNvPr>
          <p:cNvPicPr>
            <a:picLocks noChangeAspect="1"/>
          </p:cNvPicPr>
          <p:nvPr/>
        </p:nvPicPr>
        <p:blipFill>
          <a:blip r:embed="rId5"/>
          <a:stretch>
            <a:fillRect/>
          </a:stretch>
        </p:blipFill>
        <p:spPr>
          <a:xfrm>
            <a:off x="7740564" y="3486799"/>
            <a:ext cx="1203495" cy="1471901"/>
          </a:xfrm>
          <a:prstGeom prst="rect">
            <a:avLst/>
          </a:prstGeom>
        </p:spPr>
      </p:pic>
      <p:sp>
        <p:nvSpPr>
          <p:cNvPr id="4" name="Title 3"/>
          <p:cNvSpPr>
            <a:spLocks noGrp="1"/>
          </p:cNvSpPr>
          <p:nvPr>
            <p:ph type="title"/>
          </p:nvPr>
        </p:nvSpPr>
        <p:spPr/>
        <p:txBody>
          <a:bodyPr/>
          <a:lstStyle/>
          <a:p>
            <a:pPr algn="l"/>
            <a:r>
              <a:rPr lang="en-US" dirty="0">
                <a:solidFill>
                  <a:schemeClr val="bg1"/>
                </a:solidFill>
              </a:rPr>
              <a:t>C</a:t>
            </a:r>
            <a:r>
              <a:rPr lang="en-US" dirty="0" smtClean="0">
                <a:solidFill>
                  <a:schemeClr val="bg1"/>
                </a:solidFill>
              </a:rPr>
              <a:t>onclusions</a:t>
            </a:r>
            <a:endParaRPr lang="en-US" dirty="0">
              <a:solidFill>
                <a:schemeClr val="bg1"/>
              </a:solidFill>
            </a:endParaRPr>
          </a:p>
        </p:txBody>
      </p:sp>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b="26573"/>
          <a:stretch/>
        </p:blipFill>
        <p:spPr>
          <a:xfrm>
            <a:off x="4603585" y="0"/>
            <a:ext cx="4540415" cy="1063625"/>
          </a:xfrm>
          <a:prstGeom prst="rect">
            <a:avLst/>
          </a:prstGeom>
        </p:spPr>
      </p:pic>
      <p:sp>
        <p:nvSpPr>
          <p:cNvPr id="10" name="Text Placeholder 3"/>
          <p:cNvSpPr>
            <a:spLocks noGrp="1"/>
          </p:cNvSpPr>
          <p:nvPr>
            <p:ph idx="1"/>
          </p:nvPr>
        </p:nvSpPr>
        <p:spPr>
          <a:xfrm>
            <a:off x="457200" y="1200150"/>
            <a:ext cx="7283364" cy="3394075"/>
          </a:xfrm>
        </p:spPr>
        <p:txBody>
          <a:bodyPr>
            <a:normAutofit/>
          </a:bodyPr>
          <a:lstStyle/>
          <a:p>
            <a:pPr marL="285750" indent="-285750">
              <a:buFont typeface="Arial" charset="0"/>
              <a:buChar char="•"/>
            </a:pPr>
            <a:r>
              <a:rPr lang="en-US" sz="1800" dirty="0" smtClean="0">
                <a:solidFill>
                  <a:srgbClr val="FFFFFF"/>
                </a:solidFill>
              </a:rPr>
              <a:t>Study designs are very diverse</a:t>
            </a:r>
          </a:p>
          <a:p>
            <a:pPr marL="285750" indent="-285750">
              <a:buFont typeface="Arial" charset="0"/>
              <a:buChar char="•"/>
            </a:pPr>
            <a:r>
              <a:rPr lang="en-US" sz="1800" dirty="0" smtClean="0">
                <a:solidFill>
                  <a:srgbClr val="FFFFFF"/>
                </a:solidFill>
              </a:rPr>
              <a:t>The best companies publish their clinical and research data; many don</a:t>
            </a:r>
            <a:r>
              <a:rPr lang="mr-IN" sz="1800" dirty="0" smtClean="0">
                <a:solidFill>
                  <a:srgbClr val="FFFFFF"/>
                </a:solidFill>
              </a:rPr>
              <a:t>’</a:t>
            </a:r>
            <a:r>
              <a:rPr lang="en-US" sz="1800" dirty="0" smtClean="0">
                <a:solidFill>
                  <a:srgbClr val="FFFFFF"/>
                </a:solidFill>
              </a:rPr>
              <a:t>t.</a:t>
            </a:r>
          </a:p>
          <a:p>
            <a:pPr marL="285750" indent="-285750">
              <a:buFont typeface="Arial" charset="0"/>
              <a:buChar char="•"/>
            </a:pPr>
            <a:r>
              <a:rPr lang="en-US" sz="1800" dirty="0" smtClean="0">
                <a:solidFill>
                  <a:srgbClr val="FFFFFF"/>
                </a:solidFill>
              </a:rPr>
              <a:t>Lack of placebo controls in most clinical studies</a:t>
            </a:r>
          </a:p>
          <a:p>
            <a:pPr marL="285750" indent="-285750">
              <a:buFont typeface="Arial" charset="0"/>
              <a:buChar char="•"/>
            </a:pPr>
            <a:r>
              <a:rPr lang="en-US" sz="1800" dirty="0" smtClean="0">
                <a:solidFill>
                  <a:srgbClr val="FFFFFF"/>
                </a:solidFill>
              </a:rPr>
              <a:t>Too few subjects included </a:t>
            </a:r>
          </a:p>
          <a:p>
            <a:pPr marL="285750" indent="-285750">
              <a:buFont typeface="Arial" charset="0"/>
              <a:buChar char="•"/>
            </a:pPr>
            <a:r>
              <a:rPr lang="en-US" sz="1800" dirty="0" smtClean="0">
                <a:solidFill>
                  <a:srgbClr val="FFFFFF"/>
                </a:solidFill>
              </a:rPr>
              <a:t>Un blinded studies </a:t>
            </a:r>
            <a:r>
              <a:rPr lang="mr-IN" sz="1800" dirty="0" smtClean="0">
                <a:solidFill>
                  <a:srgbClr val="FFFFFF"/>
                </a:solidFill>
              </a:rPr>
              <a:t>–</a:t>
            </a:r>
            <a:r>
              <a:rPr lang="en-US" sz="1800" dirty="0" smtClean="0">
                <a:solidFill>
                  <a:srgbClr val="FFFFFF"/>
                </a:solidFill>
              </a:rPr>
              <a:t> open </a:t>
            </a:r>
            <a:r>
              <a:rPr lang="en-US" sz="1800" dirty="0" err="1" smtClean="0">
                <a:solidFill>
                  <a:srgbClr val="FFFFFF"/>
                </a:solidFill>
              </a:rPr>
              <a:t>lable</a:t>
            </a:r>
            <a:endParaRPr lang="en-US" sz="1800" dirty="0" smtClean="0">
              <a:solidFill>
                <a:srgbClr val="FFFFFF"/>
              </a:solidFill>
            </a:endParaRPr>
          </a:p>
          <a:p>
            <a:pPr marL="285750" indent="-285750">
              <a:buFont typeface="Arial" charset="0"/>
              <a:buChar char="•"/>
            </a:pPr>
            <a:r>
              <a:rPr lang="en-US" sz="1800" dirty="0" smtClean="0">
                <a:solidFill>
                  <a:srgbClr val="FFFFFF"/>
                </a:solidFill>
              </a:rPr>
              <a:t>Poor control of active species in product in studies</a:t>
            </a:r>
          </a:p>
          <a:p>
            <a:pPr marL="285750" indent="-285750">
              <a:buFont typeface="Arial" charset="0"/>
              <a:buChar char="•"/>
            </a:pPr>
            <a:r>
              <a:rPr lang="en-US" sz="1800" dirty="0" smtClean="0">
                <a:solidFill>
                  <a:srgbClr val="FFFFFF"/>
                </a:solidFill>
              </a:rPr>
              <a:t>Unpublished studies used for claims support</a:t>
            </a:r>
          </a:p>
          <a:p>
            <a:pPr marL="285750" indent="-285750">
              <a:buFont typeface="Arial" charset="0"/>
              <a:buChar char="•"/>
            </a:pPr>
            <a:endParaRPr lang="en-US" sz="1800" dirty="0">
              <a:solidFill>
                <a:srgbClr val="FFFFFF"/>
              </a:solidFill>
            </a:endParaRPr>
          </a:p>
        </p:txBody>
      </p:sp>
      <p:sp>
        <p:nvSpPr>
          <p:cNvPr id="3" name="TextBox 2"/>
          <p:cNvSpPr txBox="1"/>
          <p:nvPr/>
        </p:nvSpPr>
        <p:spPr>
          <a:xfrm>
            <a:off x="457201" y="3877565"/>
            <a:ext cx="7283364" cy="954107"/>
          </a:xfrm>
          <a:prstGeom prst="rect">
            <a:avLst/>
          </a:prstGeom>
          <a:noFill/>
        </p:spPr>
        <p:txBody>
          <a:bodyPr wrap="square" rtlCol="0">
            <a:spAutoFit/>
          </a:bodyPr>
          <a:lstStyle/>
          <a:p>
            <a:r>
              <a:rPr lang="en-US" sz="2800" dirty="0" smtClean="0">
                <a:solidFill>
                  <a:srgbClr val="FFFF00"/>
                </a:solidFill>
              </a:rPr>
              <a:t>Some good evidence provides support for botanicals as an option for hair loss</a:t>
            </a:r>
            <a:endParaRPr lang="en-US" sz="2800" dirty="0">
              <a:solidFill>
                <a:srgbClr val="FFFF00"/>
              </a:solidFill>
            </a:endParaRPr>
          </a:p>
        </p:txBody>
      </p:sp>
    </p:spTree>
    <p:extLst>
      <p:ext uri="{BB962C8B-B14F-4D97-AF65-F5344CB8AC3E}">
        <p14:creationId xmlns:p14="http://schemas.microsoft.com/office/powerpoint/2010/main" val="73777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A65536-CBA0-477B-9B14-6CBAA30ABEB1}"/>
              </a:ext>
            </a:extLst>
          </p:cNvPr>
          <p:cNvSpPr>
            <a:spLocks noGrp="1"/>
          </p:cNvSpPr>
          <p:nvPr>
            <p:ph type="title"/>
          </p:nvPr>
        </p:nvSpPr>
        <p:spPr/>
        <p:txBody>
          <a:bodyPr rtlCol="0"/>
          <a:lstStyle/>
          <a:p>
            <a:pPr defTabSz="389582" eaLnBrk="1" fontAlgn="auto" hangingPunct="1">
              <a:spcAft>
                <a:spcPts val="0"/>
              </a:spcAft>
              <a:defRPr/>
            </a:pPr>
            <a:endParaRPr lang="en-US">
              <a:solidFill>
                <a:schemeClr val="tx1">
                  <a:lumMod val="50000"/>
                  <a:lumOff val="50000"/>
                </a:schemeClr>
              </a:solidFill>
              <a:ea typeface="+mj-ea"/>
            </a:endParaRPr>
          </a:p>
        </p:txBody>
      </p:sp>
      <p:pic>
        <p:nvPicPr>
          <p:cNvPr id="5" name="Content Placeholder 4"/>
          <p:cNvPicPr>
            <a:picLocks noGrp="1" noChangeAspect="1"/>
          </p:cNvPicPr>
          <p:nvPr>
            <p:ph idx="1"/>
          </p:nvPr>
        </p:nvPicPr>
        <p:blipFill>
          <a:blip r:embed="rId2"/>
          <a:srcRect t="19068" b="19068"/>
          <a:stretch>
            <a:fillRect/>
          </a:stretch>
        </p:blipFill>
        <p:spPr/>
      </p:pic>
      <p:pic>
        <p:nvPicPr>
          <p:cNvPr id="23555" name="Picture 3">
            <a:extLst>
              <a:ext uri="{FF2B5EF4-FFF2-40B4-BE49-F238E27FC236}">
                <a16:creationId xmlns="" xmlns:a16="http://schemas.microsoft.com/office/drawing/2014/main" id="{3AD52313-497B-4BDB-B9D2-A91DF1B657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6">
            <a:extLst>
              <a:ext uri="{FF2B5EF4-FFF2-40B4-BE49-F238E27FC236}">
                <a16:creationId xmlns="" xmlns:a16="http://schemas.microsoft.com/office/drawing/2014/main" id="{EFB29CA7-E9D7-40A9-9D13-43414BC835CC}"/>
              </a:ext>
            </a:extLst>
          </p:cNvPr>
          <p:cNvSpPr txBox="1">
            <a:spLocks noChangeArrowheads="1"/>
          </p:cNvSpPr>
          <p:nvPr/>
        </p:nvSpPr>
        <p:spPr bwMode="auto">
          <a:xfrm>
            <a:off x="457200" y="3316064"/>
            <a:ext cx="3492500" cy="55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500">
                <a:solidFill>
                  <a:schemeClr val="tx1"/>
                </a:solidFill>
                <a:latin typeface="Calibri" charset="0"/>
                <a:ea typeface="ヒラギノ角ゴ Pro W3" charset="0"/>
                <a:cs typeface="ヒラギノ角ゴ Pro W3" charset="0"/>
              </a:defRPr>
            </a:lvl1pPr>
            <a:lvl2pPr marL="742950" indent="-285750" eaLnBrk="0" hangingPunct="0">
              <a:defRPr sz="1500">
                <a:solidFill>
                  <a:schemeClr val="tx1"/>
                </a:solidFill>
                <a:latin typeface="Calibri" charset="0"/>
                <a:ea typeface="ヒラギノ角ゴ Pro W3" charset="0"/>
                <a:cs typeface="ヒラギノ角ゴ Pro W3" charset="0"/>
              </a:defRPr>
            </a:lvl2pPr>
            <a:lvl3pPr marL="1143000" indent="-228600" eaLnBrk="0" hangingPunct="0">
              <a:defRPr sz="1500">
                <a:solidFill>
                  <a:schemeClr val="tx1"/>
                </a:solidFill>
                <a:latin typeface="Calibri" charset="0"/>
                <a:ea typeface="ヒラギノ角ゴ Pro W3" charset="0"/>
                <a:cs typeface="ヒラギノ角ゴ Pro W3" charset="0"/>
              </a:defRPr>
            </a:lvl3pPr>
            <a:lvl4pPr marL="1600200" indent="-228600" eaLnBrk="0" hangingPunct="0">
              <a:defRPr sz="1500">
                <a:solidFill>
                  <a:schemeClr val="tx1"/>
                </a:solidFill>
                <a:latin typeface="Calibri" charset="0"/>
                <a:ea typeface="ヒラギノ角ゴ Pro W3" charset="0"/>
                <a:cs typeface="ヒラギノ角ゴ Pro W3" charset="0"/>
              </a:defRPr>
            </a:lvl4pPr>
            <a:lvl5pPr marL="2057400" indent="-228600" eaLnBrk="0" hangingPunct="0">
              <a:defRPr sz="1500">
                <a:solidFill>
                  <a:schemeClr val="tx1"/>
                </a:solidFill>
                <a:latin typeface="Calibri" charset="0"/>
                <a:ea typeface="ヒラギノ角ゴ Pro W3" charset="0"/>
                <a:cs typeface="ヒラギノ角ゴ Pro W3" charset="0"/>
              </a:defRPr>
            </a:lvl5pPr>
            <a:lvl6pPr marL="2514600" indent="-228600" defTabSz="388938" eaLnBrk="0" fontAlgn="base" hangingPunct="0">
              <a:spcBef>
                <a:spcPct val="0"/>
              </a:spcBef>
              <a:spcAft>
                <a:spcPct val="0"/>
              </a:spcAft>
              <a:defRPr sz="1500">
                <a:solidFill>
                  <a:schemeClr val="tx1"/>
                </a:solidFill>
                <a:latin typeface="Calibri" charset="0"/>
                <a:ea typeface="ヒラギノ角ゴ Pro W3" charset="0"/>
                <a:cs typeface="ヒラギノ角ゴ Pro W3" charset="0"/>
              </a:defRPr>
            </a:lvl6pPr>
            <a:lvl7pPr marL="2971800" indent="-228600" defTabSz="388938" eaLnBrk="0" fontAlgn="base" hangingPunct="0">
              <a:spcBef>
                <a:spcPct val="0"/>
              </a:spcBef>
              <a:spcAft>
                <a:spcPct val="0"/>
              </a:spcAft>
              <a:defRPr sz="1500">
                <a:solidFill>
                  <a:schemeClr val="tx1"/>
                </a:solidFill>
                <a:latin typeface="Calibri" charset="0"/>
                <a:ea typeface="ヒラギノ角ゴ Pro W3" charset="0"/>
                <a:cs typeface="ヒラギノ角ゴ Pro W3" charset="0"/>
              </a:defRPr>
            </a:lvl7pPr>
            <a:lvl8pPr marL="3429000" indent="-228600" defTabSz="388938" eaLnBrk="0" fontAlgn="base" hangingPunct="0">
              <a:spcBef>
                <a:spcPct val="0"/>
              </a:spcBef>
              <a:spcAft>
                <a:spcPct val="0"/>
              </a:spcAft>
              <a:defRPr sz="1500">
                <a:solidFill>
                  <a:schemeClr val="tx1"/>
                </a:solidFill>
                <a:latin typeface="Calibri" charset="0"/>
                <a:ea typeface="ヒラギノ角ゴ Pro W3" charset="0"/>
                <a:cs typeface="ヒラギノ角ゴ Pro W3" charset="0"/>
              </a:defRPr>
            </a:lvl8pPr>
            <a:lvl9pPr marL="3886200" indent="-228600" defTabSz="388938" eaLnBrk="0" fontAlgn="base" hangingPunct="0">
              <a:spcBef>
                <a:spcPct val="0"/>
              </a:spcBef>
              <a:spcAft>
                <a:spcPct val="0"/>
              </a:spcAft>
              <a:defRPr sz="1500">
                <a:solidFill>
                  <a:schemeClr val="tx1"/>
                </a:solidFill>
                <a:latin typeface="Calibri" charset="0"/>
                <a:ea typeface="ヒラギノ角ゴ Pro W3" charset="0"/>
                <a:cs typeface="ヒラギノ角ゴ Pro W3" charset="0"/>
              </a:defRPr>
            </a:lvl9pPr>
          </a:lstStyle>
          <a:p>
            <a:pPr defTabSz="389582" fontAlgn="auto">
              <a:spcBef>
                <a:spcPts val="0"/>
              </a:spcBef>
              <a:spcAft>
                <a:spcPts val="0"/>
              </a:spcAft>
              <a:defRPr/>
            </a:pPr>
            <a:r>
              <a:rPr lang="en-US" sz="3000" spc="100" dirty="0">
                <a:solidFill>
                  <a:schemeClr val="bg1"/>
                </a:solidFill>
                <a:latin typeface="DIN Alternate Bold"/>
                <a:cs typeface="DIN Alternate Bold"/>
              </a:rPr>
              <a:t>THANK YOU</a:t>
            </a:r>
            <a:endParaRPr lang="en-US" sz="3000" i="1" dirty="0">
              <a:solidFill>
                <a:schemeClr val="bg1"/>
              </a:solidFill>
              <a:latin typeface="DIN Alternate Bold"/>
              <a:cs typeface="DIN Alternate Bold"/>
            </a:endParaRPr>
          </a:p>
        </p:txBody>
      </p:sp>
      <p:sp>
        <p:nvSpPr>
          <p:cNvPr id="4" name="TextBox 3"/>
          <p:cNvSpPr txBox="1"/>
          <p:nvPr/>
        </p:nvSpPr>
        <p:spPr>
          <a:xfrm>
            <a:off x="457200" y="206375"/>
            <a:ext cx="3054442" cy="2677656"/>
          </a:xfrm>
          <a:prstGeom prst="rect">
            <a:avLst/>
          </a:prstGeom>
          <a:noFill/>
        </p:spPr>
        <p:txBody>
          <a:bodyPr wrap="none" rtlCol="0">
            <a:spAutoFit/>
          </a:bodyPr>
          <a:lstStyle/>
          <a:p>
            <a:r>
              <a:rPr lang="en-US" sz="2800" dirty="0" smtClean="0">
                <a:solidFill>
                  <a:srgbClr val="FFFFFF"/>
                </a:solidFill>
              </a:rPr>
              <a:t>Acknowledgements</a:t>
            </a:r>
          </a:p>
          <a:p>
            <a:endParaRPr lang="en-US" sz="2800" dirty="0" smtClean="0">
              <a:solidFill>
                <a:schemeClr val="bg1"/>
              </a:solidFill>
            </a:endParaRPr>
          </a:p>
          <a:p>
            <a:r>
              <a:rPr lang="en-US" sz="2800" dirty="0" err="1" smtClean="0">
                <a:solidFill>
                  <a:schemeClr val="bg1"/>
                </a:solidFill>
              </a:rPr>
              <a:t>Sabih</a:t>
            </a:r>
            <a:r>
              <a:rPr lang="en-US" sz="2800" dirty="0" smtClean="0">
                <a:solidFill>
                  <a:schemeClr val="bg1"/>
                </a:solidFill>
              </a:rPr>
              <a:t> </a:t>
            </a:r>
            <a:r>
              <a:rPr lang="en-US" sz="2800" dirty="0" err="1" smtClean="0">
                <a:solidFill>
                  <a:schemeClr val="bg1"/>
                </a:solidFill>
              </a:rPr>
              <a:t>Akram</a:t>
            </a:r>
            <a:endParaRPr lang="en-US" sz="2800" dirty="0" smtClean="0">
              <a:solidFill>
                <a:schemeClr val="bg1"/>
              </a:solidFill>
            </a:endParaRPr>
          </a:p>
          <a:p>
            <a:r>
              <a:rPr lang="en-US" sz="2800" dirty="0" smtClean="0">
                <a:solidFill>
                  <a:schemeClr val="bg1"/>
                </a:solidFill>
              </a:rPr>
              <a:t>Gabriela Daniels</a:t>
            </a:r>
          </a:p>
          <a:p>
            <a:r>
              <a:rPr lang="en-US" sz="2800" dirty="0" smtClean="0">
                <a:solidFill>
                  <a:schemeClr val="bg1"/>
                </a:solidFill>
              </a:rPr>
              <a:t>Danka </a:t>
            </a:r>
            <a:r>
              <a:rPr lang="en-US" sz="2800" dirty="0" err="1" smtClean="0">
                <a:solidFill>
                  <a:schemeClr val="bg1"/>
                </a:solidFill>
              </a:rPr>
              <a:t>Tamburic</a:t>
            </a:r>
            <a:endParaRPr lang="en-US" sz="2800" dirty="0" smtClean="0">
              <a:solidFill>
                <a:schemeClr val="bg1"/>
              </a:solidFill>
            </a:endParaRPr>
          </a:p>
          <a:p>
            <a:endParaRPr lang="en-US" sz="2800" dirty="0" smtClean="0">
              <a:solidFill>
                <a:schemeClr val="bg1"/>
              </a:solidFill>
            </a:endParaRPr>
          </a:p>
        </p:txBody>
      </p:sp>
      <p:pic>
        <p:nvPicPr>
          <p:cNvPr id="7" name="Picture 6"/>
          <p:cNvPicPr>
            <a:picLocks noChangeAspect="1"/>
          </p:cNvPicPr>
          <p:nvPr/>
        </p:nvPicPr>
        <p:blipFill>
          <a:blip r:embed="rId2"/>
          <a:stretch>
            <a:fillRect/>
          </a:stretch>
        </p:blipFill>
        <p:spPr>
          <a:xfrm>
            <a:off x="4654930" y="1505320"/>
            <a:ext cx="3794189" cy="2529459"/>
          </a:xfrm>
          <a:prstGeom prst="rect">
            <a:avLst/>
          </a:prstGeom>
        </p:spPr>
      </p:pic>
      <p:pic>
        <p:nvPicPr>
          <p:cNvPr id="8" name="Picture 7"/>
          <p:cNvPicPr>
            <a:picLocks noChangeAspect="1"/>
          </p:cNvPicPr>
          <p:nvPr/>
        </p:nvPicPr>
        <p:blipFill>
          <a:blip r:embed="rId4"/>
          <a:stretch>
            <a:fillRect/>
          </a:stretch>
        </p:blipFill>
        <p:spPr>
          <a:xfrm>
            <a:off x="4654931" y="390327"/>
            <a:ext cx="3794189" cy="111499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4984</TotalTime>
  <Words>935</Words>
  <Application>Microsoft Office PowerPoint</Application>
  <PresentationFormat>On-screen Show (16:9)</PresentationFormat>
  <Paragraphs>144</Paragraphs>
  <Slides>18</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DIN Alternate Bold</vt:lpstr>
      <vt:lpstr>DINMittelschrift</vt:lpstr>
      <vt:lpstr>DINMittelschrift Alternate</vt:lpstr>
      <vt:lpstr>Mangal</vt:lpstr>
      <vt:lpstr>ヒラギノ角ゴ Pro W3</vt:lpstr>
      <vt:lpstr>Office Theme</vt:lpstr>
      <vt:lpstr> </vt:lpstr>
      <vt:lpstr> </vt:lpstr>
      <vt:lpstr>Hair biology basics</vt:lpstr>
      <vt:lpstr>PowerPoint Presentation</vt:lpstr>
      <vt:lpstr>PowerPoint Presentation</vt:lpstr>
      <vt:lpstr>Botanicals to treat hair loss?</vt:lpstr>
      <vt:lpstr>Which Type of Hair Loss</vt:lpstr>
      <vt:lpstr>PowerPoint Presentation</vt:lpstr>
      <vt:lpstr>Natural plant derived ingredients are used in:-</vt:lpstr>
      <vt:lpstr>PowerPoint Presentation</vt:lpstr>
      <vt:lpstr>Phytochemicals for hair and how they work</vt:lpstr>
      <vt:lpstr>Caffeine</vt:lpstr>
      <vt:lpstr>Saw Palmetto</vt:lpstr>
      <vt:lpstr>Polyphenol ECGC</vt:lpstr>
      <vt:lpstr>Polyphenol Procyanidin B2</vt:lpstr>
      <vt:lpstr>Ginsenosides</vt:lpstr>
      <vt:lpstr>Conclusions</vt:lpstr>
      <vt:lpstr>PowerPoint Presentation</vt:lpstr>
    </vt:vector>
  </TitlesOfParts>
  <Company>IPG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The Boss</dc:creator>
  <cp:lastModifiedBy>Gabriela Daniels</cp:lastModifiedBy>
  <cp:revision>31</cp:revision>
  <cp:lastPrinted>2013-10-03T10:35:25Z</cp:lastPrinted>
  <dcterms:created xsi:type="dcterms:W3CDTF">2018-07-12T21:45:52Z</dcterms:created>
  <dcterms:modified xsi:type="dcterms:W3CDTF">2019-10-15T11:30:54Z</dcterms:modified>
</cp:coreProperties>
</file>