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1"/>
  </p:sldMasterIdLst>
  <p:notesMasterIdLst>
    <p:notesMasterId r:id="rId15"/>
  </p:notesMasterIdLst>
  <p:handoutMasterIdLst>
    <p:handoutMasterId r:id="rId16"/>
  </p:handoutMasterIdLst>
  <p:sldIdLst>
    <p:sldId id="257" r:id="rId2"/>
    <p:sldId id="274" r:id="rId3"/>
    <p:sldId id="300" r:id="rId4"/>
    <p:sldId id="276" r:id="rId5"/>
    <p:sldId id="306" r:id="rId6"/>
    <p:sldId id="307" r:id="rId7"/>
    <p:sldId id="279" r:id="rId8"/>
    <p:sldId id="308" r:id="rId9"/>
    <p:sldId id="309" r:id="rId10"/>
    <p:sldId id="310" r:id="rId11"/>
    <p:sldId id="311" r:id="rId12"/>
    <p:sldId id="283" r:id="rId13"/>
    <p:sldId id="31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63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199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67" d="100"/>
          <a:sy n="167" d="100"/>
        </p:scale>
        <p:origin x="590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02/02/2021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02/02/2021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218" y="1620000"/>
            <a:ext cx="8106797" cy="3780000"/>
          </a:xfrm>
        </p:spPr>
        <p:txBody>
          <a:bodyPr anchor="b"/>
          <a:lstStyle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219" y="5940000"/>
            <a:ext cx="8106796" cy="6480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0" name="Line 2">
            <a:extLst>
              <a:ext uri="{FF2B5EF4-FFF2-40B4-BE49-F238E27FC236}">
                <a16:creationId xmlns:a16="http://schemas.microsoft.com/office/drawing/2014/main" id="{77A5FABE-949E-E54D-A2C4-4D681BF6F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60218" y="5616541"/>
            <a:ext cx="8139013" cy="0"/>
          </a:xfrm>
          <a:prstGeom prst="lin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dirty="0">
              <a:latin typeface="Arial"/>
            </a:endParaRPr>
          </a:p>
        </p:txBody>
      </p:sp>
      <p:pic>
        <p:nvPicPr>
          <p:cNvPr id="11" name="Logo" descr="UAL London college of fashion logo">
            <a:extLst>
              <a:ext uri="{FF2B5EF4-FFF2-40B4-BE49-F238E27FC236}">
                <a16:creationId xmlns:a16="http://schemas.microsoft.com/office/drawing/2014/main" id="{97529463-0944-724C-8DC5-0823D87C71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435914"/>
            <a:ext cx="4030751" cy="70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8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hite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218" y="1620000"/>
            <a:ext cx="8106797" cy="3780000"/>
          </a:xfrm>
        </p:spPr>
        <p:txBody>
          <a:bodyPr anchor="b"/>
          <a:lstStyle>
            <a:lvl1pPr algn="l">
              <a:defRPr sz="8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219" y="5940000"/>
            <a:ext cx="8106796" cy="6480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7" name="Line 2">
            <a:extLst>
              <a:ext uri="{FF2B5EF4-FFF2-40B4-BE49-F238E27FC236}">
                <a16:creationId xmlns:a16="http://schemas.microsoft.com/office/drawing/2014/main" id="{199BA437-551A-D84E-8EAB-77F6958DC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60218" y="5616541"/>
            <a:ext cx="8139013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dirty="0">
              <a:ln>
                <a:solidFill>
                  <a:schemeClr val="tx1"/>
                </a:solidFill>
              </a:ln>
              <a:latin typeface="Arial"/>
            </a:endParaRPr>
          </a:p>
        </p:txBody>
      </p:sp>
      <p:pic>
        <p:nvPicPr>
          <p:cNvPr id="11" name="Logo" descr="UAL London college of fashion logo">
            <a:extLst>
              <a:ext uri="{FF2B5EF4-FFF2-40B4-BE49-F238E27FC236}">
                <a16:creationId xmlns:a16="http://schemas.microsoft.com/office/drawing/2014/main" id="{E36BE997-BC1F-6F40-93A5-3F658F1A53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435600"/>
            <a:ext cx="4079505" cy="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35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437911"/>
            <a:ext cx="6858000" cy="3946178"/>
          </a:xfrm>
        </p:spPr>
        <p:txBody>
          <a:bodyPr anchor="ctr"/>
          <a:lstStyle>
            <a:lvl1pPr algn="ctr">
              <a:lnSpc>
                <a:spcPct val="110000"/>
              </a:lnSpc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title, quote or statement text 2 lines max</a:t>
            </a:r>
            <a:endParaRPr lang="en-GB" dirty="0"/>
          </a:p>
        </p:txBody>
      </p:sp>
      <p:grpSp>
        <p:nvGrpSpPr>
          <p:cNvPr id="3" name="Group 2" descr="Large UAL brand colon symbol">
            <a:extLst>
              <a:ext uri="{FF2B5EF4-FFF2-40B4-BE49-F238E27FC236}">
                <a16:creationId xmlns:a16="http://schemas.microsoft.com/office/drawing/2014/main" id="{C98BE8DC-31FA-864E-9BF5-E7654636A73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3632662" y="610986"/>
            <a:ext cx="1878676" cy="5636027"/>
            <a:chOff x="3429000" y="0"/>
            <a:chExt cx="2286000" cy="685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34FAB0E-5F81-D146-953B-40D8D8955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29000" y="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E865784-11CC-2C4F-90C1-573DB0643AA6}"/>
                </a:ext>
              </a:extLst>
            </p:cNvPr>
            <p:cNvSpPr/>
            <p:nvPr userDrawn="1"/>
          </p:nvSpPr>
          <p:spPr>
            <a:xfrm>
              <a:off x="3429000" y="457200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169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80000"/>
            <a:ext cx="8424000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9" y="2448000"/>
            <a:ext cx="7613147" cy="2340000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5272BEE-331F-A549-849A-BFC380FB0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1BC681B-B867-3A4E-8E18-4E89D6457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Logo" descr="UAL London college of fashion logo">
            <a:extLst>
              <a:ext uri="{FF2B5EF4-FFF2-40B4-BE49-F238E27FC236}">
                <a16:creationId xmlns:a16="http://schemas.microsoft.com/office/drawing/2014/main" id="{1E5F3CB0-8AE3-AE47-B38B-4C94E19193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935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ingle Column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B85FF1D-CCC9-C64E-8344-B4F29CC4AB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270" y="180000"/>
            <a:ext cx="842472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270" y="1440000"/>
            <a:ext cx="8424729" cy="460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8A013E-8390-324C-9662-36E44BD67B5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23CD223-314E-EA46-B728-E0C2BDCAD97D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723AC83-ED3B-1F46-AB66-53D43A950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A7A331-B2C2-084A-BB84-DDC08FC5D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Logo" descr="UAL London college of fashion logo">
            <a:extLst>
              <a:ext uri="{FF2B5EF4-FFF2-40B4-BE49-F238E27FC236}">
                <a16:creationId xmlns:a16="http://schemas.microsoft.com/office/drawing/2014/main" id="{D21121EA-D913-494A-B14C-B56AA72F20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24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B85FF1D-CCC9-C64E-8344-B4F29CC4AB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80000"/>
            <a:ext cx="8424000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40000"/>
            <a:ext cx="4140000" cy="460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A553987-7EA0-4043-B0CC-43890BB1E7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43438" y="1440000"/>
            <a:ext cx="4132262" cy="460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869CFBC9-7B46-014E-A3B9-360BB6AC7B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23CD223-314E-EA46-B728-E0C2BDCAD97D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B45286-5D7F-0F4F-811E-95576E1476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9DD61C2-D8FE-B844-B90C-F40E946DC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Logo" descr="UAL London college of fashion logo">
            <a:extLst>
              <a:ext uri="{FF2B5EF4-FFF2-40B4-BE49-F238E27FC236}">
                <a16:creationId xmlns:a16="http://schemas.microsoft.com/office/drawing/2014/main" id="{972EA83C-59DB-A34C-BD2B-EA0ACFF868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798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B85FF1D-CCC9-C64E-8344-B4F29CC4AB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80000"/>
            <a:ext cx="8424000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40000"/>
            <a:ext cx="4140000" cy="460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Content Placeholder 11" descr="Add chart, table or image here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43438" y="1440000"/>
            <a:ext cx="4140200" cy="4608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8A013E-8390-324C-9662-36E44BD67B5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23CD223-314E-EA46-B728-E0C2BDCAD97D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ADBCD9-A46E-844F-BB98-903CBA704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09DF3E1-4C88-3547-ACDD-D77025541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Logo" descr="UAL London college of fashion logo">
            <a:extLst>
              <a:ext uri="{FF2B5EF4-FFF2-40B4-BE49-F238E27FC236}">
                <a16:creationId xmlns:a16="http://schemas.microsoft.com/office/drawing/2014/main" id="{AA96BB28-E521-DC49-B306-E674FD96BF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931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42D322F4-2200-6249-8AF3-22520C19E2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270" y="180000"/>
            <a:ext cx="842472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8" y="1440000"/>
            <a:ext cx="5562001" cy="460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Picture Placeholder 3" descr="Add image here"/>
          <p:cNvSpPr>
            <a:spLocks noGrp="1"/>
          </p:cNvSpPr>
          <p:nvPr>
            <p:ph type="pic" sz="quarter" idx="10"/>
          </p:nvPr>
        </p:nvSpPr>
        <p:spPr>
          <a:xfrm>
            <a:off x="6084000" y="1440000"/>
            <a:ext cx="2700000" cy="2196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8" name="Picture Placeholder 3" descr="Add image here or remove placeholder box if not required">
            <a:extLst>
              <a:ext uri="{FF2B5EF4-FFF2-40B4-BE49-F238E27FC236}">
                <a16:creationId xmlns:a16="http://schemas.microsoft.com/office/drawing/2014/main" id="{856F6CC8-311C-B64C-8916-5A1222AAAC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84000" y="3830403"/>
            <a:ext cx="2700000" cy="2196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683E132D-6F42-0848-94D3-69FA493175F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1ABCCB4-12C4-9A41-84C7-2309E018BC12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C89CCB-C276-B644-BBAA-3B12F3815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4AD4978-695B-8141-8807-DE064E16E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Logo" descr="UAL London college of fashion logo">
            <a:extLst>
              <a:ext uri="{FF2B5EF4-FFF2-40B4-BE49-F238E27FC236}">
                <a16:creationId xmlns:a16="http://schemas.microsoft.com/office/drawing/2014/main" id="{69524B0C-9AFB-2F4A-B867-17E26694C2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530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96844230-43E2-3843-B3C4-1AA357626C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6420" y="180000"/>
            <a:ext cx="840757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</a:extLst>
          </p:cNvPr>
          <p:cNvSpPr/>
          <p:nvPr userDrawn="1"/>
        </p:nvSpPr>
        <p:spPr>
          <a:xfrm>
            <a:off x="376420" y="1440000"/>
            <a:ext cx="4140000" cy="45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9011" y="1730002"/>
            <a:ext cx="3714817" cy="3955995"/>
          </a:xfrm>
        </p:spPr>
        <p:txBody>
          <a:bodyPr anchor="ctr"/>
          <a:lstStyle>
            <a:lvl1pPr marL="0" marR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90000"/>
              <a:buFont typeface=".Apple Color Emoji UI"/>
              <a:buNone/>
              <a:tabLst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90000"/>
              <a:buFont typeface=".Apple Color Emoji UI"/>
              <a:buNone/>
              <a:tabLst/>
              <a:defRPr/>
            </a:pPr>
            <a:r>
              <a:rPr lang="en-GB" sz="3400" dirty="0"/>
              <a:t>Add statement text or quote in the space, use 34pt or 24pt text</a:t>
            </a:r>
          </a:p>
        </p:txBody>
      </p:sp>
      <p:sp>
        <p:nvSpPr>
          <p:cNvPr id="11" name="Picture Placeholder 10" descr="Add image here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3999" y="1440000"/>
            <a:ext cx="4140000" cy="453599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en-GB" dirty="0"/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857A95D3-0A18-AF4F-A2D4-672ABAB1E4A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69C0F683-1EF9-7247-AA72-D7C8E67DEC8D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ADDA24-1376-DD48-AEE3-D30E0A799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31282D5-B924-754C-8EE6-1407C586B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Logo" descr="UAL London college of fashion logo">
            <a:extLst>
              <a:ext uri="{FF2B5EF4-FFF2-40B4-BE49-F238E27FC236}">
                <a16:creationId xmlns:a16="http://schemas.microsoft.com/office/drawing/2014/main" id="{080BC87E-A15F-9045-9450-A4CBEC85E2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193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D4784B8-6222-CE45-8AC8-7AB30A0F67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910" y="180000"/>
            <a:ext cx="8425090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13" name="Content Placeholder 2" descr="Add chart, table or image here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58909" y="1470024"/>
            <a:ext cx="8424729" cy="4536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B8EE9AD7-564C-BD4A-B6A4-EED2E9B4E2E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CFC329E-B2D5-FC43-86B8-585EC44DB708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6B09DB-3AED-4945-A066-FB02D976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B5EE73-6C77-DF4D-8789-C88E632A0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Logo" descr="UAL London college of fashion logo">
            <a:extLst>
              <a:ext uri="{FF2B5EF4-FFF2-40B4-BE49-F238E27FC236}">
                <a16:creationId xmlns:a16="http://schemas.microsoft.com/office/drawing/2014/main" id="{BCD34A11-3090-514A-AE34-582C06CBD5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979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984ED22F-5589-174F-A993-1078524138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270" y="180000"/>
            <a:ext cx="842472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14" name="Picture Placeholder 3" descr="Add first image here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0000" y="1476000"/>
            <a:ext cx="4140000" cy="4536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Picture Placeholder 3" descr="Add second image here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000" y="1476000"/>
            <a:ext cx="4140000" cy="4536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1EA28A1B-5211-334C-9CB5-6B147C9FFD3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03E2401F-B56E-3C44-91DC-454A16A111B8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8E4F423-C52D-7B48-AC75-19B4E4C61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562CEDC-F929-C641-A48F-5C657ECD9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Logo" descr="UAL London college of fashion logo">
            <a:extLst>
              <a:ext uri="{FF2B5EF4-FFF2-40B4-BE49-F238E27FC236}">
                <a16:creationId xmlns:a16="http://schemas.microsoft.com/office/drawing/2014/main" id="{3046AF1E-60F8-2644-B924-E28B4A4A0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29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4215971-3EF6-1048-8DE4-14060DCEBCD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Text Placeholder 2" descr="Text box with instruction on how to add a full slide image. Delete this box from slide">
            <a:extLst>
              <a:ext uri="{FF2B5EF4-FFF2-40B4-BE49-F238E27FC236}">
                <a16:creationId xmlns:a16="http://schemas.microsoft.com/office/drawing/2014/main" id="{191F1BB7-4076-C640-BF86-8BE9B20C098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7211" y="3787775"/>
            <a:ext cx="3174818" cy="1793628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32000" indent="0">
              <a:buNone/>
              <a:defRPr/>
            </a:lvl2pPr>
            <a:lvl3pPr marL="864000" indent="0">
              <a:buNone/>
              <a:defRPr/>
            </a:lvl3pPr>
            <a:lvl4pPr marL="0" indent="0">
              <a:buNone/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 dirty="0"/>
              <a:t>Use this slide for full slide images. Click on icon to add image. Delete this box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9297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01AB6B2C-CBBB-F640-A8CD-179CE77C82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80000"/>
            <a:ext cx="8424000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</a:extLst>
          </p:cNvPr>
          <p:cNvSpPr/>
          <p:nvPr userDrawn="1"/>
        </p:nvSpPr>
        <p:spPr>
          <a:xfrm>
            <a:off x="360002" y="1334950"/>
            <a:ext cx="4140000" cy="45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0002" y="1661024"/>
            <a:ext cx="3780000" cy="3723776"/>
          </a:xfrm>
        </p:spPr>
        <p:txBody>
          <a:bodyPr anchor="ctr"/>
          <a:lstStyle>
            <a:lvl1pPr marL="0" indent="0" algn="ctr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3" descr="Add first of three images here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3999" y="1349094"/>
            <a:ext cx="4140000" cy="2520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Picture Placeholder 3" descr="Add second image here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2000" y="4081121"/>
            <a:ext cx="2376000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 descr="Add third image here or remaove if not required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212889" y="4081121"/>
            <a:ext cx="1571110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F6AF8C55-2B77-1D42-8511-DA445548DBF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84322950-993A-6C43-97F4-53A93A353FB2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5C28D9-A9F8-D942-89B7-67A0A493F8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73130DE-CD94-D34A-8B52-B67492BA09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Logo" descr="UAL London college of fashion logo">
            <a:extLst>
              <a:ext uri="{FF2B5EF4-FFF2-40B4-BE49-F238E27FC236}">
                <a16:creationId xmlns:a16="http://schemas.microsoft.com/office/drawing/2014/main" id="{06C2A2D9-6705-8B44-A88C-13A5FD5663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280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60D128E8-0B92-5B4D-B601-7108AB6311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270" y="180000"/>
            <a:ext cx="842472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2" name="Picture Placeholder 3" descr="Add first of three images here"/>
          <p:cNvSpPr>
            <a:spLocks noGrp="1"/>
          </p:cNvSpPr>
          <p:nvPr>
            <p:ph type="pic" sz="quarter" idx="11" hasCustomPrompt="1"/>
          </p:nvPr>
        </p:nvSpPr>
        <p:spPr>
          <a:xfrm>
            <a:off x="359270" y="1359468"/>
            <a:ext cx="2700000" cy="1890000"/>
          </a:xfrm>
          <a:prstGeom prst="rect">
            <a:avLst/>
          </a:prstGeom>
        </p:spPr>
        <p:txBody>
          <a:bodyPr tIns="936000" anchor="t" anchorCtr="0"/>
          <a:lstStyle>
            <a:lvl1pPr marL="0" indent="0" algn="ctr">
              <a:buNone/>
              <a:defRPr sz="135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3211682" y="1359468"/>
            <a:ext cx="5572318" cy="261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29" name="Rectangle 28"/>
          <p:cNvSpPr/>
          <p:nvPr userDrawn="1"/>
        </p:nvSpPr>
        <p:spPr>
          <a:xfrm>
            <a:off x="359270" y="3429000"/>
            <a:ext cx="2700000" cy="261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17" name="Picture Placeholder 3" descr="Add second image here"/>
          <p:cNvSpPr>
            <a:spLocks noGrp="1"/>
          </p:cNvSpPr>
          <p:nvPr>
            <p:ph type="pic" sz="quarter" idx="16" hasCustomPrompt="1"/>
          </p:nvPr>
        </p:nvSpPr>
        <p:spPr>
          <a:xfrm>
            <a:off x="3211681" y="4142677"/>
            <a:ext cx="2700000" cy="1890000"/>
          </a:xfrm>
          <a:prstGeom prst="rect">
            <a:avLst/>
          </a:prstGeom>
        </p:spPr>
        <p:txBody>
          <a:bodyPr tIns="936000" anchor="t" anchorCtr="0"/>
          <a:lstStyle>
            <a:lvl1pPr marL="0" indent="0" algn="ctr">
              <a:buNone/>
              <a:defRPr sz="135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 descr="Add third image here or remaove if not required"/>
          <p:cNvSpPr>
            <a:spLocks noGrp="1"/>
          </p:cNvSpPr>
          <p:nvPr>
            <p:ph type="pic" sz="quarter" idx="17" hasCustomPrompt="1"/>
          </p:nvPr>
        </p:nvSpPr>
        <p:spPr>
          <a:xfrm>
            <a:off x="6083999" y="4142677"/>
            <a:ext cx="2700000" cy="1890000"/>
          </a:xfrm>
          <a:prstGeom prst="rect">
            <a:avLst/>
          </a:prstGeom>
        </p:spPr>
        <p:txBody>
          <a:bodyPr tIns="936000" anchor="t" anchorCtr="0"/>
          <a:lstStyle>
            <a:lvl1pPr marL="0" indent="0" algn="ctr">
              <a:buNone/>
              <a:defRPr sz="135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Footer Placeholder 2">
            <a:extLst>
              <a:ext uri="{FF2B5EF4-FFF2-40B4-BE49-F238E27FC236}">
                <a16:creationId xmlns:a16="http://schemas.microsoft.com/office/drawing/2014/main" id="{D1EA3A56-0EB8-4E40-8A27-AD2E9448B0E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67BFF84E-0A8D-764E-A6A5-C266A96DE297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7A23C2-A2C1-7B47-96ED-5DD9CF8D3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E3113B-AF82-5940-8690-BED09C3AE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Logo" descr="UAL London college of fashion logo">
            <a:extLst>
              <a:ext uri="{FF2B5EF4-FFF2-40B4-BE49-F238E27FC236}">
                <a16:creationId xmlns:a16="http://schemas.microsoft.com/office/drawing/2014/main" id="{29FEABFA-E276-6A4B-9FBD-EEACB5AA74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440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76FDD88-AB86-2647-8ECE-78641678BD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270" y="180000"/>
            <a:ext cx="842472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19" name="Content Placeholder 2" descr="Content box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359270" y="1364915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 descr="Content box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221635" y="1364915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 descr="Content box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083999" y="1364915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 descr="Content box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59270" y="3785401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 descr="Content box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240198" y="3785401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8" name="Content Placeholder 2" descr="Content box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121125" y="3785401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3" name="Footer Placeholder 2">
            <a:extLst>
              <a:ext uri="{FF2B5EF4-FFF2-40B4-BE49-F238E27FC236}">
                <a16:creationId xmlns:a16="http://schemas.microsoft.com/office/drawing/2014/main" id="{C7C951D0-4DD6-8547-B3DB-021D7F8F0D3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854960" y="6356350"/>
            <a:ext cx="5196509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11171A77-2E54-1A49-B092-25A5A3F56925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80D003-050C-FC4A-9F67-91020FA26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BC4F8E7-030B-344A-9324-6A194660C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854960" y="6336000"/>
            <a:ext cx="592903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Logo" descr="UAL London college of fashion logo">
            <a:extLst>
              <a:ext uri="{FF2B5EF4-FFF2-40B4-BE49-F238E27FC236}">
                <a16:creationId xmlns:a16="http://schemas.microsoft.com/office/drawing/2014/main" id="{C97C2C2D-9F82-C541-A03C-4600951AFA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238206"/>
            <a:ext cx="2155986" cy="3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616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320FDC82-89F4-4B4B-8276-AC07F00DB6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024000"/>
            <a:ext cx="8424000" cy="886397"/>
          </a:xfrm>
        </p:spPr>
        <p:txBody>
          <a:bodyPr anchor="ctr">
            <a:spAutoFit/>
          </a:bodyPr>
          <a:lstStyle>
            <a:lvl1pPr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pic>
        <p:nvPicPr>
          <p:cNvPr id="8" name="Logo" descr="UAL London college of fashion logo">
            <a:extLst>
              <a:ext uri="{FF2B5EF4-FFF2-40B4-BE49-F238E27FC236}">
                <a16:creationId xmlns:a16="http://schemas.microsoft.com/office/drawing/2014/main" id="{0767D3A3-996A-7A4A-939F-1AAAC1057D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435914"/>
            <a:ext cx="4030751" cy="70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15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9170D-55F6-E14A-B9D3-A6F56FC6CB8C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9FFE5-A68D-2A47-B767-AC29BDCDE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790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  <a:alpha val="3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1" y="365125"/>
            <a:ext cx="8424000" cy="72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noProof="0" dirty="0"/>
              <a:t>Click</a:t>
            </a:r>
            <a:r>
              <a:rPr lang="en-US" dirty="0"/>
              <a:t>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825625"/>
            <a:ext cx="8424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</a:t>
            </a:r>
            <a:r>
              <a:rPr lang="en-GB" noProof="0" dirty="0"/>
              <a:t>Master</a:t>
            </a:r>
            <a:r>
              <a:rPr lang="en-US" dirty="0"/>
              <a:t> text styles</a:t>
            </a:r>
          </a:p>
          <a:p>
            <a:pPr lvl="1"/>
            <a:r>
              <a:rPr lang="en-GB" noProof="0" dirty="0"/>
              <a:t>Second</a:t>
            </a:r>
            <a:r>
              <a:rPr lang="en-US" dirty="0"/>
              <a:t>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</a:t>
            </a:r>
            <a:r>
              <a:rPr lang="en-US" dirty="0"/>
              <a:t> level</a:t>
            </a:r>
          </a:p>
          <a:p>
            <a:pPr lvl="4"/>
            <a:r>
              <a:rPr lang="en-GB" noProof="0" dirty="0"/>
              <a:t>Fifth</a:t>
            </a:r>
            <a:r>
              <a:rPr lang="en-US" dirty="0"/>
              <a:t>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49DCB-2F53-A44C-9480-CDBE29F0F2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86800" y="6356350"/>
            <a:ext cx="656639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92DD7-ECEF-F74D-AF49-ACBF07ECC4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356350"/>
            <a:ext cx="1011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1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172" r:id="rId2"/>
    <p:sldLayoutId id="2147484098" r:id="rId3"/>
    <p:sldLayoutId id="2147484093" r:id="rId4"/>
    <p:sldLayoutId id="2147484175" r:id="rId5"/>
    <p:sldLayoutId id="2147484073" r:id="rId6"/>
    <p:sldLayoutId id="2147484174" r:id="rId7"/>
    <p:sldLayoutId id="2147484094" r:id="rId8"/>
    <p:sldLayoutId id="2147484062" r:id="rId9"/>
    <p:sldLayoutId id="2147484074" r:id="rId10"/>
    <p:sldLayoutId id="2147484075" r:id="rId11"/>
    <p:sldLayoutId id="2147484082" r:id="rId12"/>
    <p:sldLayoutId id="2147484095" r:id="rId13"/>
    <p:sldLayoutId id="2147484089" r:id="rId14"/>
    <p:sldLayoutId id="2147484097" r:id="rId15"/>
    <p:sldLayoutId id="2147484173" r:id="rId16"/>
    <p:sldLayoutId id="214748417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 spc="-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>
          <a:schemeClr val="tx1"/>
        </a:buClr>
        <a:buSzPct val="80000"/>
        <a:buFont typeface="Wingdings 2" panose="05020102010507070707" pitchFamily="18" charset="2"/>
        <a:buChar char="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Tx/>
        <a:buSzPct val="80000"/>
        <a:buFont typeface="Wingdings 2" panose="05020102010507070707" pitchFamily="18" charset="2"/>
        <a:buChar char="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6pPr>
      <a:lvl7pPr marL="432000" indent="-432000" algn="l" defTabSz="126000" rtl="0" eaLnBrk="1" latinLnBrk="0" hangingPunct="1">
        <a:lnSpc>
          <a:spcPct val="110000"/>
        </a:lnSpc>
        <a:spcBef>
          <a:spcPts val="0"/>
        </a:spcBef>
        <a:buFont typeface="+mj-lt"/>
        <a:buAutoNum type="arabicPeriod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b="1" kern="1200" spc="-10" baseline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s://webbook.nist.gov/cgi/cbook.cgi?Struct=C2915573&amp;Type=Color" TargetMode="External"/><Relationship Id="rId7" Type="http://schemas.openxmlformats.org/officeDocument/2006/relationships/image" Target="https://pubchem.ncbi.nlm.nih.gov/image/imgsrv.fcgi?cid=109641&amp;t=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5" Type="http://schemas.openxmlformats.org/officeDocument/2006/relationships/image" Target="https://pubchem.ncbi.nlm.nih.gov/image/imgsrv.fcgi?cid=69286&amp;t=l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>
            <a:extLst>
              <a:ext uri="{FF2B5EF4-FFF2-40B4-BE49-F238E27FC236}">
                <a16:creationId xmlns:a16="http://schemas.microsoft.com/office/drawing/2014/main" id="{D10A9DC3-DC1D-4CCE-90C5-5CC7B944A8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01" y="2128879"/>
            <a:ext cx="8106797" cy="1329595"/>
          </a:xfr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Replacing Dimethicone</a:t>
            </a:r>
            <a:b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a binder in pressed powders</a:t>
            </a:r>
            <a:b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 vegetable-derived alternatives 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3912F379-D015-4032-9E9B-533922905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601" y="3961955"/>
            <a:ext cx="8106796" cy="1157142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Diogo</a:t>
            </a:r>
            <a:r>
              <a:rPr lang="en-GB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Baltazar, Elise </a:t>
            </a:r>
            <a:r>
              <a:rPr lang="en-GB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Velkeneers</a:t>
            </a:r>
            <a:r>
              <a:rPr lang="en-GB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n-GB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Slobodanka</a:t>
            </a:r>
            <a:r>
              <a:rPr lang="en-GB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Tamburic</a:t>
            </a:r>
            <a:endParaRPr lang="en-GB" sz="18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Cosmetic Science Research Group, London College of Fashion, London, UK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357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81CC1-9D2F-8544-973A-F2ADDA9E9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Introduction and Aim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C4FBE-25FF-D041-8F34-FC94A6991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339" y="1161563"/>
            <a:ext cx="8424000" cy="5331312"/>
          </a:xfrm>
        </p:spPr>
        <p:txBody>
          <a:bodyPr/>
          <a:lstStyle/>
          <a:p>
            <a:r>
              <a:rPr lang="en-US" dirty="0">
                <a:cs typeface="Dubai" panose="020B0503030403030204" pitchFamily="34" charset="-78"/>
                <a:sym typeface="Wingdings" pitchFamily="2" charset="2"/>
              </a:rPr>
              <a:t>Growing consumer </a:t>
            </a:r>
            <a:r>
              <a:rPr lang="en-US" dirty="0" err="1">
                <a:cs typeface="Dubai" panose="020B0503030403030204" pitchFamily="34" charset="-78"/>
                <a:sym typeface="Wingdings" pitchFamily="2" charset="2"/>
              </a:rPr>
              <a:t>scepticism</a:t>
            </a:r>
            <a:r>
              <a:rPr lang="en-US" dirty="0">
                <a:cs typeface="Dubai" panose="020B0503030403030204" pitchFamily="34" charset="-78"/>
                <a:sym typeface="Wingdings" pitchFamily="2" charset="2"/>
              </a:rPr>
              <a:t> regarding silicones has prompted the of demand silicone-free products formulated with materials from natural and sustainable sources;</a:t>
            </a:r>
          </a:p>
          <a:p>
            <a:r>
              <a:rPr lang="en-US" dirty="0">
                <a:cs typeface="Dubai" panose="020B0503030403030204" pitchFamily="34" charset="-78"/>
                <a:sym typeface="Wingdings" pitchFamily="2" charset="2"/>
              </a:rPr>
              <a:t>The industry has extracted and refined natural vegetable-based emollients as alternatives, but there is a lack of comparative data in the literature.</a:t>
            </a:r>
          </a:p>
          <a:p>
            <a:pPr>
              <a:lnSpc>
                <a:spcPct val="110000"/>
              </a:lnSpc>
            </a:pPr>
            <a:r>
              <a:rPr lang="en-US" b="1" dirty="0">
                <a:solidFill>
                  <a:srgbClr val="FF0000"/>
                </a:solidFill>
                <a:cs typeface="Dubai" panose="020B0503030403030204" pitchFamily="34" charset="-78"/>
                <a:sym typeface="Wingdings" pitchFamily="2" charset="2"/>
              </a:rPr>
              <a:t>Aim of this project:</a:t>
            </a:r>
          </a:p>
          <a:p>
            <a:pPr marL="0" indent="0">
              <a:buNone/>
            </a:pPr>
            <a:r>
              <a:rPr lang="en-US" dirty="0">
                <a:cs typeface="Dubai" panose="020B0503030403030204" pitchFamily="34" charset="-78"/>
              </a:rPr>
              <a:t>To evaluate the use of sustainable, vegetable-derived binders in pressed powders against a silicone standard, via an inter-and intra-formulary study using different binders and press strengths.</a:t>
            </a:r>
            <a:endParaRPr lang="en-US" dirty="0">
              <a:cs typeface="Dubai" panose="020B0503030403030204" pitchFamily="34" charset="-78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4968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81CC1-9D2F-8544-973A-F2ADDA9E9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C4FBE-25FF-D041-8F34-FC94A6991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53330"/>
            <a:ext cx="8296319" cy="547259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formulation ingredients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Talc, Methylparaben, Propylparaben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Pigment: CI 77510 (Ferric Ferrocyanide; Prussian Blue; Iron Blue)</a:t>
            </a:r>
          </a:p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Binders</a:t>
            </a:r>
          </a:p>
          <a:p>
            <a:pPr lvl="1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Dimethicone (DM)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Vegetable-based binders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2"/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Diisooctyl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Succinate (DOS)</a:t>
            </a:r>
          </a:p>
          <a:p>
            <a:pPr lvl="2"/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Triheptanoin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(TH)</a:t>
            </a:r>
          </a:p>
          <a:p>
            <a:pPr lvl="2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Heptyl Undecylenate (HU)</a:t>
            </a:r>
          </a:p>
        </p:txBody>
      </p:sp>
      <p:pic>
        <p:nvPicPr>
          <p:cNvPr id="1025" name="Picture 5" descr="C20H38O4">
            <a:extLst>
              <a:ext uri="{FF2B5EF4-FFF2-40B4-BE49-F238E27FC236}">
                <a16:creationId xmlns:a16="http://schemas.microsoft.com/office/drawing/2014/main" id="{D9791824-B4E8-3545-8426-AF656FB58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962" y="2797384"/>
            <a:ext cx="4399038" cy="82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A1790F65-0E61-894C-B1BF-4A2EEF49B31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527281" y="500414"/>
            <a:ext cx="60443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PT"/>
          </a:p>
        </p:txBody>
      </p:sp>
      <p:pic>
        <p:nvPicPr>
          <p:cNvPr id="1027" name="Picture 6">
            <a:extLst>
              <a:ext uri="{FF2B5EF4-FFF2-40B4-BE49-F238E27FC236}">
                <a16:creationId xmlns:a16="http://schemas.microsoft.com/office/drawing/2014/main" id="{09EB58D4-D41F-0846-850A-4C9657B7A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1" t="20551" r="4858" b="25299"/>
          <a:stretch>
            <a:fillRect/>
          </a:stretch>
        </p:blipFill>
        <p:spPr bwMode="auto">
          <a:xfrm>
            <a:off x="5778766" y="4057267"/>
            <a:ext cx="2919636" cy="138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3">
            <a:extLst>
              <a:ext uri="{FF2B5EF4-FFF2-40B4-BE49-F238E27FC236}">
                <a16:creationId xmlns:a16="http://schemas.microsoft.com/office/drawing/2014/main" id="{E257DC41-F63D-E64E-B6B3-385E2D86F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75" b="40115"/>
          <a:stretch>
            <a:fillRect/>
          </a:stretch>
        </p:blipFill>
        <p:spPr bwMode="auto">
          <a:xfrm>
            <a:off x="5051854" y="5804738"/>
            <a:ext cx="4092146" cy="6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3A928F8-38CC-6D4E-A0E6-2C649622BA52}"/>
              </a:ext>
            </a:extLst>
          </p:cNvPr>
          <p:cNvSpPr txBox="1"/>
          <p:nvPr/>
        </p:nvSpPr>
        <p:spPr>
          <a:xfrm>
            <a:off x="7527281" y="3308943"/>
            <a:ext cx="838916" cy="381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PT" sz="2400" dirty="0"/>
              <a:t>DOS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39A1BE-7515-6B47-916B-631F380BC99B}"/>
              </a:ext>
            </a:extLst>
          </p:cNvPr>
          <p:cNvSpPr txBox="1"/>
          <p:nvPr/>
        </p:nvSpPr>
        <p:spPr>
          <a:xfrm>
            <a:off x="8109857" y="4989342"/>
            <a:ext cx="546462" cy="381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PT" sz="2400" dirty="0"/>
              <a:t>TH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1389D4-567E-884E-8CF0-513BA8E1C9E1}"/>
              </a:ext>
            </a:extLst>
          </p:cNvPr>
          <p:cNvSpPr txBox="1"/>
          <p:nvPr/>
        </p:nvSpPr>
        <p:spPr>
          <a:xfrm>
            <a:off x="8510769" y="6181672"/>
            <a:ext cx="546462" cy="381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PT" sz="2400" dirty="0"/>
              <a:t>HU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C6C3A6-8442-BA41-9930-670B7FCFEE89}"/>
              </a:ext>
            </a:extLst>
          </p:cNvPr>
          <p:cNvSpPr txBox="1"/>
          <p:nvPr/>
        </p:nvSpPr>
        <p:spPr>
          <a:xfrm>
            <a:off x="4831082" y="6564047"/>
            <a:ext cx="4312918" cy="28053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</a:rPr>
              <a:t>Fig. </a:t>
            </a:r>
            <a:r>
              <a:rPr lang="pt-PT" sz="1400" dirty="0">
                <a:solidFill>
                  <a:srgbClr val="FF0000"/>
                </a:solidFill>
              </a:rPr>
              <a:t>1 Molecular </a:t>
            </a:r>
            <a:r>
              <a:rPr lang="pt-PT" sz="1400" dirty="0" err="1">
                <a:solidFill>
                  <a:srgbClr val="FF0000"/>
                </a:solidFill>
              </a:rPr>
              <a:t>structure</a:t>
            </a:r>
            <a:r>
              <a:rPr lang="pt-PT" sz="1400" dirty="0">
                <a:solidFill>
                  <a:srgbClr val="FF0000"/>
                </a:solidFill>
              </a:rPr>
              <a:t> </a:t>
            </a:r>
            <a:r>
              <a:rPr lang="pt-PT" sz="1400" dirty="0" err="1">
                <a:solidFill>
                  <a:srgbClr val="FF0000"/>
                </a:solidFill>
              </a:rPr>
              <a:t>of</a:t>
            </a:r>
            <a:r>
              <a:rPr lang="pt-PT" sz="1400" dirty="0">
                <a:solidFill>
                  <a:srgbClr val="FF0000"/>
                </a:solidFill>
              </a:rPr>
              <a:t> </a:t>
            </a:r>
            <a:r>
              <a:rPr lang="pt-PT" sz="1400" dirty="0" err="1">
                <a:solidFill>
                  <a:srgbClr val="FF0000"/>
                </a:solidFill>
              </a:rPr>
              <a:t>vegetable-based</a:t>
            </a:r>
            <a:r>
              <a:rPr lang="pt-PT" sz="1400" dirty="0">
                <a:solidFill>
                  <a:srgbClr val="FF0000"/>
                </a:solidFill>
              </a:rPr>
              <a:t> </a:t>
            </a:r>
            <a:r>
              <a:rPr lang="pt-PT" sz="1400" dirty="0" err="1">
                <a:solidFill>
                  <a:srgbClr val="FF0000"/>
                </a:solidFill>
              </a:rPr>
              <a:t>binders</a:t>
            </a:r>
            <a:endParaRPr lang="en-PT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255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81CC1-9D2F-8544-973A-F2ADDA9E9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Methods: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C4FBE-25FF-D041-8F34-FC94A6991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002118"/>
            <a:ext cx="8239714" cy="196261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dirty="0"/>
              <a:t>Phase A – milling;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Phase B – add to Phase A + milling;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Bulk powder left to stand for 24 h;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Pressing @ 1000 or 2000 psi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CD739CE-C708-CB48-BD18-D5184A2E9D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010336"/>
              </p:ext>
            </p:extLst>
          </p:nvPr>
        </p:nvGraphicFramePr>
        <p:xfrm>
          <a:off x="1344386" y="3374572"/>
          <a:ext cx="6455229" cy="3443870"/>
        </p:xfrm>
        <a:graphic>
          <a:graphicData uri="http://schemas.openxmlformats.org/drawingml/2006/table">
            <a:tbl>
              <a:tblPr firstRow="1" firstCol="1"/>
              <a:tblGrid>
                <a:gridCol w="2151743">
                  <a:extLst>
                    <a:ext uri="{9D8B030D-6E8A-4147-A177-3AD203B41FA5}">
                      <a16:colId xmlns:a16="http://schemas.microsoft.com/office/drawing/2014/main" val="258515857"/>
                    </a:ext>
                  </a:extLst>
                </a:gridCol>
                <a:gridCol w="2151743">
                  <a:extLst>
                    <a:ext uri="{9D8B030D-6E8A-4147-A177-3AD203B41FA5}">
                      <a16:colId xmlns:a16="http://schemas.microsoft.com/office/drawing/2014/main" val="2634544572"/>
                    </a:ext>
                  </a:extLst>
                </a:gridCol>
                <a:gridCol w="2151743">
                  <a:extLst>
                    <a:ext uri="{9D8B030D-6E8A-4147-A177-3AD203B41FA5}">
                      <a16:colId xmlns:a16="http://schemas.microsoft.com/office/drawing/2014/main" val="2726426252"/>
                    </a:ext>
                  </a:extLst>
                </a:gridCol>
              </a:tblGrid>
              <a:tr h="344387">
                <a:tc>
                  <a:txBody>
                    <a:bodyPr/>
                    <a:lstStyle/>
                    <a:p>
                      <a:pPr algn="ctr"/>
                      <a:r>
                        <a:rPr lang="en-GB" sz="1500" b="1" kern="100">
                          <a:solidFill>
                            <a:srgbClr val="000000"/>
                          </a:solidFill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Phase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kern="100">
                          <a:solidFill>
                            <a:srgbClr val="000000"/>
                          </a:solidFill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INCI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kern="100">
                          <a:solidFill>
                            <a:srgbClr val="000000"/>
                          </a:solidFill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% (w/w)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878392"/>
                  </a:ext>
                </a:extLst>
              </a:tr>
              <a:tr h="344387">
                <a:tc rowSpan="4">
                  <a:txBody>
                    <a:bodyPr/>
                    <a:lstStyle/>
                    <a:p>
                      <a:pPr algn="ctr"/>
                      <a:r>
                        <a:rPr lang="en-US" sz="1500" b="1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Talc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 dirty="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Ad 100%</a:t>
                      </a:r>
                      <a:endParaRPr lang="en-PT" sz="1500" kern="100" dirty="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9949561"/>
                  </a:ext>
                </a:extLst>
              </a:tr>
              <a:tr h="344387">
                <a:tc vMerge="1">
                  <a:txBody>
                    <a:bodyPr/>
                    <a:lstStyle/>
                    <a:p>
                      <a:endParaRPr lang="en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CI 77510 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 dirty="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10.00</a:t>
                      </a:r>
                      <a:endParaRPr lang="en-PT" sz="1500" kern="100" dirty="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00265"/>
                  </a:ext>
                </a:extLst>
              </a:tr>
              <a:tr h="344387">
                <a:tc vMerge="1">
                  <a:txBody>
                    <a:bodyPr/>
                    <a:lstStyle/>
                    <a:p>
                      <a:endParaRPr lang="en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Methylparaben 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0.20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2297126"/>
                  </a:ext>
                </a:extLst>
              </a:tr>
              <a:tr h="344387">
                <a:tc vMerge="1">
                  <a:txBody>
                    <a:bodyPr/>
                    <a:lstStyle/>
                    <a:p>
                      <a:endParaRPr lang="en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Propylparaben 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0.10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960387"/>
                  </a:ext>
                </a:extLst>
              </a:tr>
              <a:tr h="344387">
                <a:tc gridSpan="2">
                  <a:txBody>
                    <a:bodyPr/>
                    <a:lstStyle/>
                    <a:p>
                      <a:pPr algn="just"/>
                      <a:r>
                        <a:rPr lang="en-GB" sz="1500" b="1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Binder variables: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4021692"/>
                  </a:ext>
                </a:extLst>
              </a:tr>
              <a:tr h="344387">
                <a:tc rowSpan="4">
                  <a:txBody>
                    <a:bodyPr/>
                    <a:lstStyle/>
                    <a:p>
                      <a:pPr algn="ctr"/>
                      <a:r>
                        <a:rPr lang="en-US" sz="1500" b="1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Dimethicone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3.0 - 6.0 - 9.0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7206136"/>
                  </a:ext>
                </a:extLst>
              </a:tr>
              <a:tr h="344387">
                <a:tc vMerge="1">
                  <a:txBody>
                    <a:bodyPr/>
                    <a:lstStyle/>
                    <a:p>
                      <a:endParaRPr lang="en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Diisooctyl Succinate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3.0 - 6.0 - 9.0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8157527"/>
                  </a:ext>
                </a:extLst>
              </a:tr>
              <a:tr h="344387">
                <a:tc vMerge="1">
                  <a:txBody>
                    <a:bodyPr/>
                    <a:lstStyle/>
                    <a:p>
                      <a:endParaRPr lang="en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Triheptanoin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3.0 - 6.0 - 9.0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61667"/>
                  </a:ext>
                </a:extLst>
              </a:tr>
              <a:tr h="344387">
                <a:tc vMerge="1">
                  <a:txBody>
                    <a:bodyPr/>
                    <a:lstStyle/>
                    <a:p>
                      <a:endParaRPr lang="en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Heptyl Undecylenate</a:t>
                      </a:r>
                      <a:endParaRPr lang="en-PT" sz="1500" kern="10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500" kern="100" dirty="0">
                          <a:effectLst/>
                          <a:latin typeface="+mj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3.0 - 6.0 - 9.0</a:t>
                      </a:r>
                      <a:endParaRPr lang="en-PT" sz="1500" kern="100" dirty="0">
                        <a:effectLst/>
                        <a:latin typeface="+mj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62666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8229716-7F0F-D142-BAB8-FAFC403638B8}"/>
              </a:ext>
            </a:extLst>
          </p:cNvPr>
          <p:cNvSpPr txBox="1"/>
          <p:nvPr/>
        </p:nvSpPr>
        <p:spPr>
          <a:xfrm>
            <a:off x="865765" y="3091058"/>
            <a:ext cx="7412470" cy="2721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</a:rPr>
              <a:t>Table 1. Pressed powder formulations</a:t>
            </a:r>
            <a:endParaRPr lang="en-GB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398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81CC1-9D2F-8544-973A-F2ADDA9E9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Methods: testing bulk powder and </a:t>
            </a:r>
            <a:r>
              <a:rPr lang="en-US" sz="3200" dirty="0" err="1"/>
              <a:t>colour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D799EF-51E5-F84C-8990-943564DD5FD5}"/>
              </a:ext>
            </a:extLst>
          </p:cNvPr>
          <p:cNvSpPr txBox="1"/>
          <p:nvPr/>
        </p:nvSpPr>
        <p:spPr>
          <a:xfrm>
            <a:off x="1959429" y="1654629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l"/>
            <a:endParaRPr lang="en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4553BAC5-F0A2-2841-A032-EFD11EB149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000" y="1253330"/>
                <a:ext cx="8296319" cy="5472590"/>
              </a:xfrm>
            </p:spPr>
            <p:txBody>
              <a:bodyPr/>
              <a:lstStyle/>
              <a:p>
                <a:r>
                  <a:rPr lang="en-US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Bulk powder testing 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to </a:t>
                </a:r>
                <a:r>
                  <a:rPr lang="en-US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characterise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powder flow and compressibility, according to the British Pharmacopoeia:</a:t>
                </a:r>
              </a:p>
              <a:p>
                <a:pPr lvl="1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Aerated and tapped bulk densities (to obtain </a:t>
                </a:r>
                <a:r>
                  <a:rPr lang="en-US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Hausner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ratio and </a:t>
                </a:r>
                <a:r>
                  <a:rPr lang="en-US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Carr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index); Angle of repose.</a:t>
                </a:r>
              </a:p>
              <a:p>
                <a:r>
                  <a:rPr lang="en-US" b="1" dirty="0" err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Colour</a:t>
                </a:r>
                <a:r>
                  <a:rPr lang="en-US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(L* a* b*)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lang="en-US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spectrophotometer, Konica Minolta;</a:t>
                </a:r>
              </a:p>
              <a:p>
                <a:pPr lvl="1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Variation: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ΔE</m:t>
                    </m:r>
                    <m:r>
                      <a:rPr lang="en-GB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PT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PT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PT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PT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PT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PT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PT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PT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PT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PT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GB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PT" dirty="0">
                  <a:effectLst/>
                </a:endParaRPr>
              </a:p>
              <a:p>
                <a:r>
                  <a:rPr lang="en-PT" b="1" dirty="0">
                    <a:solidFill>
                      <a:srgbClr val="FF0000"/>
                    </a:solidFill>
                  </a:rPr>
                  <a:t>Stability</a:t>
                </a:r>
                <a:r>
                  <a:rPr lang="en-GB" b="1" dirty="0">
                    <a:solidFill>
                      <a:srgbClr val="FF0000"/>
                    </a:solidFill>
                  </a:rPr>
                  <a:t> testing</a:t>
                </a:r>
                <a:r>
                  <a:rPr lang="en-PT" dirty="0"/>
                  <a:t>:</a:t>
                </a:r>
              </a:p>
              <a:p>
                <a:pPr lvl="1"/>
                <a:r>
                  <a:rPr lang="en-PT" dirty="0">
                    <a:effectLst/>
                  </a:rPr>
                  <a:t> Accelerated: 40º C, 10 weeks; followed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ΔE</m:t>
                    </m:r>
                  </m:oMath>
                </a14:m>
                <a:endParaRPr lang="en-PT" dirty="0">
                  <a:effectLst/>
                </a:endParaRPr>
              </a:p>
              <a:p>
                <a:pPr lvl="1"/>
                <a:r>
                  <a:rPr lang="en-PT" dirty="0">
                    <a:latin typeface="Arial" panose="020B0604020202020204" pitchFamily="34" charset="0"/>
                    <a:cs typeface="Arial" panose="020B0604020202020204" pitchFamily="34" charset="0"/>
                  </a:rPr>
                  <a:t>Indirect sunlight: RT, 10 weeks; followed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ΔE</m:t>
                    </m:r>
                  </m:oMath>
                </a14:m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Xenon weathering: 765 W/m</a:t>
                </a:r>
                <a:r>
                  <a:rPr lang="en-US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, 24 h; followed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ΔE</m:t>
                    </m:r>
                  </m:oMath>
                </a14:m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, adapted from L’Oréal’s QAC-MC-151 standard.</a:t>
                </a: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4553BAC5-F0A2-2841-A032-EFD11EB149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000" y="1253330"/>
                <a:ext cx="8296319" cy="5472590"/>
              </a:xfrm>
              <a:blipFill>
                <a:blip r:embed="rId2"/>
                <a:stretch>
                  <a:fillRect l="-1543" t="-1561" b="-30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5003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81CC1-9D2F-8544-973A-F2ADDA9E9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Methods: testing compact powder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D799EF-51E5-F84C-8990-943564DD5FD5}"/>
              </a:ext>
            </a:extLst>
          </p:cNvPr>
          <p:cNvSpPr txBox="1"/>
          <p:nvPr/>
        </p:nvSpPr>
        <p:spPr>
          <a:xfrm>
            <a:off x="1959429" y="1654629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l"/>
            <a:endParaRPr lang="en-PT" sz="2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53BAC5-F0A2-2841-A032-EFD11EB14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53330"/>
            <a:ext cx="8296319" cy="5472590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 test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: 30 cm drop onto a flat surface, 3 times; adapted from ASTM D5276;</a:t>
            </a:r>
          </a:p>
          <a:p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Hardness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: 2 mm probe with a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TA.XTplus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Texture Analyser (Stable Micro Systems, UK); Eyeshadow Test Protocol and using the Exponent software.</a:t>
            </a:r>
          </a:p>
          <a:p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Payoff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– new method: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Weighing, followed by testing:</a:t>
            </a:r>
          </a:p>
          <a:p>
            <a:pPr lvl="2"/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TA.XTplus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Texture Analyser;</a:t>
            </a:r>
          </a:p>
          <a:p>
            <a:pPr lvl="2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Lipstick cantilever rig;</a:t>
            </a:r>
          </a:p>
          <a:p>
            <a:pPr lvl="2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Makeup brush;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10 passes, followed by weighing.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227284-5AE7-BA42-AC7A-32B689D86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3547" y="3147344"/>
            <a:ext cx="2951121" cy="32548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16DCCD-40C9-CA4C-B923-DEF69706231B}"/>
              </a:ext>
            </a:extLst>
          </p:cNvPr>
          <p:cNvSpPr txBox="1"/>
          <p:nvPr/>
        </p:nvSpPr>
        <p:spPr>
          <a:xfrm>
            <a:off x="6003547" y="6402173"/>
            <a:ext cx="3058157" cy="45582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Fig. </a:t>
            </a:r>
            <a:r>
              <a:rPr lang="pt-PT" sz="1400" dirty="0">
                <a:solidFill>
                  <a:srgbClr val="FF0000"/>
                </a:solidFill>
              </a:rPr>
              <a:t>2 </a:t>
            </a:r>
            <a:r>
              <a:rPr lang="en-PT" sz="1400" dirty="0">
                <a:solidFill>
                  <a:srgbClr val="FF0000"/>
                </a:solidFill>
              </a:rPr>
              <a:t>Payoff method with a cantilever rig on the TA.XTplus</a:t>
            </a:r>
          </a:p>
        </p:txBody>
      </p:sp>
    </p:spTree>
    <p:extLst>
      <p:ext uri="{BB962C8B-B14F-4D97-AF65-F5344CB8AC3E}">
        <p14:creationId xmlns:p14="http://schemas.microsoft.com/office/powerpoint/2010/main" val="3885951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itle 9">
                <a:extLst>
                  <a:ext uri="{FF2B5EF4-FFF2-40B4-BE49-F238E27FC236}">
                    <a16:creationId xmlns:a16="http://schemas.microsoft.com/office/drawing/2014/main" id="{6419F539-5225-8C4B-A4CC-20EA0B80E57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60000" y="174165"/>
                <a:ext cx="8642458" cy="842024"/>
              </a:xfrm>
            </p:spPr>
            <p:txBody>
              <a:bodyPr/>
              <a:lstStyle/>
              <a:p>
                <a:r>
                  <a:rPr lang="en-GB" sz="3200" dirty="0"/>
                  <a:t>Results –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ΔE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vs formulation variables</a:t>
                </a:r>
                <a:endParaRPr lang="en-GB" sz="3200" dirty="0"/>
              </a:p>
            </p:txBody>
          </p:sp>
        </mc:Choice>
        <mc:Fallback xmlns="">
          <p:sp>
            <p:nvSpPr>
              <p:cNvPr id="10" name="Title 9">
                <a:extLst>
                  <a:ext uri="{FF2B5EF4-FFF2-40B4-BE49-F238E27FC236}">
                    <a16:creationId xmlns:a16="http://schemas.microsoft.com/office/drawing/2014/main" id="{6419F539-5225-8C4B-A4CC-20EA0B80E5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60000" y="174165"/>
                <a:ext cx="8642458" cy="842024"/>
              </a:xfrm>
              <a:blipFill>
                <a:blip r:embed="rId2"/>
                <a:stretch>
                  <a:fillRect l="-2821" b="-50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2B32EC4D-1F45-5543-8B96-B3717B917F0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763" y="3253977"/>
            <a:ext cx="6203695" cy="3384567"/>
          </a:xfrm>
          <a:prstGeom prst="rect">
            <a:avLst/>
          </a:prstGeom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F287446-A622-8248-86A2-A327F39C1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020053"/>
              </p:ext>
            </p:extLst>
          </p:nvPr>
        </p:nvGraphicFramePr>
        <p:xfrm>
          <a:off x="141542" y="3419005"/>
          <a:ext cx="2657221" cy="3384570"/>
        </p:xfrm>
        <a:graphic>
          <a:graphicData uri="http://schemas.openxmlformats.org/drawingml/2006/table">
            <a:tbl>
              <a:tblPr firstRow="1" firstCol="1" bandRow="1"/>
              <a:tblGrid>
                <a:gridCol w="1112522">
                  <a:extLst>
                    <a:ext uri="{9D8B030D-6E8A-4147-A177-3AD203B41FA5}">
                      <a16:colId xmlns:a16="http://schemas.microsoft.com/office/drawing/2014/main" val="1685840459"/>
                    </a:ext>
                  </a:extLst>
                </a:gridCol>
                <a:gridCol w="1544699">
                  <a:extLst>
                    <a:ext uri="{9D8B030D-6E8A-4147-A177-3AD203B41FA5}">
                      <a16:colId xmlns:a16="http://schemas.microsoft.com/office/drawing/2014/main" val="324233484"/>
                    </a:ext>
                  </a:extLst>
                </a:gridCol>
              </a:tblGrid>
              <a:tr h="451276"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Pressed Powder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ΔE 1000 vs 2000 psi</a:t>
                      </a:r>
                      <a:endParaRPr lang="en-PT" sz="14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3334016"/>
                  </a:ext>
                </a:extLst>
              </a:tr>
              <a:tr h="225638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Benchmark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0.25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893691"/>
                  </a:ext>
                </a:extLst>
              </a:tr>
              <a:tr h="225638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DOS 3%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2.86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835329"/>
                  </a:ext>
                </a:extLst>
              </a:tr>
              <a:tr h="225638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DOS 6%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2.00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6611136"/>
                  </a:ext>
                </a:extLst>
              </a:tr>
              <a:tr h="225638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DOS 9%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2.35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928313"/>
                  </a:ext>
                </a:extLst>
              </a:tr>
              <a:tr h="225638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DM 3%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0.50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7487323"/>
                  </a:ext>
                </a:extLst>
              </a:tr>
              <a:tr h="225638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DM 6%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0.35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4663935"/>
                  </a:ext>
                </a:extLst>
              </a:tr>
              <a:tr h="225638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DM 9%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2.19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668793"/>
                  </a:ext>
                </a:extLst>
              </a:tr>
              <a:tr h="225638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HU 3%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1.98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615203"/>
                  </a:ext>
                </a:extLst>
              </a:tr>
              <a:tr h="225638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HU 6%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2.00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4796221"/>
                  </a:ext>
                </a:extLst>
              </a:tr>
              <a:tr h="225638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HU 9%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4.21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2161588"/>
                  </a:ext>
                </a:extLst>
              </a:tr>
              <a:tr h="225638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TH 3%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0.67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2658630"/>
                  </a:ext>
                </a:extLst>
              </a:tr>
              <a:tr h="225638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TH 6%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0.69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319459"/>
                  </a:ext>
                </a:extLst>
              </a:tr>
              <a:tr h="225638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TH 9%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1.99</a:t>
                      </a:r>
                      <a:endParaRPr lang="en-PT" sz="14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72831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66250923-D240-1342-AA07-33B49C1F91A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0000" y="1016189"/>
                <a:ext cx="8533629" cy="5472590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432000" indent="-43200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1200"/>
                  </a:spcAft>
                  <a:buClr>
                    <a:schemeClr val="tx1"/>
                  </a:buClr>
                  <a:buSzPct val="80000"/>
                  <a:buFont typeface="Wingdings 2" panose="05020102010507070707" pitchFamily="18" charset="2"/>
                  <a:buChar char="¢"/>
                  <a:tabLst/>
                  <a:defRPr sz="24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64000" indent="-43200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chemeClr val="tx1"/>
                  </a:buClr>
                  <a:buSzPct val="80000"/>
                  <a:buFont typeface="Wingdings 2" panose="05020102010507070707" pitchFamily="18" charset="2"/>
                  <a:buChar char=""/>
                  <a:tabLst>
                    <a:tab pos="126000" algn="l"/>
                  </a:tabLst>
                  <a:defRPr sz="24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64000" indent="-43200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Pct val="80000"/>
                  <a:buFont typeface="Wingdings 2" panose="05020102010507070707" pitchFamily="18" charset="2"/>
                  <a:buChar char=""/>
                  <a:tabLst>
                    <a:tab pos="126000" algn="l"/>
                  </a:tabLst>
                  <a:defRPr sz="24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432000" indent="-43200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80000"/>
                  <a:buFont typeface="Wingdings 2" panose="05020102010507070707" pitchFamily="18" charset="2"/>
                  <a:buChar char="¢"/>
                  <a:tabLst/>
                  <a:defRPr sz="24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864000" indent="-43200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80000"/>
                  <a:buFont typeface="Wingdings 2" panose="05020102010507070707" pitchFamily="18" charset="2"/>
                  <a:buChar char="¢"/>
                  <a:tabLst>
                    <a:tab pos="126000" algn="l"/>
                  </a:tabLst>
                  <a:defRPr sz="24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864000" indent="-43200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80000"/>
                  <a:buFont typeface="Wingdings 2" panose="05020102010507070707" pitchFamily="18" charset="2"/>
                  <a:buChar char="£"/>
                  <a:tabLst>
                    <a:tab pos="126000" algn="l"/>
                  </a:tabLst>
                  <a:defRPr sz="24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32000" indent="-43200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buFont typeface="+mj-lt"/>
                  <a:buAutoNum type="arabicPeriod"/>
                  <a:tabLst>
                    <a:tab pos="126000" algn="l"/>
                  </a:tabLst>
                  <a:defRPr sz="24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tabLst>
                    <a:tab pos="126000" algn="l"/>
                  </a:tabLst>
                  <a:defRPr sz="2400" b="1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tabLst>
                    <a:tab pos="126000" algn="l"/>
                  </a:tabLst>
                  <a:defRPr sz="24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DOS, TH and HU increased </a:t>
                </a:r>
                <a:r>
                  <a:rPr lang="en-GB" sz="2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Hausner</a:t>
                </a:r>
                <a:r>
                  <a:rPr lang="en-GB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ratio/</a:t>
                </a:r>
                <a:r>
                  <a:rPr lang="en-GB" sz="2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Carr’s</a:t>
                </a:r>
                <a:r>
                  <a:rPr lang="en-GB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index and powder flow properties, thus performing better than DM.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>
                        <a:latin typeface="Cambria Math" panose="02040503050406030204" pitchFamily="18" charset="0"/>
                      </a:rPr>
                      <m:t>ΔE</m:t>
                    </m:r>
                  </m:oMath>
                </a14:m>
                <a:r>
                  <a:rPr lang="en-GB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over 2.5 is considered a visible difference to the human eye;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>
                        <a:latin typeface="Cambria Math" panose="02040503050406030204" pitchFamily="18" charset="0"/>
                      </a:rPr>
                      <m:t>ΔE</m:t>
                    </m:r>
                  </m:oMath>
                </a14:m>
                <a:r>
                  <a:rPr lang="en-GB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was high between samples with DM and those with vegetable-based binders – the latter gave higher colour intensity.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66250923-D240-1342-AA07-33B49C1F91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00" y="1016189"/>
                <a:ext cx="8533629" cy="5472590"/>
              </a:xfrm>
              <a:prstGeom prst="rect">
                <a:avLst/>
              </a:prstGeom>
              <a:blipFill>
                <a:blip r:embed="rId4"/>
                <a:stretch>
                  <a:fillRect l="-1486" t="-1392" r="-1189"/>
                </a:stretch>
              </a:blipFill>
            </p:spPr>
            <p:txBody>
              <a:bodyPr/>
              <a:lstStyle/>
              <a:p>
                <a:r>
                  <a:rPr lang="en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6388706-4133-AC42-ACD1-9DD1FFE15212}"/>
                  </a:ext>
                </a:extLst>
              </p:cNvPr>
              <p:cNvSpPr txBox="1"/>
              <p:nvPr/>
            </p:nvSpPr>
            <p:spPr>
              <a:xfrm>
                <a:off x="2798763" y="6651820"/>
                <a:ext cx="6203695" cy="31479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</a:rPr>
                  <a:t>Fig. 3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ΔE</m:t>
                    </m:r>
                  </m:oMath>
                </a14:m>
                <a:r>
                  <a:rPr lang="en-PT" sz="1400" dirty="0">
                    <a:solidFill>
                      <a:srgbClr val="FF0000"/>
                    </a:solidFill>
                  </a:rPr>
                  <a:t> between powders with same binder at differ</a:t>
                </a:r>
                <a:r>
                  <a:rPr lang="en-GB" sz="1400" dirty="0">
                    <a:solidFill>
                      <a:srgbClr val="FF0000"/>
                    </a:solidFill>
                  </a:rPr>
                  <a:t>e</a:t>
                </a:r>
                <a:r>
                  <a:rPr lang="en-PT" sz="1400" dirty="0">
                    <a:solidFill>
                      <a:srgbClr val="FF0000"/>
                    </a:solidFill>
                  </a:rPr>
                  <a:t>nt concentrations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6388706-4133-AC42-ACD1-9DD1FFE15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8763" y="6651820"/>
                <a:ext cx="6203695" cy="314796"/>
              </a:xfrm>
              <a:prstGeom prst="rect">
                <a:avLst/>
              </a:prstGeom>
              <a:blipFill>
                <a:blip r:embed="rId5"/>
                <a:stretch>
                  <a:fillRect t="-15385" b="-3846"/>
                </a:stretch>
              </a:blipFill>
            </p:spPr>
            <p:txBody>
              <a:bodyPr/>
              <a:lstStyle/>
              <a:p>
                <a:r>
                  <a:rPr lang="en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1CA842B-B1F3-3642-891F-DDEDEF4B35C5}"/>
                  </a:ext>
                </a:extLst>
              </p:cNvPr>
              <p:cNvSpPr txBox="1"/>
              <p:nvPr/>
            </p:nvSpPr>
            <p:spPr>
              <a:xfrm>
                <a:off x="141541" y="3211230"/>
                <a:ext cx="2657222" cy="19289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pPr algn="ctr"/>
                <a:r>
                  <a:rPr lang="pt-PT" sz="12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Table 2. </a:t>
                </a:r>
                <a14:m>
                  <m:oMath xmlns:m="http://schemas.openxmlformats.org/officeDocument/2006/math">
                    <m:r>
                      <a:rPr lang="pt-PT" sz="12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2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GB" sz="12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E</m:t>
                    </m:r>
                  </m:oMath>
                </a14:m>
                <a:r>
                  <a:rPr lang="en-PT" sz="12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between press strengths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1CA842B-B1F3-3642-891F-DDEDEF4B3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41" y="3211230"/>
                <a:ext cx="2657222" cy="192898"/>
              </a:xfrm>
              <a:prstGeom prst="rect">
                <a:avLst/>
              </a:prstGeom>
              <a:blipFill>
                <a:blip r:embed="rId6"/>
                <a:stretch>
                  <a:fillRect l="-476" t="-18750" b="-50000"/>
                </a:stretch>
              </a:blipFill>
            </p:spPr>
            <p:txBody>
              <a:bodyPr/>
              <a:lstStyle/>
              <a:p>
                <a:r>
                  <a:rPr lang="en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6752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itle 9">
                <a:extLst>
                  <a:ext uri="{FF2B5EF4-FFF2-40B4-BE49-F238E27FC236}">
                    <a16:creationId xmlns:a16="http://schemas.microsoft.com/office/drawing/2014/main" id="{6419F539-5225-8C4B-A4CC-20EA0B80E57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60000" y="174165"/>
                <a:ext cx="8642458" cy="1045562"/>
              </a:xfrm>
            </p:spPr>
            <p:txBody>
              <a:bodyPr/>
              <a:lstStyle/>
              <a:p>
                <a:r>
                  <a:rPr lang="en-GB" sz="3200" dirty="0"/>
                  <a:t>Results –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ΔE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vs stability testing</a:t>
                </a:r>
                <a:endParaRPr lang="en-GB" sz="3200" dirty="0"/>
              </a:p>
            </p:txBody>
          </p:sp>
        </mc:Choice>
        <mc:Fallback xmlns="">
          <p:sp>
            <p:nvSpPr>
              <p:cNvPr id="10" name="Title 9">
                <a:extLst>
                  <a:ext uri="{FF2B5EF4-FFF2-40B4-BE49-F238E27FC236}">
                    <a16:creationId xmlns:a16="http://schemas.microsoft.com/office/drawing/2014/main" id="{6419F539-5225-8C4B-A4CC-20EA0B80E5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60000" y="174165"/>
                <a:ext cx="8642458" cy="1045562"/>
              </a:xfrm>
              <a:blipFill>
                <a:blip r:embed="rId2"/>
                <a:stretch>
                  <a:fillRect l="-28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66250923-D240-1342-AA07-33B49C1F91A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0000" y="1253330"/>
                <a:ext cx="8296319" cy="2219205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432000" indent="-43200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1200"/>
                  </a:spcAft>
                  <a:buClr>
                    <a:schemeClr val="tx1"/>
                  </a:buClr>
                  <a:buSzPct val="80000"/>
                  <a:buFont typeface="Wingdings 2" panose="05020102010507070707" pitchFamily="18" charset="2"/>
                  <a:buChar char="¢"/>
                  <a:tabLst/>
                  <a:defRPr sz="24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64000" indent="-43200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chemeClr val="tx1"/>
                  </a:buClr>
                  <a:buSzPct val="80000"/>
                  <a:buFont typeface="Wingdings 2" panose="05020102010507070707" pitchFamily="18" charset="2"/>
                  <a:buChar char=""/>
                  <a:tabLst>
                    <a:tab pos="126000" algn="l"/>
                  </a:tabLst>
                  <a:defRPr sz="24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64000" indent="-43200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Pct val="80000"/>
                  <a:buFont typeface="Wingdings 2" panose="05020102010507070707" pitchFamily="18" charset="2"/>
                  <a:buChar char=""/>
                  <a:tabLst>
                    <a:tab pos="126000" algn="l"/>
                  </a:tabLst>
                  <a:defRPr sz="24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432000" indent="-43200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80000"/>
                  <a:buFont typeface="Wingdings 2" panose="05020102010507070707" pitchFamily="18" charset="2"/>
                  <a:buChar char="¢"/>
                  <a:tabLst/>
                  <a:defRPr sz="24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864000" indent="-43200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80000"/>
                  <a:buFont typeface="Wingdings 2" panose="05020102010507070707" pitchFamily="18" charset="2"/>
                  <a:buChar char="¢"/>
                  <a:tabLst>
                    <a:tab pos="126000" algn="l"/>
                  </a:tabLst>
                  <a:defRPr sz="24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864000" indent="-43200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80000"/>
                  <a:buFont typeface="Wingdings 2" panose="05020102010507070707" pitchFamily="18" charset="2"/>
                  <a:buChar char="£"/>
                  <a:tabLst>
                    <a:tab pos="126000" algn="l"/>
                  </a:tabLst>
                  <a:defRPr sz="24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32000" indent="-43200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buFont typeface="+mj-lt"/>
                  <a:buAutoNum type="arabicPeriod"/>
                  <a:tabLst>
                    <a:tab pos="126000" algn="l"/>
                  </a:tabLst>
                  <a:defRPr sz="24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tabLst>
                    <a:tab pos="126000" algn="l"/>
                  </a:tabLst>
                  <a:defRPr sz="2400" b="1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126000" rtl="0" eaLnBrk="1" latinLnBrk="0" hangingPunct="1">
                  <a:lnSpc>
                    <a:spcPct val="11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tabLst>
                    <a:tab pos="126000" algn="l"/>
                  </a:tabLst>
                  <a:defRPr sz="2400" kern="1200" spc="-1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Samples with DM consistently showed a high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ΔE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when compared to samples with vegetable-based binders, especially at higher binder concentrations.</a:t>
                </a: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66250923-D240-1342-AA07-33B49C1F91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00" y="1253330"/>
                <a:ext cx="8296319" cy="2219205"/>
              </a:xfrm>
              <a:prstGeom prst="rect">
                <a:avLst/>
              </a:prstGeom>
              <a:blipFill>
                <a:blip r:embed="rId3"/>
                <a:stretch>
                  <a:fillRect l="-1529" t="-3409"/>
                </a:stretch>
              </a:blipFill>
            </p:spPr>
            <p:txBody>
              <a:bodyPr/>
              <a:lstStyle/>
              <a:p>
                <a:r>
                  <a:rPr lang="en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AE9CE62-2266-764F-B5E2-EA73ACA5CD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670709"/>
              </p:ext>
            </p:extLst>
          </p:nvPr>
        </p:nvGraphicFramePr>
        <p:xfrm>
          <a:off x="26398" y="3505200"/>
          <a:ext cx="2963091" cy="3289879"/>
        </p:xfrm>
        <a:graphic>
          <a:graphicData uri="http://schemas.openxmlformats.org/drawingml/2006/table">
            <a:tbl>
              <a:tblPr firstRow="1" firstCol="1" bandRow="1"/>
              <a:tblGrid>
                <a:gridCol w="784523">
                  <a:extLst>
                    <a:ext uri="{9D8B030D-6E8A-4147-A177-3AD203B41FA5}">
                      <a16:colId xmlns:a16="http://schemas.microsoft.com/office/drawing/2014/main" val="2689807816"/>
                    </a:ext>
                  </a:extLst>
                </a:gridCol>
                <a:gridCol w="1089284">
                  <a:extLst>
                    <a:ext uri="{9D8B030D-6E8A-4147-A177-3AD203B41FA5}">
                      <a16:colId xmlns:a16="http://schemas.microsoft.com/office/drawing/2014/main" val="1300446419"/>
                    </a:ext>
                  </a:extLst>
                </a:gridCol>
                <a:gridCol w="1089284">
                  <a:extLst>
                    <a:ext uri="{9D8B030D-6E8A-4147-A177-3AD203B41FA5}">
                      <a16:colId xmlns:a16="http://schemas.microsoft.com/office/drawing/2014/main" val="3221252879"/>
                    </a:ext>
                  </a:extLst>
                </a:gridCol>
              </a:tblGrid>
              <a:tr h="346796">
                <a:tc>
                  <a:txBody>
                    <a:bodyPr/>
                    <a:lstStyle/>
                    <a:p>
                      <a:pPr algn="ctr"/>
                      <a:r>
                        <a:rPr lang="en-GB" sz="105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Pressed Powder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1000 psi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2000 psi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405782"/>
                  </a:ext>
                </a:extLst>
              </a:tr>
              <a:tr h="226391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Benchmark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1.16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9475110"/>
                  </a:ext>
                </a:extLst>
              </a:tr>
              <a:tr h="226391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DOS 3%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1.62</a:t>
                      </a:r>
                      <a:endParaRPr lang="en-PT" sz="1050" kern="100" dirty="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0.69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8397944"/>
                  </a:ext>
                </a:extLst>
              </a:tr>
              <a:tr h="226391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DOS 6%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0.83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3315689"/>
                  </a:ext>
                </a:extLst>
              </a:tr>
              <a:tr h="226391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DOS 9%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1.22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1.14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0575899"/>
                  </a:ext>
                </a:extLst>
              </a:tr>
              <a:tr h="226391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DM 3%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1.64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0785671"/>
                  </a:ext>
                </a:extLst>
              </a:tr>
              <a:tr h="226391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DM 6%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3.62</a:t>
                      </a:r>
                      <a:endParaRPr lang="en-PT" sz="1050" kern="100" dirty="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2.05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375030"/>
                  </a:ext>
                </a:extLst>
              </a:tr>
              <a:tr h="226391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DM 9%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10.18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9.86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478212"/>
                  </a:ext>
                </a:extLst>
              </a:tr>
              <a:tr h="226391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HU 3%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2.49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1.34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141821"/>
                  </a:ext>
                </a:extLst>
              </a:tr>
              <a:tr h="226391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HU 6%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2.41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1.79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7515731"/>
                  </a:ext>
                </a:extLst>
              </a:tr>
              <a:tr h="226391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HU 9%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1.62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1.30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5668880"/>
                  </a:ext>
                </a:extLst>
              </a:tr>
              <a:tr h="226391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TH 3%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2.14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1.21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0059550"/>
                  </a:ext>
                </a:extLst>
              </a:tr>
              <a:tr h="226391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TH 6%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1.13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8495377"/>
                  </a:ext>
                </a:extLst>
              </a:tr>
              <a:tr h="226391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TH 9%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1.20</a:t>
                      </a:r>
                      <a:endParaRPr lang="en-PT" sz="1050" kern="100" dirty="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0.86</a:t>
                      </a:r>
                      <a:endParaRPr lang="en-PT" sz="1050" kern="100" dirty="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22024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3508F14-F413-A844-AECA-813FDD9820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669149"/>
              </p:ext>
            </p:extLst>
          </p:nvPr>
        </p:nvGraphicFramePr>
        <p:xfrm>
          <a:off x="3090454" y="3505191"/>
          <a:ext cx="2963091" cy="3289875"/>
        </p:xfrm>
        <a:graphic>
          <a:graphicData uri="http://schemas.openxmlformats.org/drawingml/2006/table">
            <a:tbl>
              <a:tblPr firstRow="1" firstCol="1" bandRow="1"/>
              <a:tblGrid>
                <a:gridCol w="784523">
                  <a:extLst>
                    <a:ext uri="{9D8B030D-6E8A-4147-A177-3AD203B41FA5}">
                      <a16:colId xmlns:a16="http://schemas.microsoft.com/office/drawing/2014/main" val="1648493890"/>
                    </a:ext>
                  </a:extLst>
                </a:gridCol>
                <a:gridCol w="1089284">
                  <a:extLst>
                    <a:ext uri="{9D8B030D-6E8A-4147-A177-3AD203B41FA5}">
                      <a16:colId xmlns:a16="http://schemas.microsoft.com/office/drawing/2014/main" val="4184452234"/>
                    </a:ext>
                  </a:extLst>
                </a:gridCol>
                <a:gridCol w="1089284">
                  <a:extLst>
                    <a:ext uri="{9D8B030D-6E8A-4147-A177-3AD203B41FA5}">
                      <a16:colId xmlns:a16="http://schemas.microsoft.com/office/drawing/2014/main" val="3626871003"/>
                    </a:ext>
                  </a:extLst>
                </a:gridCol>
              </a:tblGrid>
              <a:tr h="369815">
                <a:tc>
                  <a:txBody>
                    <a:bodyPr/>
                    <a:lstStyle/>
                    <a:p>
                      <a:pPr algn="ctr"/>
                      <a:r>
                        <a:rPr lang="en-GB" sz="105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Pressed Powder</a:t>
                      </a:r>
                      <a:endParaRPr lang="en-PT" sz="1050" kern="100" dirty="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1000 psi</a:t>
                      </a:r>
                      <a:endParaRPr lang="en-PT" sz="1050" kern="100" dirty="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2000 psi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6303117"/>
                  </a:ext>
                </a:extLst>
              </a:tr>
              <a:tr h="224620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Benchmark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lang="en-PT" sz="1050" kern="100" dirty="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3089458"/>
                  </a:ext>
                </a:extLst>
              </a:tr>
              <a:tr h="224620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DOS 3%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0.19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0.17</a:t>
                      </a:r>
                      <a:endParaRPr lang="en-PT" sz="1050" kern="100" dirty="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9159455"/>
                  </a:ext>
                </a:extLst>
              </a:tr>
              <a:tr h="224620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DOS 6%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0.43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0.28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9555695"/>
                  </a:ext>
                </a:extLst>
              </a:tr>
              <a:tr h="224620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DOS 9%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0.60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0494970"/>
                  </a:ext>
                </a:extLst>
              </a:tr>
              <a:tr h="224620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DM 3%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0.67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0.70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898516"/>
                  </a:ext>
                </a:extLst>
              </a:tr>
              <a:tr h="224620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DM 6%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3.31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3.31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8006305"/>
                  </a:ext>
                </a:extLst>
              </a:tr>
              <a:tr h="224620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DM 9%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10.00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10.85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244265"/>
                  </a:ext>
                </a:extLst>
              </a:tr>
              <a:tr h="224620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HU 3%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en-PT" sz="1050" kern="100" dirty="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8528088"/>
                  </a:ext>
                </a:extLst>
              </a:tr>
              <a:tr h="224620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HU 6%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0.71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7491975"/>
                  </a:ext>
                </a:extLst>
              </a:tr>
              <a:tr h="224620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HU 9%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1.45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1.46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647251"/>
                  </a:ext>
                </a:extLst>
              </a:tr>
              <a:tr h="224620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TH 3%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6303662"/>
                  </a:ext>
                </a:extLst>
              </a:tr>
              <a:tr h="224620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TH 6%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0.22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0.27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8064997"/>
                  </a:ext>
                </a:extLst>
              </a:tr>
              <a:tr h="224620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TH 9%</a:t>
                      </a:r>
                      <a:endParaRPr lang="en-PT" sz="1050" kern="100" dirty="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0.72</a:t>
                      </a:r>
                      <a:endParaRPr lang="en-PT" sz="1050" kern="100" dirty="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en-PT" sz="1050" kern="100" dirty="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49391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A0C5295-6887-474F-A907-4874B603AA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538573"/>
              </p:ext>
            </p:extLst>
          </p:nvPr>
        </p:nvGraphicFramePr>
        <p:xfrm>
          <a:off x="6154510" y="3505193"/>
          <a:ext cx="2963092" cy="3289872"/>
        </p:xfrm>
        <a:graphic>
          <a:graphicData uri="http://schemas.openxmlformats.org/drawingml/2006/table">
            <a:tbl>
              <a:tblPr firstRow="1" firstCol="1" bandRow="1"/>
              <a:tblGrid>
                <a:gridCol w="784524">
                  <a:extLst>
                    <a:ext uri="{9D8B030D-6E8A-4147-A177-3AD203B41FA5}">
                      <a16:colId xmlns:a16="http://schemas.microsoft.com/office/drawing/2014/main" val="3476938246"/>
                    </a:ext>
                  </a:extLst>
                </a:gridCol>
                <a:gridCol w="1089284">
                  <a:extLst>
                    <a:ext uri="{9D8B030D-6E8A-4147-A177-3AD203B41FA5}">
                      <a16:colId xmlns:a16="http://schemas.microsoft.com/office/drawing/2014/main" val="3563954680"/>
                    </a:ext>
                  </a:extLst>
                </a:gridCol>
                <a:gridCol w="1089284">
                  <a:extLst>
                    <a:ext uri="{9D8B030D-6E8A-4147-A177-3AD203B41FA5}">
                      <a16:colId xmlns:a16="http://schemas.microsoft.com/office/drawing/2014/main" val="402458134"/>
                    </a:ext>
                  </a:extLst>
                </a:gridCol>
              </a:tblGrid>
              <a:tr h="359971">
                <a:tc>
                  <a:txBody>
                    <a:bodyPr/>
                    <a:lstStyle/>
                    <a:p>
                      <a:pPr algn="ctr"/>
                      <a:r>
                        <a:rPr lang="en-GB" sz="105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Pressed Powder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1000 psi</a:t>
                      </a:r>
                      <a:endParaRPr lang="en-PT" sz="1050" kern="100" dirty="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2000 psi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2425760"/>
                  </a:ext>
                </a:extLst>
              </a:tr>
              <a:tr h="225377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Benchmark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en-PT" sz="1050" kern="100" dirty="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0.93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8430588"/>
                  </a:ext>
                </a:extLst>
              </a:tr>
              <a:tr h="225377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DOS 3%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1.77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0.77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1315462"/>
                  </a:ext>
                </a:extLst>
              </a:tr>
              <a:tr h="225377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DOS 6%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1.65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6196909"/>
                  </a:ext>
                </a:extLst>
              </a:tr>
              <a:tr h="225377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DOS 9%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0.92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5913954"/>
                  </a:ext>
                </a:extLst>
              </a:tr>
              <a:tr h="225377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DM 3%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1.82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626199"/>
                  </a:ext>
                </a:extLst>
              </a:tr>
              <a:tr h="225377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DM 6%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2.50</a:t>
                      </a:r>
                      <a:endParaRPr lang="en-PT" sz="1050" kern="100" dirty="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2.81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386833"/>
                  </a:ext>
                </a:extLst>
              </a:tr>
              <a:tr h="225377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DM 9%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10.15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10.27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520977"/>
                  </a:ext>
                </a:extLst>
              </a:tr>
              <a:tr h="225377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HU 3%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1.37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1.48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151433"/>
                  </a:ext>
                </a:extLst>
              </a:tr>
              <a:tr h="225377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HU 6%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0.98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608746"/>
                  </a:ext>
                </a:extLst>
              </a:tr>
              <a:tr h="225377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HU 9%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0.38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0.83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426056"/>
                  </a:ext>
                </a:extLst>
              </a:tr>
              <a:tr h="225377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TH 3%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0.57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8160944"/>
                  </a:ext>
                </a:extLst>
              </a:tr>
              <a:tr h="225377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TH 6%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0.93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819431"/>
                  </a:ext>
                </a:extLst>
              </a:tr>
              <a:tr h="225377"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TH 9%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1.46</a:t>
                      </a:r>
                      <a:endParaRPr lang="en-PT" sz="1050" kern="10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entury" panose="02040604050505020304" pitchFamily="18" charset="0"/>
                          <a:cs typeface="Times New Roman" panose="02020603050405020304" pitchFamily="18" charset="0"/>
                        </a:rPr>
                        <a:t>0.43</a:t>
                      </a:r>
                      <a:endParaRPr lang="en-PT" sz="1050" kern="100" dirty="0">
                        <a:effectLst/>
                        <a:latin typeface="Century" panose="020406040505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36927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7AE2A4C-62B3-4B45-B93B-D83716D653C4}"/>
                  </a:ext>
                </a:extLst>
              </p:cNvPr>
              <p:cNvSpPr txBox="1"/>
              <p:nvPr/>
            </p:nvSpPr>
            <p:spPr>
              <a:xfrm>
                <a:off x="6154510" y="2873836"/>
                <a:ext cx="2963092" cy="51163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r>
                  <a:rPr lang="pt-PT" sz="1600" dirty="0">
                    <a:solidFill>
                      <a:srgbClr val="FF0000"/>
                    </a:solidFill>
                  </a:rPr>
                  <a:t>Table 5. </a:t>
                </a:r>
                <a14:m>
                  <m:oMath xmlns:m="http://schemas.openxmlformats.org/officeDocument/2006/math">
                    <m:r>
                      <a:rPr lang="pt-PT" sz="1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6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GB" sz="1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E</m:t>
                    </m:r>
                  </m:oMath>
                </a14:m>
                <a:r>
                  <a:rPr lang="en-PT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after 10 weeks, indirect light, RT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7AE2A4C-62B3-4B45-B93B-D83716D65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510" y="2873836"/>
                <a:ext cx="2963092" cy="511630"/>
              </a:xfrm>
              <a:prstGeom prst="rect">
                <a:avLst/>
              </a:prstGeom>
              <a:blipFill>
                <a:blip r:embed="rId4"/>
                <a:stretch>
                  <a:fillRect l="-4255" t="-12195" b="-21951"/>
                </a:stretch>
              </a:blipFill>
            </p:spPr>
            <p:txBody>
              <a:bodyPr/>
              <a:lstStyle/>
              <a:p>
                <a:r>
                  <a:rPr lang="en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0C738A-6906-344F-85BF-E7AEE7B9F26B}"/>
                  </a:ext>
                </a:extLst>
              </p:cNvPr>
              <p:cNvSpPr txBox="1"/>
              <p:nvPr/>
            </p:nvSpPr>
            <p:spPr>
              <a:xfrm>
                <a:off x="3090454" y="2873836"/>
                <a:ext cx="2963092" cy="51163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r>
                  <a:rPr lang="pt-PT" sz="1600" dirty="0">
                    <a:solidFill>
                      <a:srgbClr val="FF0000"/>
                    </a:solidFill>
                  </a:rPr>
                  <a:t>Table 4. </a:t>
                </a:r>
                <a14:m>
                  <m:oMath xmlns:m="http://schemas.openxmlformats.org/officeDocument/2006/math">
                    <m:r>
                      <a:rPr lang="pt-PT" sz="1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6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GB" sz="1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E</m:t>
                    </m:r>
                  </m:oMath>
                </a14:m>
                <a:r>
                  <a:rPr lang="en-PT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after 10 weeks, accelerated stability (40º C)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0C738A-6906-344F-85BF-E7AEE7B9F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0454" y="2873836"/>
                <a:ext cx="2963092" cy="511630"/>
              </a:xfrm>
              <a:prstGeom prst="rect">
                <a:avLst/>
              </a:prstGeom>
              <a:blipFill>
                <a:blip r:embed="rId5"/>
                <a:stretch>
                  <a:fillRect l="-4274" t="-12195" b="-21951"/>
                </a:stretch>
              </a:blipFill>
            </p:spPr>
            <p:txBody>
              <a:bodyPr/>
              <a:lstStyle/>
              <a:p>
                <a:r>
                  <a:rPr lang="en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9E08D4E-6CBE-D94A-AFE7-82DFFD8D0DEF}"/>
                  </a:ext>
                </a:extLst>
              </p:cNvPr>
              <p:cNvSpPr txBox="1"/>
              <p:nvPr/>
            </p:nvSpPr>
            <p:spPr>
              <a:xfrm>
                <a:off x="127362" y="2873836"/>
                <a:ext cx="2963092" cy="51163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r>
                  <a:rPr lang="pt-PT" sz="1600" dirty="0">
                    <a:solidFill>
                      <a:srgbClr val="FF0000"/>
                    </a:solidFill>
                  </a:rPr>
                  <a:t>Table 3. </a:t>
                </a:r>
                <a14:m>
                  <m:oMath xmlns:m="http://schemas.openxmlformats.org/officeDocument/2006/math">
                    <m:r>
                      <a:rPr lang="pt-PT" sz="1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6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GB" sz="1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E</m:t>
                    </m:r>
                  </m:oMath>
                </a14:m>
                <a:r>
                  <a:rPr lang="en-PT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after 24 h, Xenon weathering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9E08D4E-6CBE-D94A-AFE7-82DFFD8D0D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62" y="2873836"/>
                <a:ext cx="2963092" cy="511630"/>
              </a:xfrm>
              <a:prstGeom prst="rect">
                <a:avLst/>
              </a:prstGeom>
              <a:blipFill>
                <a:blip r:embed="rId6"/>
                <a:stretch>
                  <a:fillRect l="-4274" t="-12195" b="-21951"/>
                </a:stretch>
              </a:blipFill>
            </p:spPr>
            <p:txBody>
              <a:bodyPr/>
              <a:lstStyle/>
              <a:p>
                <a:r>
                  <a:rPr lang="en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1929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419F539-5225-8C4B-A4CC-20EA0B80E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74165"/>
            <a:ext cx="8642458" cy="1045562"/>
          </a:xfrm>
        </p:spPr>
        <p:txBody>
          <a:bodyPr/>
          <a:lstStyle/>
          <a:p>
            <a:r>
              <a:rPr lang="en-GB" sz="3200" dirty="0"/>
              <a:t>Results – </a:t>
            </a:r>
            <a:r>
              <a:rPr lang="en-GB" sz="3200" dirty="0">
                <a:solidFill>
                  <a:srgbClr val="FF0000"/>
                </a:solidFill>
              </a:rPr>
              <a:t>Drop Test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6250923-D240-1342-AA07-33B49C1F91A6}"/>
              </a:ext>
            </a:extLst>
          </p:cNvPr>
          <p:cNvSpPr txBox="1">
            <a:spLocks/>
          </p:cNvSpPr>
          <p:nvPr/>
        </p:nvSpPr>
        <p:spPr>
          <a:xfrm>
            <a:off x="360000" y="1253330"/>
            <a:ext cx="8296319" cy="54725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D31407E-B9A2-2343-8DB1-D393A305D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964034"/>
              </p:ext>
            </p:extLst>
          </p:nvPr>
        </p:nvGraphicFramePr>
        <p:xfrm>
          <a:off x="323303" y="2797628"/>
          <a:ext cx="8369711" cy="3965063"/>
        </p:xfrm>
        <a:graphic>
          <a:graphicData uri="http://schemas.openxmlformats.org/drawingml/2006/table">
            <a:tbl>
              <a:tblPr firstRow="1" firstCol="1" bandRow="1"/>
              <a:tblGrid>
                <a:gridCol w="1195437">
                  <a:extLst>
                    <a:ext uri="{9D8B030D-6E8A-4147-A177-3AD203B41FA5}">
                      <a16:colId xmlns:a16="http://schemas.microsoft.com/office/drawing/2014/main" val="604357493"/>
                    </a:ext>
                  </a:extLst>
                </a:gridCol>
                <a:gridCol w="1195437">
                  <a:extLst>
                    <a:ext uri="{9D8B030D-6E8A-4147-A177-3AD203B41FA5}">
                      <a16:colId xmlns:a16="http://schemas.microsoft.com/office/drawing/2014/main" val="636109424"/>
                    </a:ext>
                  </a:extLst>
                </a:gridCol>
                <a:gridCol w="1195437">
                  <a:extLst>
                    <a:ext uri="{9D8B030D-6E8A-4147-A177-3AD203B41FA5}">
                      <a16:colId xmlns:a16="http://schemas.microsoft.com/office/drawing/2014/main" val="2528162843"/>
                    </a:ext>
                  </a:extLst>
                </a:gridCol>
                <a:gridCol w="1195437">
                  <a:extLst>
                    <a:ext uri="{9D8B030D-6E8A-4147-A177-3AD203B41FA5}">
                      <a16:colId xmlns:a16="http://schemas.microsoft.com/office/drawing/2014/main" val="3651966530"/>
                    </a:ext>
                  </a:extLst>
                </a:gridCol>
                <a:gridCol w="1195437">
                  <a:extLst>
                    <a:ext uri="{9D8B030D-6E8A-4147-A177-3AD203B41FA5}">
                      <a16:colId xmlns:a16="http://schemas.microsoft.com/office/drawing/2014/main" val="4138064653"/>
                    </a:ext>
                  </a:extLst>
                </a:gridCol>
                <a:gridCol w="1196263">
                  <a:extLst>
                    <a:ext uri="{9D8B030D-6E8A-4147-A177-3AD203B41FA5}">
                      <a16:colId xmlns:a16="http://schemas.microsoft.com/office/drawing/2014/main" val="3179727943"/>
                    </a:ext>
                  </a:extLst>
                </a:gridCol>
                <a:gridCol w="1196263">
                  <a:extLst>
                    <a:ext uri="{9D8B030D-6E8A-4147-A177-3AD203B41FA5}">
                      <a16:colId xmlns:a16="http://schemas.microsoft.com/office/drawing/2014/main" val="2307394048"/>
                    </a:ext>
                  </a:extLst>
                </a:gridCol>
              </a:tblGrid>
              <a:tr h="396883">
                <a:tc rowSpan="2">
                  <a:txBody>
                    <a:bodyPr/>
                    <a:lstStyle/>
                    <a:p>
                      <a:pPr algn="ctr"/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Pressed Powder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18883" marR="118883" marT="59442" marB="59442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1000 psi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18883" marR="118883" marT="59442" marB="594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2000 psi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18883" marR="118883" marT="59442" marB="5944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78459"/>
                  </a:ext>
                </a:extLst>
              </a:tr>
              <a:tr h="254870">
                <a:tc vMerge="1">
                  <a:txBody>
                    <a:bodyPr/>
                    <a:lstStyle/>
                    <a:p>
                      <a:endParaRPr lang="en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GB" sz="1400" b="1" kern="1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st</a:t>
                      </a: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 Drop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400" b="1" kern="1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 Drop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GB" sz="1400" b="1" kern="10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rd</a:t>
                      </a: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 Drop</a:t>
                      </a:r>
                      <a:endParaRPr lang="en-PT" sz="14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GB" sz="1400" b="1" kern="1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st</a:t>
                      </a: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 Drop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400" b="1" kern="1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 Drop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GB" sz="1400" b="1" kern="1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rd</a:t>
                      </a: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 Drop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6527985"/>
                  </a:ext>
                </a:extLst>
              </a:tr>
              <a:tr h="254870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Benchmark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X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X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X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0651449"/>
                  </a:ext>
                </a:extLst>
              </a:tr>
              <a:tr h="254870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DOS 3%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2305260"/>
                  </a:ext>
                </a:extLst>
              </a:tr>
              <a:tr h="254870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DOS 6%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8995841"/>
                  </a:ext>
                </a:extLst>
              </a:tr>
              <a:tr h="254870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DOS 9%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7387642"/>
                  </a:ext>
                </a:extLst>
              </a:tr>
              <a:tr h="254870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DM 3%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X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X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X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2597211"/>
                  </a:ext>
                </a:extLst>
              </a:tr>
              <a:tr h="254870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DM 6%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257124"/>
                  </a:ext>
                </a:extLst>
              </a:tr>
              <a:tr h="254870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DM 9%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8164681"/>
                  </a:ext>
                </a:extLst>
              </a:tr>
              <a:tr h="254870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HU 3%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6336274"/>
                  </a:ext>
                </a:extLst>
              </a:tr>
              <a:tr h="254870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HU 6%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268571"/>
                  </a:ext>
                </a:extLst>
              </a:tr>
              <a:tr h="254870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HU 9%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4362635"/>
                  </a:ext>
                </a:extLst>
              </a:tr>
              <a:tr h="254870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TH 3%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—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676038"/>
                  </a:ext>
                </a:extLst>
              </a:tr>
              <a:tr h="254870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TH 6%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1285463"/>
                  </a:ext>
                </a:extLst>
              </a:tr>
              <a:tr h="254870"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TH 9%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entury" panose="02040604050505020304" pitchFamily="18" charset="0"/>
                          <a:cs typeface="Arial" panose="020B0604020202020204" pitchFamily="34" charset="0"/>
                        </a:rPr>
                        <a:t>O</a:t>
                      </a:r>
                      <a:endParaRPr lang="en-PT" sz="1400" kern="1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89162" marR="89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986790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0909A99-FE7A-9C46-BBF0-F91E09841005}"/>
              </a:ext>
            </a:extLst>
          </p:cNvPr>
          <p:cNvSpPr txBox="1"/>
          <p:nvPr/>
        </p:nvSpPr>
        <p:spPr>
          <a:xfrm>
            <a:off x="396695" y="2025475"/>
            <a:ext cx="8605763" cy="924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pt-PT" sz="1600" dirty="0">
                <a:solidFill>
                  <a:srgbClr val="FF0000"/>
                </a:solidFill>
              </a:rPr>
              <a:t>Table 6. </a:t>
            </a:r>
            <a:r>
              <a:rPr lang="pt-PT" sz="1600" dirty="0" err="1">
                <a:solidFill>
                  <a:srgbClr val="FF0000"/>
                </a:solidFill>
              </a:rPr>
              <a:t>Integrity</a:t>
            </a:r>
            <a:r>
              <a:rPr lang="pt-PT" sz="1600" dirty="0">
                <a:solidFill>
                  <a:srgbClr val="FF0000"/>
                </a:solidFill>
              </a:rPr>
              <a:t> </a:t>
            </a:r>
            <a:r>
              <a:rPr lang="pt-PT" sz="1600" dirty="0" err="1">
                <a:solidFill>
                  <a:srgbClr val="FF0000"/>
                </a:solidFill>
              </a:rPr>
              <a:t>of</a:t>
            </a:r>
            <a:r>
              <a:rPr lang="pt-PT" sz="1600" dirty="0">
                <a:solidFill>
                  <a:srgbClr val="FF0000"/>
                </a:solidFill>
              </a:rPr>
              <a:t> </a:t>
            </a:r>
            <a:r>
              <a:rPr lang="pt-PT" sz="1600" dirty="0" err="1">
                <a:solidFill>
                  <a:srgbClr val="FF0000"/>
                </a:solidFill>
              </a:rPr>
              <a:t>pressed</a:t>
            </a:r>
            <a:r>
              <a:rPr lang="pt-PT" sz="1600" dirty="0">
                <a:solidFill>
                  <a:srgbClr val="FF0000"/>
                </a:solidFill>
              </a:rPr>
              <a:t> </a:t>
            </a:r>
            <a:r>
              <a:rPr lang="pt-PT" sz="1600" dirty="0" err="1">
                <a:solidFill>
                  <a:srgbClr val="FF0000"/>
                </a:solidFill>
              </a:rPr>
              <a:t>powders</a:t>
            </a:r>
            <a:r>
              <a:rPr lang="pt-PT" sz="1600" dirty="0">
                <a:solidFill>
                  <a:srgbClr val="FF0000"/>
                </a:solidFill>
              </a:rPr>
              <a:t> </a:t>
            </a:r>
            <a:r>
              <a:rPr lang="pt-PT" sz="1600" dirty="0" err="1">
                <a:solidFill>
                  <a:srgbClr val="FF0000"/>
                </a:solidFill>
              </a:rPr>
              <a:t>after</a:t>
            </a:r>
            <a:r>
              <a:rPr lang="pt-PT" sz="1600" dirty="0">
                <a:solidFill>
                  <a:srgbClr val="FF0000"/>
                </a:solidFill>
              </a:rPr>
              <a:t> 1, 2 </a:t>
            </a:r>
            <a:r>
              <a:rPr lang="pt-PT" sz="1600" dirty="0" err="1">
                <a:solidFill>
                  <a:srgbClr val="FF0000"/>
                </a:solidFill>
              </a:rPr>
              <a:t>and</a:t>
            </a:r>
            <a:r>
              <a:rPr lang="pt-PT" sz="1600" dirty="0">
                <a:solidFill>
                  <a:srgbClr val="FF0000"/>
                </a:solidFill>
              </a:rPr>
              <a:t> 3 </a:t>
            </a:r>
            <a:r>
              <a:rPr lang="pt-PT" sz="1600" dirty="0" err="1">
                <a:solidFill>
                  <a:srgbClr val="FF0000"/>
                </a:solidFill>
              </a:rPr>
              <a:t>drops</a:t>
            </a:r>
            <a:r>
              <a:rPr lang="pt-PT" sz="1600" dirty="0">
                <a:solidFill>
                  <a:srgbClr val="FF0000"/>
                </a:solidFill>
              </a:rPr>
              <a:t>, </a:t>
            </a:r>
            <a:r>
              <a:rPr lang="en-GB" sz="1600" dirty="0">
                <a:solidFill>
                  <a:srgbClr val="FF0000"/>
                </a:solidFill>
              </a:rPr>
              <a:t>where ‘</a:t>
            </a:r>
            <a:r>
              <a:rPr lang="en-GB" sz="1600" b="1" dirty="0">
                <a:solidFill>
                  <a:srgbClr val="FF0000"/>
                </a:solidFill>
              </a:rPr>
              <a:t>X</a:t>
            </a:r>
            <a:r>
              <a:rPr lang="en-GB" sz="1600" dirty="0">
                <a:solidFill>
                  <a:srgbClr val="FF0000"/>
                </a:solidFill>
              </a:rPr>
              <a:t>’ indicates unacceptable damage (i.e. the pressed powder broke or cracked), ‘</a:t>
            </a:r>
            <a:r>
              <a:rPr lang="en-GB" sz="1600" b="1" dirty="0">
                <a:solidFill>
                  <a:srgbClr val="FF0000"/>
                </a:solidFill>
              </a:rPr>
              <a:t>—</a:t>
            </a:r>
            <a:r>
              <a:rPr lang="en-GB" sz="1600" dirty="0">
                <a:solidFill>
                  <a:srgbClr val="FF0000"/>
                </a:solidFill>
              </a:rPr>
              <a:t>' indicates minor damage (i.e. the pressed powder showed chipping), and ‘</a:t>
            </a:r>
            <a:r>
              <a:rPr lang="en-GB" sz="1600" b="1" dirty="0">
                <a:solidFill>
                  <a:srgbClr val="FF0000"/>
                </a:solidFill>
              </a:rPr>
              <a:t>O</a:t>
            </a:r>
            <a:r>
              <a:rPr lang="en-GB" sz="1600" dirty="0">
                <a:solidFill>
                  <a:srgbClr val="FF0000"/>
                </a:solidFill>
              </a:rPr>
              <a:t>’ indicates no damage</a:t>
            </a:r>
            <a:r>
              <a:rPr lang="en-PT" sz="1600" dirty="0">
                <a:solidFill>
                  <a:srgbClr val="FF0000"/>
                </a:solidFill>
              </a:rPr>
              <a:t> </a:t>
            </a:r>
            <a:endParaRPr lang="en-PT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C9F54AA-8448-EC40-A181-293D4FEAC642}"/>
              </a:ext>
            </a:extLst>
          </p:cNvPr>
          <p:cNvSpPr txBox="1">
            <a:spLocks/>
          </p:cNvSpPr>
          <p:nvPr/>
        </p:nvSpPr>
        <p:spPr>
          <a:xfrm>
            <a:off x="360000" y="1090040"/>
            <a:ext cx="8296319" cy="22192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All binders increased compact resilience, except DM at 3% and 1000 psi.</a:t>
            </a:r>
          </a:p>
        </p:txBody>
      </p:sp>
    </p:spTree>
    <p:extLst>
      <p:ext uri="{BB962C8B-B14F-4D97-AF65-F5344CB8AC3E}">
        <p14:creationId xmlns:p14="http://schemas.microsoft.com/office/powerpoint/2010/main" val="497791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419F539-5225-8C4B-A4CC-20EA0B80E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74165"/>
            <a:ext cx="8642458" cy="1045562"/>
          </a:xfrm>
        </p:spPr>
        <p:txBody>
          <a:bodyPr/>
          <a:lstStyle/>
          <a:p>
            <a:r>
              <a:rPr lang="en-GB" sz="3200" dirty="0"/>
              <a:t>Results – </a:t>
            </a:r>
            <a:r>
              <a:rPr lang="en-GB" sz="3200" dirty="0">
                <a:solidFill>
                  <a:srgbClr val="FF0000"/>
                </a:solidFill>
              </a:rPr>
              <a:t>Hardness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6250923-D240-1342-AA07-33B49C1F91A6}"/>
              </a:ext>
            </a:extLst>
          </p:cNvPr>
          <p:cNvSpPr txBox="1">
            <a:spLocks/>
          </p:cNvSpPr>
          <p:nvPr/>
        </p:nvSpPr>
        <p:spPr>
          <a:xfrm>
            <a:off x="360000" y="1253330"/>
            <a:ext cx="8296319" cy="54725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81DC22-89CD-AC4B-8B08-6F683759135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40" y="2569450"/>
            <a:ext cx="8296319" cy="38629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C3E12B-ED44-564B-ACED-B6B6C90A6E5C}"/>
              </a:ext>
            </a:extLst>
          </p:cNvPr>
          <p:cNvSpPr txBox="1"/>
          <p:nvPr/>
        </p:nvSpPr>
        <p:spPr>
          <a:xfrm>
            <a:off x="51619" y="6466008"/>
            <a:ext cx="9040762" cy="3147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</a:rPr>
              <a:t>Fig. 4 Hardness (g) of pressed powders at different binder concentrations and press strengths</a:t>
            </a:r>
            <a:endParaRPr lang="en-PT" sz="1400" dirty="0">
              <a:solidFill>
                <a:srgbClr val="FF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26FE531-E490-424D-BDB5-35F829BEEAD1}"/>
              </a:ext>
            </a:extLst>
          </p:cNvPr>
          <p:cNvSpPr txBox="1">
            <a:spLocks/>
          </p:cNvSpPr>
          <p:nvPr/>
        </p:nvSpPr>
        <p:spPr>
          <a:xfrm>
            <a:off x="360000" y="1253330"/>
            <a:ext cx="8642458" cy="22192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Samples with DM showed lower hardness compared to the vegetable-based alternatives at all binder concentrations and press strengths. This is in line with the drop test.</a:t>
            </a:r>
          </a:p>
        </p:txBody>
      </p:sp>
    </p:spTree>
    <p:extLst>
      <p:ext uri="{BB962C8B-B14F-4D97-AF65-F5344CB8AC3E}">
        <p14:creationId xmlns:p14="http://schemas.microsoft.com/office/powerpoint/2010/main" val="2578184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419F539-5225-8C4B-A4CC-20EA0B80E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8" y="174165"/>
            <a:ext cx="8642460" cy="1045562"/>
          </a:xfrm>
        </p:spPr>
        <p:txBody>
          <a:bodyPr/>
          <a:lstStyle/>
          <a:p>
            <a:r>
              <a:rPr lang="en-GB" sz="3200" dirty="0"/>
              <a:t>Results – </a:t>
            </a:r>
            <a:r>
              <a:rPr lang="en-GB" sz="3200" dirty="0">
                <a:solidFill>
                  <a:srgbClr val="FF0000"/>
                </a:solidFill>
              </a:rPr>
              <a:t>Payoff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6250923-D240-1342-AA07-33B49C1F91A6}"/>
              </a:ext>
            </a:extLst>
          </p:cNvPr>
          <p:cNvSpPr txBox="1">
            <a:spLocks/>
          </p:cNvSpPr>
          <p:nvPr/>
        </p:nvSpPr>
        <p:spPr>
          <a:xfrm>
            <a:off x="360000" y="1253330"/>
            <a:ext cx="8296319" cy="54725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3E12B-ED44-564B-ACED-B6B6C90A6E5C}"/>
              </a:ext>
            </a:extLst>
          </p:cNvPr>
          <p:cNvSpPr txBox="1"/>
          <p:nvPr/>
        </p:nvSpPr>
        <p:spPr>
          <a:xfrm>
            <a:off x="51619" y="6466008"/>
            <a:ext cx="9040762" cy="3147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</a:rPr>
              <a:t>Fig. 5 Payoff (% weight reduction) of pressed powders at different binder concentrations and press strengths</a:t>
            </a:r>
            <a:endParaRPr lang="en-PT" sz="1400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9877D6-93A3-6E4D-9715-3AE545C4C47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90" y="2754086"/>
            <a:ext cx="6810419" cy="365703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3C126C7-A9F7-EE46-BC8C-17C74DC7C267}"/>
              </a:ext>
            </a:extLst>
          </p:cNvPr>
          <p:cNvSpPr txBox="1">
            <a:spLocks/>
          </p:cNvSpPr>
          <p:nvPr/>
        </p:nvSpPr>
        <p:spPr>
          <a:xfrm>
            <a:off x="359999" y="1023542"/>
            <a:ext cx="8296319" cy="22192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DM gave higher payoff (lower weight reduction), which is in line with both the hardness and drop test results;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Vegetable alternatives had similar payoff – consumer acceptability should be tested to confirm appropriateness.</a:t>
            </a:r>
          </a:p>
        </p:txBody>
      </p:sp>
    </p:spTree>
    <p:extLst>
      <p:ext uri="{BB962C8B-B14F-4D97-AF65-F5344CB8AC3E}">
        <p14:creationId xmlns:p14="http://schemas.microsoft.com/office/powerpoint/2010/main" val="74695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C4FBE-25FF-D041-8F34-FC94A6991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1" y="1085124"/>
            <a:ext cx="8528781" cy="5609589"/>
          </a:xfrm>
        </p:spPr>
        <p:txBody>
          <a:bodyPr/>
          <a:lstStyle/>
          <a:p>
            <a:r>
              <a:rPr lang="en-US" sz="2200" dirty="0"/>
              <a:t>Vegetable binder alternatives provided, compared to DM:</a:t>
            </a:r>
          </a:p>
          <a:p>
            <a:pPr lvl="1"/>
            <a:r>
              <a:rPr lang="en-US" sz="2200" dirty="0"/>
              <a:t>Better powder properties for compaction;</a:t>
            </a:r>
          </a:p>
          <a:p>
            <a:pPr lvl="1"/>
            <a:r>
              <a:rPr lang="en-US" sz="2200" dirty="0"/>
              <a:t>Higher </a:t>
            </a:r>
            <a:r>
              <a:rPr lang="en-US" sz="2200" dirty="0" err="1"/>
              <a:t>colour</a:t>
            </a:r>
            <a:r>
              <a:rPr lang="en-US" sz="2200" dirty="0"/>
              <a:t> intensity and acceptable </a:t>
            </a:r>
            <a:r>
              <a:rPr lang="en-US" sz="2200" dirty="0" err="1"/>
              <a:t>colour</a:t>
            </a:r>
            <a:r>
              <a:rPr lang="en-US" sz="2200" dirty="0"/>
              <a:t> stability;</a:t>
            </a:r>
          </a:p>
          <a:p>
            <a:pPr lvl="1"/>
            <a:r>
              <a:rPr lang="en-US" sz="2200" dirty="0"/>
              <a:t>Good properties in terms of compact powder hardness, integrity and payoff;</a:t>
            </a:r>
          </a:p>
          <a:p>
            <a:r>
              <a:rPr lang="en-US" sz="2200" dirty="0"/>
              <a:t>DM probably degrades under the test conditions;</a:t>
            </a:r>
          </a:p>
          <a:p>
            <a:r>
              <a:rPr lang="en-US" sz="2200" dirty="0"/>
              <a:t>Alternatives to DM potentially could be used at lower concentrations, making products more cost-effective;</a:t>
            </a:r>
          </a:p>
          <a:p>
            <a:r>
              <a:rPr lang="en-US" sz="2200" dirty="0"/>
              <a:t>Consumer acceptability should be considered in the future;</a:t>
            </a:r>
          </a:p>
          <a:p>
            <a:r>
              <a:rPr lang="en-US" sz="2200" dirty="0">
                <a:solidFill>
                  <a:srgbClr val="FF0000"/>
                </a:solidFill>
              </a:rPr>
              <a:t>Vegetable-derived binder alternatives can perform better than DM and are in line with consumers’ preference for naturally-sourced sustainable alternatives to silicones.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3D616D7-0916-C740-B9A0-A96181577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4047797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8154CC1-C7DB-4C52-AC34-3015289B74BC}"/>
              </a:ext>
            </a:extLst>
          </p:cNvPr>
          <p:cNvSpPr txBox="1">
            <a:spLocks/>
          </p:cNvSpPr>
          <p:nvPr/>
        </p:nvSpPr>
        <p:spPr>
          <a:xfrm>
            <a:off x="183873" y="1302025"/>
            <a:ext cx="8776253" cy="5367131"/>
          </a:xfrm>
          <a:prstGeom prst="rect">
            <a:avLst/>
          </a:prstGeom>
        </p:spPr>
        <p:txBody>
          <a:bodyPr>
            <a:noAutofit/>
          </a:bodyPr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b="1" dirty="0">
                <a:solidFill>
                  <a:schemeClr val="bg1"/>
                </a:solidFill>
              </a:rPr>
              <a:t>References</a:t>
            </a:r>
          </a:p>
          <a:p>
            <a:pPr lvl="0"/>
            <a:r>
              <a:rPr lang="en-GB" sz="1800" dirty="0">
                <a:solidFill>
                  <a:schemeClr val="bg1"/>
                </a:solidFill>
              </a:rPr>
              <a:t>Mintel, Human ethics can boost palm oil’s profile (2018)</a:t>
            </a:r>
          </a:p>
          <a:p>
            <a:pPr lvl="0"/>
            <a:r>
              <a:rPr lang="en-GB" sz="1800" dirty="0">
                <a:solidFill>
                  <a:schemeClr val="bg1"/>
                </a:solidFill>
              </a:rPr>
              <a:t>Mintel, Natural, Organic and Ethical Toiletries – UK (2017)</a:t>
            </a:r>
          </a:p>
          <a:p>
            <a:pPr lvl="0"/>
            <a:r>
              <a:rPr lang="en-GB" sz="1800" dirty="0">
                <a:solidFill>
                  <a:schemeClr val="bg1"/>
                </a:solidFill>
              </a:rPr>
              <a:t>British Pharmacopoeia, Stationery Office (2014)</a:t>
            </a:r>
          </a:p>
          <a:p>
            <a:pPr lvl="0"/>
            <a:r>
              <a:rPr lang="en-GB" sz="1800" dirty="0" err="1">
                <a:solidFill>
                  <a:schemeClr val="bg1"/>
                </a:solidFill>
              </a:rPr>
              <a:t>L’Óreal</a:t>
            </a:r>
            <a:r>
              <a:rPr lang="en-GB" sz="1800" dirty="0">
                <a:solidFill>
                  <a:schemeClr val="bg1"/>
                </a:solidFill>
              </a:rPr>
              <a:t> QAC-MC-151</a:t>
            </a:r>
          </a:p>
          <a:p>
            <a:pPr lvl="0"/>
            <a:r>
              <a:rPr lang="en-GB" sz="1800" dirty="0">
                <a:solidFill>
                  <a:schemeClr val="bg1"/>
                </a:solidFill>
              </a:rPr>
              <a:t>ASTM D5276</a:t>
            </a:r>
          </a:p>
          <a:p>
            <a:pPr lvl="0"/>
            <a:r>
              <a:rPr lang="en-GB" sz="1800" dirty="0">
                <a:solidFill>
                  <a:schemeClr val="bg1"/>
                </a:solidFill>
              </a:rPr>
              <a:t>E. F. C. </a:t>
            </a:r>
            <a:r>
              <a:rPr lang="en-GB" sz="1800" dirty="0" err="1">
                <a:solidFill>
                  <a:schemeClr val="bg1"/>
                </a:solidFill>
              </a:rPr>
              <a:t>Griessbach</a:t>
            </a:r>
            <a:r>
              <a:rPr lang="en-GB" sz="1800" dirty="0">
                <a:solidFill>
                  <a:schemeClr val="bg1"/>
                </a:solidFill>
              </a:rPr>
              <a:t>, R. G. Lehmann, Chemosphere, 38(6), 1461-1468 (1999)</a:t>
            </a:r>
          </a:p>
        </p:txBody>
      </p:sp>
    </p:spTree>
    <p:extLst>
      <p:ext uri="{BB962C8B-B14F-4D97-AF65-F5344CB8AC3E}">
        <p14:creationId xmlns:p14="http://schemas.microsoft.com/office/powerpoint/2010/main" val="3692124911"/>
      </p:ext>
    </p:extLst>
  </p:cSld>
  <p:clrMapOvr>
    <a:masterClrMapping/>
  </p:clrMapOvr>
</p:sld>
</file>

<file path=ppt/theme/theme1.xml><?xml version="1.0" encoding="utf-8"?>
<a:theme xmlns:a="http://schemas.openxmlformats.org/drawingml/2006/main" name="UAL Theme">
  <a:themeElements>
    <a:clrScheme name="UAL">
      <a:dk1>
        <a:srgbClr val="000000"/>
      </a:dk1>
      <a:lt1>
        <a:srgbClr val="FFFFFF"/>
      </a:lt1>
      <a:dk2>
        <a:srgbClr val="FFD022"/>
      </a:dk2>
      <a:lt2>
        <a:srgbClr val="E71657"/>
      </a:lt2>
      <a:accent1>
        <a:srgbClr val="FF8500"/>
      </a:accent1>
      <a:accent2>
        <a:srgbClr val="9E65FB"/>
      </a:accent2>
      <a:accent3>
        <a:srgbClr val="20BCFF"/>
      </a:accent3>
      <a:accent4>
        <a:srgbClr val="1F4EDC"/>
      </a:accent4>
      <a:accent5>
        <a:srgbClr val="00C73E"/>
      </a:accent5>
      <a:accent6>
        <a:srgbClr val="19A3A3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t" anchorCtr="0">
        <a:noAutofit/>
      </a:bodyPr>
      <a:lstStyle>
        <a:defPPr algn="l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Title 1</Template>
  <TotalTime>3771</TotalTime>
  <Words>1343</Words>
  <Application>Microsoft Office PowerPoint</Application>
  <PresentationFormat>On-screen Show (4:3)</PresentationFormat>
  <Paragraphs>361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.Apple Color Emoji UI</vt:lpstr>
      <vt:lpstr>Arial</vt:lpstr>
      <vt:lpstr>Calibri</vt:lpstr>
      <vt:lpstr>Cambria Math</vt:lpstr>
      <vt:lpstr>Century</vt:lpstr>
      <vt:lpstr>Times New Roman</vt:lpstr>
      <vt:lpstr>Wingdings 2</vt:lpstr>
      <vt:lpstr>UAL Theme</vt:lpstr>
      <vt:lpstr>Replacing Dimethicone as a binder in pressed powders with vegetable-derived alternatives </vt:lpstr>
      <vt:lpstr>Introduction and Aim</vt:lpstr>
      <vt:lpstr>Materials</vt:lpstr>
      <vt:lpstr>Methods: formulation</vt:lpstr>
      <vt:lpstr>Methods: testing bulk powder and colour</vt:lpstr>
      <vt:lpstr>Methods: testing compact powder</vt:lpstr>
      <vt:lpstr>Results – ΔE vs formulation variables</vt:lpstr>
      <vt:lpstr>Results – ΔE vs stability testing</vt:lpstr>
      <vt:lpstr>Results – Drop Test</vt:lpstr>
      <vt:lpstr>Results – Hardness</vt:lpstr>
      <vt:lpstr>Results – Payoff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Klair Clarke</dc:creator>
  <cp:lastModifiedBy>Danka Tamburic</cp:lastModifiedBy>
  <cp:revision>188</cp:revision>
  <dcterms:created xsi:type="dcterms:W3CDTF">2018-07-17T10:23:22Z</dcterms:created>
  <dcterms:modified xsi:type="dcterms:W3CDTF">2021-02-02T12:12:11Z</dcterms:modified>
</cp:coreProperties>
</file>