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15"/>
  </p:notesMasterIdLst>
  <p:handoutMasterIdLst>
    <p:handoutMasterId r:id="rId16"/>
  </p:handoutMasterIdLst>
  <p:sldIdLst>
    <p:sldId id="312" r:id="rId2"/>
    <p:sldId id="274" r:id="rId3"/>
    <p:sldId id="300" r:id="rId4"/>
    <p:sldId id="276" r:id="rId5"/>
    <p:sldId id="306" r:id="rId6"/>
    <p:sldId id="307" r:id="rId7"/>
    <p:sldId id="279" r:id="rId8"/>
    <p:sldId id="308" r:id="rId9"/>
    <p:sldId id="309" r:id="rId10"/>
    <p:sldId id="310" r:id="rId11"/>
    <p:sldId id="311" r:id="rId12"/>
    <p:sldId id="28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26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63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67" d="100"/>
          <a:sy n="167" d="100"/>
        </p:scale>
        <p:origin x="59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02/02/2021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77A5FABE-949E-E54D-A2C4-4D681BF6F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atin typeface="Arial"/>
            </a:endParaRPr>
          </a:p>
        </p:txBody>
      </p:sp>
      <p:pic>
        <p:nvPicPr>
          <p:cNvPr id="11" name="Logo" descr="UAL London college of fashion logo">
            <a:extLst>
              <a:ext uri="{FF2B5EF4-FFF2-40B4-BE49-F238E27FC236}">
                <a16:creationId xmlns:a16="http://schemas.microsoft.com/office/drawing/2014/main" id="{97529463-0944-724C-8DC5-0823D87C7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914"/>
            <a:ext cx="4030751" cy="7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199BA437-551A-D84E-8EAB-77F6958DC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n>
                <a:solidFill>
                  <a:schemeClr val="tx1"/>
                </a:solidFill>
              </a:ln>
              <a:latin typeface="Arial"/>
            </a:endParaRPr>
          </a:p>
        </p:txBody>
      </p:sp>
      <p:pic>
        <p:nvPicPr>
          <p:cNvPr id="11" name="Logo" descr="UAL London college of fashion logo">
            <a:extLst>
              <a:ext uri="{FF2B5EF4-FFF2-40B4-BE49-F238E27FC236}">
                <a16:creationId xmlns:a16="http://schemas.microsoft.com/office/drawing/2014/main" id="{E36BE997-BC1F-6F40-93A5-3F658F1A53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600"/>
            <a:ext cx="4079505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5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37911"/>
            <a:ext cx="6858000" cy="3946178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title, quote or statement text 2 lines max</a:t>
            </a:r>
            <a:endParaRPr lang="en-GB" dirty="0"/>
          </a:p>
        </p:txBody>
      </p:sp>
      <p:grpSp>
        <p:nvGrpSpPr>
          <p:cNvPr id="3" name="Group 2" descr="Large UAL brand colon symbol">
            <a:extLst>
              <a:ext uri="{FF2B5EF4-FFF2-40B4-BE49-F238E27FC236}">
                <a16:creationId xmlns:a16="http://schemas.microsoft.com/office/drawing/2014/main" id="{C98BE8DC-31FA-864E-9BF5-E7654636A7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3632662" y="610986"/>
            <a:ext cx="1878676" cy="5636027"/>
            <a:chOff x="3429000" y="0"/>
            <a:chExt cx="2286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FAB0E-5F81-D146-953B-40D8D8955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865784-11CC-2C4F-90C1-573DB0643AA6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2448000"/>
            <a:ext cx="7613147" cy="2340000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272BEE-331F-A549-849A-BFC380FB0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BC681B-B867-3A4E-8E18-4E89D645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Logo" descr="UAL London college of fashion logo">
            <a:extLst>
              <a:ext uri="{FF2B5EF4-FFF2-40B4-BE49-F238E27FC236}">
                <a16:creationId xmlns:a16="http://schemas.microsoft.com/office/drawing/2014/main" id="{1E5F3CB0-8AE3-AE47-B38B-4C94E1919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270" y="1440000"/>
            <a:ext cx="8424729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23AC83-ED3B-1F46-AB66-53D43A950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A7A331-B2C2-084A-BB84-DDC08FC5D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Logo" descr="UAL London college of fashion logo">
            <a:extLst>
              <a:ext uri="{FF2B5EF4-FFF2-40B4-BE49-F238E27FC236}">
                <a16:creationId xmlns:a16="http://schemas.microsoft.com/office/drawing/2014/main" id="{D21121EA-D913-494A-B14C-B56AA72F2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553987-7EA0-4043-B0CC-43890BB1E7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3438" y="1440000"/>
            <a:ext cx="4132262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69CFBC9-7B46-014E-A3B9-360BB6AC7B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B45286-5D7F-0F4F-811E-95576E147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DD61C2-D8FE-B844-B90C-F40E946DC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972EA83C-59DB-A34C-BD2B-EA0ACFF86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40000"/>
            <a:ext cx="4140200" cy="4608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ADBCD9-A46E-844F-BB98-903CBA70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9DF3E1-4C88-3547-ACDD-D77025541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AA96BB28-E521-DC49-B306-E674FD96BF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2D322F4-2200-6249-8AF3-22520C19E2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8" y="1440000"/>
            <a:ext cx="5562001" cy="460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6084000" y="1440000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84000" y="3830403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683E132D-6F42-0848-94D3-69FA493175F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1ABCCB4-12C4-9A41-84C7-2309E018BC1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C89CCB-C276-B644-BBAA-3B12F3815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AD4978-695B-8141-8807-DE064E16E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Logo" descr="UAL London college of fashion logo">
            <a:extLst>
              <a:ext uri="{FF2B5EF4-FFF2-40B4-BE49-F238E27FC236}">
                <a16:creationId xmlns:a16="http://schemas.microsoft.com/office/drawing/2014/main" id="{69524B0C-9AFB-2F4A-B867-17E26694C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6844230-43E2-3843-B3C4-1AA357626C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420" y="180000"/>
            <a:ext cx="840757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76420" y="144000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9011" y="1730002"/>
            <a:ext cx="3714817" cy="3955995"/>
          </a:xfrm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/>
            </a:pPr>
            <a:r>
              <a:rPr lang="en-GB" sz="3400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3999" y="1440000"/>
            <a:ext cx="4140000" cy="453599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GB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857A95D3-0A18-AF4F-A2D4-672ABAB1E4A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9C0F683-1EF9-7247-AA72-D7C8E67DEC8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ADDA24-1376-DD48-AEE3-D30E0A799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1282D5-B924-754C-8EE6-1407C586B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Logo" descr="UAL London college of fashion logo">
            <a:extLst>
              <a:ext uri="{FF2B5EF4-FFF2-40B4-BE49-F238E27FC236}">
                <a16:creationId xmlns:a16="http://schemas.microsoft.com/office/drawing/2014/main" id="{080BC87E-A15F-9045-9450-A4CBEC85E2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4784B8-6222-CE45-8AC8-7AB30A0F67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910" y="180000"/>
            <a:ext cx="842509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58909" y="1470024"/>
            <a:ext cx="8424729" cy="4536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B8EE9AD7-564C-BD4A-B6A4-EED2E9B4E2E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CFC329E-B2D5-FC43-86B8-585EC44DB70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B09DB-3AED-4945-A066-FB02D976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B5EE73-6C77-DF4D-8789-C88E632A0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BCD34A11-3090-514A-AE34-582C06CBD5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984ED22F-5589-174F-A993-1078524138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1EA28A1B-5211-334C-9CB5-6B147C9FFD3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3E2401F-B56E-3C44-91DC-454A16A111B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E4F423-C52D-7B48-AC75-19B4E4C61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62CEDC-F929-C641-A48F-5C657ECD9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Logo" descr="UAL London college of fashion logo">
            <a:extLst>
              <a:ext uri="{FF2B5EF4-FFF2-40B4-BE49-F238E27FC236}">
                <a16:creationId xmlns:a16="http://schemas.microsoft.com/office/drawing/2014/main" id="{3046AF1E-60F8-2644-B924-E28B4A4A0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215971-3EF6-1048-8DE4-14060DCEBC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191F1BB7-4076-C640-BF86-8BE9B20C09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211" y="3787775"/>
            <a:ext cx="3174818" cy="1793628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 dirty="0"/>
              <a:t>Use this slide for full slide images. Click on icon to add image. Delete this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01AB6B2C-CBBB-F640-A8CD-179CE77C82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60002" y="133495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2" y="1661024"/>
            <a:ext cx="3780000" cy="3723776"/>
          </a:xfrm>
        </p:spPr>
        <p:txBody>
          <a:bodyPr anchor="ctr"/>
          <a:lstStyle>
            <a:lvl1pPr marL="0" indent="0" algn="ctr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3999" y="1349094"/>
            <a:ext cx="4140000" cy="2520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081121"/>
            <a:ext cx="237600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12889" y="4081121"/>
            <a:ext cx="157111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F6AF8C55-2B77-1D42-8511-DA445548DBF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4322950-993A-6C43-97F4-53A93A353FB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5C28D9-A9F8-D942-89B7-67A0A493F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3130DE-CD94-D34A-8B52-B67492BA0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Logo" descr="UAL London college of fashion logo">
            <a:extLst>
              <a:ext uri="{FF2B5EF4-FFF2-40B4-BE49-F238E27FC236}">
                <a16:creationId xmlns:a16="http://schemas.microsoft.com/office/drawing/2014/main" id="{06C2A2D9-6705-8B44-A88C-13A5FD566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0D128E8-0B92-5B4D-B601-7108AB6311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2" name="Picture Placeholder 3" descr="Add first of three images here"/>
          <p:cNvSpPr>
            <a:spLocks noGrp="1"/>
          </p:cNvSpPr>
          <p:nvPr>
            <p:ph type="pic" sz="quarter" idx="11" hasCustomPrompt="1"/>
          </p:nvPr>
        </p:nvSpPr>
        <p:spPr>
          <a:xfrm>
            <a:off x="359270" y="1359468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3211682" y="1359468"/>
            <a:ext cx="5572318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359270" y="3429000"/>
            <a:ext cx="2700000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7" name="Picture Placeholder 3" descr="Add second image here"/>
          <p:cNvSpPr>
            <a:spLocks noGrp="1"/>
          </p:cNvSpPr>
          <p:nvPr>
            <p:ph type="pic" sz="quarter" idx="16" hasCustomPrompt="1"/>
          </p:nvPr>
        </p:nvSpPr>
        <p:spPr>
          <a:xfrm>
            <a:off x="3211681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 descr="Add third image here or remaove if not required"/>
          <p:cNvSpPr>
            <a:spLocks noGrp="1"/>
          </p:cNvSpPr>
          <p:nvPr>
            <p:ph type="pic" sz="quarter" idx="17" hasCustomPrompt="1"/>
          </p:nvPr>
        </p:nvSpPr>
        <p:spPr>
          <a:xfrm>
            <a:off x="6083999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D1EA3A56-0EB8-4E40-8A27-AD2E9448B0E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67BFF84E-0A8D-764E-A6A5-C266A96DE297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7A23C2-A2C1-7B47-96ED-5DD9CF8D3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E3113B-AF82-5940-8690-BED09C3AE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Logo" descr="UAL London college of fashion logo">
            <a:extLst>
              <a:ext uri="{FF2B5EF4-FFF2-40B4-BE49-F238E27FC236}">
                <a16:creationId xmlns:a16="http://schemas.microsoft.com/office/drawing/2014/main" id="{29FEABFA-E276-6A4B-9FBD-EEACB5AA74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76FDD88-AB86-2647-8ECE-78641678BD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59270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221635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83999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59270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240198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21125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C7C951D0-4DD6-8547-B3DB-021D7F8F0D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1171A77-2E54-1A49-B092-25A5A3F56925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80D003-050C-FC4A-9F67-91020FA26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C4F8E7-030B-344A-9324-6A194660C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Logo" descr="UAL London college of fashion logo">
            <a:extLst>
              <a:ext uri="{FF2B5EF4-FFF2-40B4-BE49-F238E27FC236}">
                <a16:creationId xmlns:a16="http://schemas.microsoft.com/office/drawing/2014/main" id="{C97C2C2D-9F82-C541-A03C-4600951AFA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320FDC82-89F4-4B4B-8276-AC07F00DB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024000"/>
            <a:ext cx="8424000" cy="886397"/>
          </a:xfrm>
        </p:spPr>
        <p:txBody>
          <a:bodyPr anchor="ctr">
            <a:spAutoFit/>
          </a:bodyPr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pic>
        <p:nvPicPr>
          <p:cNvPr id="8" name="Logo" descr="UAL London college of fashion logo">
            <a:extLst>
              <a:ext uri="{FF2B5EF4-FFF2-40B4-BE49-F238E27FC236}">
                <a16:creationId xmlns:a16="http://schemas.microsoft.com/office/drawing/2014/main" id="{0767D3A3-996A-7A4A-939F-1AAAC1057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914"/>
            <a:ext cx="4030751" cy="7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170D-55F6-E14A-B9D3-A6F56FC6CB8C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FFE5-A68D-2A47-B767-AC29BDCDE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9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5125"/>
            <a:ext cx="8424000" cy="72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Click</a:t>
            </a:r>
            <a:r>
              <a:rPr lang="en-US" dirty="0"/>
              <a:t>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</a:t>
            </a:r>
            <a:r>
              <a:rPr lang="en-GB" noProof="0" dirty="0"/>
              <a:t>Master</a:t>
            </a:r>
            <a:r>
              <a:rPr lang="en-US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dirty="0"/>
              <a:t>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</a:t>
            </a:r>
            <a:r>
              <a:rPr lang="en-US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dirty="0"/>
              <a:t>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6800" y="6356350"/>
            <a:ext cx="656639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2DD7-ECEF-F74D-AF49-ACBF07ECC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1011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098" r:id="rId3"/>
    <p:sldLayoutId id="2147484093" r:id="rId4"/>
    <p:sldLayoutId id="2147484175" r:id="rId5"/>
    <p:sldLayoutId id="2147484073" r:id="rId6"/>
    <p:sldLayoutId id="2147484174" r:id="rId7"/>
    <p:sldLayoutId id="2147484094" r:id="rId8"/>
    <p:sldLayoutId id="2147484062" r:id="rId9"/>
    <p:sldLayoutId id="2147484074" r:id="rId10"/>
    <p:sldLayoutId id="2147484075" r:id="rId11"/>
    <p:sldLayoutId id="2147484082" r:id="rId12"/>
    <p:sldLayoutId id="2147484095" r:id="rId13"/>
    <p:sldLayoutId id="2147484089" r:id="rId14"/>
    <p:sldLayoutId id="2147484097" r:id="rId15"/>
    <p:sldLayoutId id="2147484173" r:id="rId16"/>
    <p:sldLayoutId id="214748417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health/scientific_committees/consumer_safety/docs/sccs_o_190.pdf" TargetMode="External"/><Relationship Id="rId2" Type="http://schemas.openxmlformats.org/officeDocument/2006/relationships/hyperlink" Target="https://msdssearch.dow.com/PublishedLiteratureDOWCOM/dh_092d/0901b8038092d6b0.pdf?filepath=personalcare/pdfs/noreg/324-00519.pdf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D10A9DC3-DC1D-4CCE-90C5-5CC7B944A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01" y="2198492"/>
            <a:ext cx="8106797" cy="886397"/>
          </a:xfr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Formulating shampoo bars: the search for optimal surfactant combinations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912F379-D015-4032-9E9B-53392290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601" y="3773111"/>
            <a:ext cx="8106796" cy="1832559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Diogo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Baltazar</a:t>
            </a:r>
            <a:r>
              <a:rPr lang="en-GB" sz="18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Anna de </a:t>
            </a:r>
            <a:r>
              <a:rPr lang="en-GB" sz="18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Tord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Puigmal</a:t>
            </a:r>
            <a:r>
              <a:rPr lang="en-GB" sz="18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Gabriela Daniels</a:t>
            </a:r>
            <a:r>
              <a:rPr lang="en-GB" sz="18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Slobodanka</a:t>
            </a:r>
            <a:r>
              <a:rPr lang="en-GB" sz="1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Tamburic</a:t>
            </a:r>
            <a:r>
              <a:rPr lang="en-GB" sz="18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Cosmetic Science Research Group, London College of Fashion, London, UK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Omorovicza Cosmetics, London </a:t>
            </a: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1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Introduction and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39" y="1161563"/>
            <a:ext cx="8424000" cy="5331312"/>
          </a:xfrm>
        </p:spPr>
        <p:txBody>
          <a:bodyPr/>
          <a:lstStyle/>
          <a:p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Shampoo bars present a sustainable alternative to liquid shampoos due to minimal use of water and the reduction of the product’s volume and weight;</a:t>
            </a:r>
          </a:p>
          <a:p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Shampoo bars must be consistent in performance and stability;</a:t>
            </a:r>
          </a:p>
          <a:p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Increasing demand for shampoo bars is not matched by research into their </a:t>
            </a:r>
            <a:r>
              <a:rPr lang="en-US" dirty="0" err="1">
                <a:cs typeface="Dubai" panose="020B0503030403030204" pitchFamily="34" charset="-78"/>
                <a:sym typeface="Wingdings" pitchFamily="2" charset="2"/>
              </a:rPr>
              <a:t>optimisation</a:t>
            </a:r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FF0000"/>
                </a:solidFill>
                <a:cs typeface="Dubai" panose="020B0503030403030204" pitchFamily="34" charset="-78"/>
                <a:sym typeface="Wingdings" pitchFamily="2" charset="2"/>
              </a:rPr>
              <a:t>Aim of this project:</a:t>
            </a:r>
          </a:p>
          <a:p>
            <a:pPr marL="0" indent="0">
              <a:buNone/>
            </a:pPr>
            <a:r>
              <a:rPr lang="en-US" dirty="0">
                <a:cs typeface="Dubai" panose="020B0503030403030204" pitchFamily="34" charset="-78"/>
              </a:rPr>
              <a:t>To test a series of solid surfactant combinations and their ability to provide stable shampoo bars that meet consumer demands.</a:t>
            </a:r>
            <a:endParaRPr lang="en-US" dirty="0">
              <a:cs typeface="Dubai" panose="020B0503030403030204" pitchFamily="34" charset="-7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496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53330"/>
            <a:ext cx="8505704" cy="547259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formulation ingredients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Stearyl Alcohol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Methylparaben (and)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Ethylparaben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(and) Propylparaben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Surfactants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Disodium Lauryl Sulfosuccinate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(DLS)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Sodium Coco-Sulfate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(SCS)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Cocamidopropyl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Betaine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(CAPB)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Cocamide MEA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(CMEA)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1790F65-0E61-894C-B1BF-4A2EEF49B3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527281" y="500414"/>
            <a:ext cx="60443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1925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Methods: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70" y="1205105"/>
            <a:ext cx="6955200" cy="192572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Phase B – heated to 70º C;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Phase A – coated with the Phase B solution;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Cooling down to RT;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Pressing at ~50 psi.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29716-7F0F-D142-BAB8-FAFC403638B8}"/>
              </a:ext>
            </a:extLst>
          </p:cNvPr>
          <p:cNvSpPr txBox="1"/>
          <p:nvPr/>
        </p:nvSpPr>
        <p:spPr>
          <a:xfrm>
            <a:off x="865765" y="3429000"/>
            <a:ext cx="7412470" cy="2721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Table 1. Shampoo Bars formulation overview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2AEC377-087E-8947-9C84-7ACAAF931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468386"/>
              </p:ext>
            </p:extLst>
          </p:nvPr>
        </p:nvGraphicFramePr>
        <p:xfrm>
          <a:off x="360726" y="3727175"/>
          <a:ext cx="8423275" cy="3051311"/>
        </p:xfrm>
        <a:graphic>
          <a:graphicData uri="http://schemas.openxmlformats.org/drawingml/2006/table">
            <a:tbl>
              <a:tblPr firstRow="1"/>
              <a:tblGrid>
                <a:gridCol w="2044544">
                  <a:extLst>
                    <a:ext uri="{9D8B030D-6E8A-4147-A177-3AD203B41FA5}">
                      <a16:colId xmlns:a16="http://schemas.microsoft.com/office/drawing/2014/main" val="217951670"/>
                    </a:ext>
                  </a:extLst>
                </a:gridCol>
                <a:gridCol w="5321564">
                  <a:extLst>
                    <a:ext uri="{9D8B030D-6E8A-4147-A177-3AD203B41FA5}">
                      <a16:colId xmlns:a16="http://schemas.microsoft.com/office/drawing/2014/main" val="1044304121"/>
                    </a:ext>
                  </a:extLst>
                </a:gridCol>
                <a:gridCol w="1057167">
                  <a:extLst>
                    <a:ext uri="{9D8B030D-6E8A-4147-A177-3AD203B41FA5}">
                      <a16:colId xmlns:a16="http://schemas.microsoft.com/office/drawing/2014/main" val="2152176149"/>
                    </a:ext>
                  </a:extLst>
                </a:gridCol>
              </a:tblGrid>
              <a:tr h="379541">
                <a:tc>
                  <a:txBody>
                    <a:bodyPr/>
                    <a:lstStyle/>
                    <a:p>
                      <a:pPr algn="ctr"/>
                      <a:r>
                        <a:rPr lang="en-GB" sz="16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Phase</a:t>
                      </a:r>
                      <a:endParaRPr lang="en-PT" sz="16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INCI</a:t>
                      </a:r>
                      <a:endParaRPr lang="en-PT" sz="16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% (w/w)</a:t>
                      </a:r>
                      <a:endParaRPr lang="en-PT" sz="16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469704"/>
                  </a:ext>
                </a:extLst>
              </a:tr>
              <a:tr h="445295"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</a:t>
                      </a:r>
                      <a:endParaRPr lang="en-PT" sz="16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Disodium Lauryl Sulfosuccinate (DLS)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 – 77.30</a:t>
                      </a:r>
                      <a:endParaRPr lang="en-PT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578119"/>
                  </a:ext>
                </a:extLst>
              </a:tr>
              <a:tr h="4452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Sodium Coco-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Sulfate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(SCS)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 – 77.30</a:t>
                      </a:r>
                      <a:endParaRPr lang="en-PT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59803"/>
                  </a:ext>
                </a:extLst>
              </a:tr>
              <a:tr h="4452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Cocamidopropyl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Betaine (CAPB)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 – 77.30</a:t>
                      </a:r>
                      <a:endParaRPr lang="en-PT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53424"/>
                  </a:ext>
                </a:extLst>
              </a:tr>
              <a:tr h="445295"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</a:t>
                      </a:r>
                      <a:endParaRPr lang="en-PT" sz="16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Cocamide MEA (CMEA)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 – 25.00</a:t>
                      </a:r>
                      <a:endParaRPr lang="en-PT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597359"/>
                  </a:ext>
                </a:extLst>
              </a:tr>
              <a:tr h="4452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Stearyl Alcohol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22.50</a:t>
                      </a:r>
                      <a:endParaRPr lang="en-PT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099627"/>
                  </a:ext>
                </a:extLst>
              </a:tr>
              <a:tr h="4452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Methylparaben (and) 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Ethylparaben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(and) Propylparaben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28600" algn="dec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0.02</a:t>
                      </a:r>
                      <a:endParaRPr lang="en-PT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entury" panose="02040604050505020304" pitchFamily="18" charset="0"/>
                        <a:cs typeface="Arial" panose="020B0604020202020204" pitchFamily="34" charset="0"/>
                      </a:endParaRPr>
                    </a:p>
                  </a:txBody>
                  <a:tcPr marL="62356" marR="623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746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39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799EF-51E5-F84C-8990-943564DD5FD5}"/>
              </a:ext>
            </a:extLst>
          </p:cNvPr>
          <p:cNvSpPr txBox="1"/>
          <p:nvPr/>
        </p:nvSpPr>
        <p:spPr>
          <a:xfrm>
            <a:off x="1959429" y="16546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endParaRPr lang="en-PT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53BAC5-F0A2-2841-A032-EFD11EB1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050333"/>
            <a:ext cx="8296319" cy="5472590"/>
          </a:xfrm>
        </p:spPr>
        <p:txBody>
          <a:bodyPr/>
          <a:lstStyle/>
          <a:p>
            <a:r>
              <a:rPr lang="en-PT" sz="2300" b="1" dirty="0">
                <a:solidFill>
                  <a:srgbClr val="FF0000"/>
                </a:solidFill>
              </a:rPr>
              <a:t>Stability</a:t>
            </a:r>
            <a:r>
              <a:rPr lang="en-GB" sz="2300" b="1" dirty="0">
                <a:solidFill>
                  <a:srgbClr val="FF0000"/>
                </a:solidFill>
              </a:rPr>
              <a:t> testing </a:t>
            </a:r>
            <a:r>
              <a:rPr lang="en-GB" sz="2300" b="1" dirty="0"/>
              <a:t>– 12 weeks</a:t>
            </a:r>
            <a:r>
              <a:rPr lang="en-PT" sz="2300" dirty="0"/>
              <a:t>:</a:t>
            </a:r>
          </a:p>
          <a:p>
            <a:pPr lvl="1"/>
            <a:r>
              <a:rPr lang="en-GB" sz="2300" dirty="0"/>
              <a:t>a</a:t>
            </a:r>
            <a:r>
              <a:rPr lang="en-GB" sz="2300" dirty="0">
                <a:effectLst/>
              </a:rPr>
              <a:t>t </a:t>
            </a:r>
            <a:r>
              <a:rPr lang="en-PT" sz="2300" dirty="0">
                <a:effectLst/>
              </a:rPr>
              <a:t>4º C;</a:t>
            </a:r>
          </a:p>
          <a:p>
            <a:pPr lvl="1"/>
            <a:r>
              <a:rPr lang="en-GB" sz="2300" dirty="0"/>
              <a:t>at </a:t>
            </a:r>
            <a:r>
              <a:rPr lang="en-PT" sz="2300" dirty="0"/>
              <a:t>RT</a:t>
            </a:r>
            <a:r>
              <a:rPr lang="en-GB" sz="2300" dirty="0"/>
              <a:t>, both</a:t>
            </a:r>
            <a:r>
              <a:rPr lang="en-PT" sz="2300" dirty="0"/>
              <a:t> exposed to sunlight &amp; protected from sunlight</a:t>
            </a:r>
            <a:endParaRPr lang="en-PT" sz="2300" dirty="0">
              <a:effectLst/>
            </a:endParaRPr>
          </a:p>
          <a:p>
            <a:pPr lvl="1"/>
            <a:r>
              <a:rPr lang="en-PT" sz="2300" dirty="0">
                <a:effectLst/>
              </a:rPr>
              <a:t>Accelerated: </a:t>
            </a:r>
            <a:r>
              <a:rPr lang="en-GB" sz="2300" dirty="0">
                <a:effectLst/>
              </a:rPr>
              <a:t>at </a:t>
            </a:r>
            <a:r>
              <a:rPr lang="en-PT" sz="2300" dirty="0">
                <a:effectLst/>
              </a:rPr>
              <a:t>40º C</a:t>
            </a:r>
            <a:r>
              <a:rPr lang="en-PT" sz="2300" dirty="0"/>
              <a:t>.</a:t>
            </a:r>
          </a:p>
          <a:p>
            <a:r>
              <a:rPr lang="en-US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bars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dissolved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obtain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0.03%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RT; 3505 pH meter (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Jenway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, UK).</a:t>
            </a:r>
          </a:p>
          <a:p>
            <a:r>
              <a:rPr lang="en-US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Hardness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P/2N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2 mm probe, average hardness (g) with a </a:t>
            </a: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TA.XTplus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 Texture Analyser (Stable Micro Systems, UK) using the Exponent software.</a:t>
            </a:r>
            <a:endParaRPr lang="en-PT" sz="2300" dirty="0"/>
          </a:p>
          <a:p>
            <a:r>
              <a:rPr lang="en-US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Foam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bars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dissolved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obtain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0.03%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RT; 50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shaken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10x (</a:t>
            </a:r>
            <a:r>
              <a:rPr lang="pt-PT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Foam</a:t>
            </a: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 Volume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drain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for 1, 2, 3, 4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 5 min (</a:t>
            </a:r>
            <a:r>
              <a:rPr lang="pt-PT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Foam</a:t>
            </a: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Drainage</a:t>
            </a: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300" dirty="0" err="1"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PT" sz="2300" dirty="0"/>
          </a:p>
          <a:p>
            <a:endParaRPr lang="en-PT" sz="2300" dirty="0"/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0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799EF-51E5-F84C-8990-943564DD5FD5}"/>
              </a:ext>
            </a:extLst>
          </p:cNvPr>
          <p:cNvSpPr txBox="1"/>
          <p:nvPr/>
        </p:nvSpPr>
        <p:spPr>
          <a:xfrm>
            <a:off x="1959429" y="16546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endParaRPr lang="en-PT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53BAC5-F0A2-2841-A032-EFD11EB1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085125"/>
            <a:ext cx="8296319" cy="2155032"/>
          </a:xfrm>
        </p:spPr>
        <p:txBody>
          <a:bodyPr/>
          <a:lstStyle/>
          <a:p>
            <a:r>
              <a:rPr lang="en-GB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 dissolution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time required to dissolve fully a bar sample to obtain a 0.03% solution under stirring, up to 8 h;</a:t>
            </a:r>
          </a:p>
          <a:p>
            <a:r>
              <a:rPr lang="en-GB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 cracking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bars in contact with deionised water on one side for 2 h and allowed to dry at RT for 24 h; bars assessed against a Standard Cracking Test Rating Scale.</a:t>
            </a:r>
          </a:p>
          <a:p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6DCCD-40C9-CA4C-B923-DEF69706231B}"/>
              </a:ext>
            </a:extLst>
          </p:cNvPr>
          <p:cNvSpPr txBox="1"/>
          <p:nvPr/>
        </p:nvSpPr>
        <p:spPr>
          <a:xfrm>
            <a:off x="6423461" y="6404830"/>
            <a:ext cx="2720539" cy="4558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Fig. </a:t>
            </a:r>
            <a:r>
              <a:rPr lang="pt-PT" sz="1400" dirty="0">
                <a:solidFill>
                  <a:srgbClr val="FF0000"/>
                </a:solidFill>
              </a:rPr>
              <a:t>1 </a:t>
            </a:r>
            <a:r>
              <a:rPr lang="pt-PT" sz="1400" dirty="0" err="1">
                <a:solidFill>
                  <a:srgbClr val="FF0000"/>
                </a:solidFill>
              </a:rPr>
              <a:t>The</a:t>
            </a:r>
            <a:r>
              <a:rPr lang="pt-PT" sz="1400" dirty="0">
                <a:solidFill>
                  <a:srgbClr val="FF0000"/>
                </a:solidFill>
              </a:rPr>
              <a:t> Standard </a:t>
            </a:r>
            <a:r>
              <a:rPr lang="pt-PT" sz="1400" dirty="0" err="1">
                <a:solidFill>
                  <a:srgbClr val="FF0000"/>
                </a:solidFill>
              </a:rPr>
              <a:t>Cracking</a:t>
            </a:r>
            <a:r>
              <a:rPr lang="pt-PT" sz="1400" dirty="0">
                <a:solidFill>
                  <a:srgbClr val="FF0000"/>
                </a:solidFill>
              </a:rPr>
              <a:t> </a:t>
            </a:r>
            <a:r>
              <a:rPr lang="pt-PT" sz="1400" dirty="0" err="1">
                <a:solidFill>
                  <a:srgbClr val="FF0000"/>
                </a:solidFill>
              </a:rPr>
              <a:t>Test</a:t>
            </a:r>
            <a:r>
              <a:rPr lang="pt-PT" sz="1400" dirty="0">
                <a:solidFill>
                  <a:srgbClr val="FF0000"/>
                </a:solidFill>
              </a:rPr>
              <a:t> Rating </a:t>
            </a:r>
            <a:r>
              <a:rPr lang="pt-PT" sz="1400" dirty="0" err="1">
                <a:solidFill>
                  <a:srgbClr val="FF0000"/>
                </a:solidFill>
              </a:rPr>
              <a:t>Scale</a:t>
            </a:r>
            <a:r>
              <a:rPr lang="pt-PT" sz="1400" dirty="0">
                <a:solidFill>
                  <a:srgbClr val="FF0000"/>
                </a:solidFill>
              </a:rPr>
              <a:t> (</a:t>
            </a:r>
            <a:r>
              <a:rPr lang="pt-PT" sz="1400" dirty="0" err="1">
                <a:solidFill>
                  <a:srgbClr val="FF0000"/>
                </a:solidFill>
              </a:rPr>
              <a:t>adapted</a:t>
            </a:r>
            <a:r>
              <a:rPr lang="pt-PT" sz="1400" dirty="0">
                <a:solidFill>
                  <a:srgbClr val="FF0000"/>
                </a:solidFill>
              </a:rPr>
              <a:t>)</a:t>
            </a:r>
            <a:endParaRPr lang="en-PT" sz="1400" dirty="0">
              <a:solidFill>
                <a:srgbClr val="FF0000"/>
              </a:solidFill>
            </a:endParaRPr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4F97D8F9-9F60-4C43-A1F2-DD43AA01F22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" r="7123" b="2758"/>
          <a:stretch/>
        </p:blipFill>
        <p:spPr bwMode="auto">
          <a:xfrm>
            <a:off x="6937513" y="2833118"/>
            <a:ext cx="2200025" cy="35745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0B1225-D247-0648-9D1C-CB1D9DBBAE98}"/>
              </a:ext>
            </a:extLst>
          </p:cNvPr>
          <p:cNvSpPr txBox="1"/>
          <p:nvPr/>
        </p:nvSpPr>
        <p:spPr>
          <a:xfrm>
            <a:off x="360001" y="3240157"/>
            <a:ext cx="6398610" cy="35717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432000" lvl="0" indent="-432000" defTabSz="126000">
              <a:lnSpc>
                <a:spcPct val="110000"/>
              </a:lnSpc>
              <a:spcAft>
                <a:spcPts val="1200"/>
              </a:spcAft>
              <a:buClr>
                <a:srgbClr val="000000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GB" sz="2300" b="1" spc="-1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Zein Protein Irritancy Test</a:t>
            </a:r>
            <a:r>
              <a:rPr lang="en-GB" sz="23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64000" lvl="1" indent="-432000" defTabSz="126000">
              <a:lnSpc>
                <a:spcPct val="110000"/>
              </a:lnSpc>
              <a:spcAft>
                <a:spcPts val="1000"/>
              </a:spcAft>
              <a:buClr>
                <a:srgbClr val="000000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</a:pPr>
            <a:r>
              <a:rPr lang="en-GB" sz="23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 to EC’s Protocol 26 for Skin Irritation and Corrosivity and following the </a:t>
            </a:r>
            <a:r>
              <a:rPr lang="en-GB" sz="2300" spc="-1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Götte</a:t>
            </a:r>
            <a:r>
              <a:rPr lang="en-GB" sz="23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Modified Method, using a 0.25% shampoo bar solution;</a:t>
            </a:r>
          </a:p>
          <a:p>
            <a:pPr marL="864000" lvl="1" indent="-432000" defTabSz="126000">
              <a:lnSpc>
                <a:spcPct val="110000"/>
              </a:lnSpc>
              <a:spcAft>
                <a:spcPts val="1000"/>
              </a:spcAft>
              <a:buClr>
                <a:srgbClr val="000000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</a:pPr>
            <a:r>
              <a:rPr lang="en-GB" sz="2300" spc="-1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BCA Protein Assay, following Pierce TM BCA Protein Assay Kit instructions; absorbance measured at 562 nm.</a:t>
            </a:r>
          </a:p>
        </p:txBody>
      </p:sp>
    </p:spTree>
    <p:extLst>
      <p:ext uri="{BB962C8B-B14F-4D97-AF65-F5344CB8AC3E}">
        <p14:creationId xmlns:p14="http://schemas.microsoft.com/office/powerpoint/2010/main" val="388595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4165"/>
            <a:ext cx="8642458" cy="842024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Stability testing</a:t>
            </a:r>
            <a:endParaRPr lang="en-GB" sz="32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016188"/>
            <a:ext cx="8533629" cy="57523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Shampoo bars without CMEA retained their organoleptic properties at RT and 40º C, but some bars presented slight changes at 4º C, potentially due to increased humidity;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Shampoo bars with CMEA presented slight or significant changes after 12 weeks at 40º C, but no alterations at 4º C;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CMEA could be important in maintaining product properties under humid conditions.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 of all shampoo bars did not vary throughout the 12 weeks of testing, at all conditions used;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 between 5.0 and 7.0 was observed.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Period After Opening test should be done to confirm these results.</a:t>
            </a:r>
          </a:p>
        </p:txBody>
      </p:sp>
    </p:spTree>
    <p:extLst>
      <p:ext uri="{BB962C8B-B14F-4D97-AF65-F5344CB8AC3E}">
        <p14:creationId xmlns:p14="http://schemas.microsoft.com/office/powerpoint/2010/main" val="348675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4165"/>
            <a:ext cx="8642458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Hardness</a:t>
            </a:r>
            <a:endParaRPr lang="en-GB" sz="32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019270"/>
            <a:ext cx="8296319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 major patterns were noticed, but CAPB seems to decrease hardness;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CMEA both increased and decreased hardness, but seemed to contribute to bar homogeneity, as the hardness graphs (not shown) showed less fluctuations.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E08D4E-6CBE-D94A-AFE7-82DFFD8D0DEF}"/>
              </a:ext>
            </a:extLst>
          </p:cNvPr>
          <p:cNvSpPr txBox="1"/>
          <p:nvPr/>
        </p:nvSpPr>
        <p:spPr>
          <a:xfrm>
            <a:off x="986485" y="3271078"/>
            <a:ext cx="7171027" cy="3158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pt-PT" sz="1600" dirty="0">
                <a:solidFill>
                  <a:srgbClr val="FF0000"/>
                </a:solidFill>
              </a:rPr>
              <a:t>Table 2. </a:t>
            </a:r>
            <a:r>
              <a:rPr lang="en-PT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hardness (g) of shampoo bars with and without CMEA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23232E9-13BF-A543-BF18-3DF2AEC07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110478"/>
              </p:ext>
            </p:extLst>
          </p:nvPr>
        </p:nvGraphicFramePr>
        <p:xfrm>
          <a:off x="986486" y="3586922"/>
          <a:ext cx="7171028" cy="3251200"/>
        </p:xfrm>
        <a:graphic>
          <a:graphicData uri="http://schemas.openxmlformats.org/drawingml/2006/table">
            <a:tbl>
              <a:tblPr firstRow="1" firstCol="1" bandRow="1"/>
              <a:tblGrid>
                <a:gridCol w="2266508">
                  <a:extLst>
                    <a:ext uri="{9D8B030D-6E8A-4147-A177-3AD203B41FA5}">
                      <a16:colId xmlns:a16="http://schemas.microsoft.com/office/drawing/2014/main" val="1993133342"/>
                    </a:ext>
                  </a:extLst>
                </a:gridCol>
                <a:gridCol w="2458091">
                  <a:extLst>
                    <a:ext uri="{9D8B030D-6E8A-4147-A177-3AD203B41FA5}">
                      <a16:colId xmlns:a16="http://schemas.microsoft.com/office/drawing/2014/main" val="3096029158"/>
                    </a:ext>
                  </a:extLst>
                </a:gridCol>
                <a:gridCol w="2446429">
                  <a:extLst>
                    <a:ext uri="{9D8B030D-6E8A-4147-A177-3AD203B41FA5}">
                      <a16:colId xmlns:a16="http://schemas.microsoft.com/office/drawing/2014/main" val="2817947636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Surfactant Mixtures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Hardness (g) of Bars without CMEA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Hardness (g) of Bars with CMEA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424359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5.32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5.54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48592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5.40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4.84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61461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5.02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3.65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26839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4.95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5.79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61878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5.45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5.53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841369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5.32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4.51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22844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-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4.62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24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929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4165"/>
            <a:ext cx="8642458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Foaming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C9F54AA-8448-EC40-A181-293D4FEAC642}"/>
              </a:ext>
            </a:extLst>
          </p:cNvPr>
          <p:cNvSpPr txBox="1">
            <a:spLocks/>
          </p:cNvSpPr>
          <p:nvPr/>
        </p:nvSpPr>
        <p:spPr>
          <a:xfrm>
            <a:off x="359999" y="1010413"/>
            <a:ext cx="8296319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Combining CAPB with anionic surfactants (DLS and SCS) has yielded more foam, i.e. higher foam volume;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Binary surfactant mixtures (anionic + amphoteric) appear to work best, compared to other mixtures.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Differences in foam drainage were not observed.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181E1A-4BD9-B74F-8756-34A2DC59D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59675"/>
              </p:ext>
            </p:extLst>
          </p:nvPr>
        </p:nvGraphicFramePr>
        <p:xfrm>
          <a:off x="640639" y="3794235"/>
          <a:ext cx="7862722" cy="2965287"/>
        </p:xfrm>
        <a:graphic>
          <a:graphicData uri="http://schemas.openxmlformats.org/drawingml/2006/table">
            <a:tbl>
              <a:tblPr firstRow="1" firstCol="1" bandRow="1"/>
              <a:tblGrid>
                <a:gridCol w="2485127">
                  <a:extLst>
                    <a:ext uri="{9D8B030D-6E8A-4147-A177-3AD203B41FA5}">
                      <a16:colId xmlns:a16="http://schemas.microsoft.com/office/drawing/2014/main" val="2215054200"/>
                    </a:ext>
                  </a:extLst>
                </a:gridCol>
                <a:gridCol w="2695190">
                  <a:extLst>
                    <a:ext uri="{9D8B030D-6E8A-4147-A177-3AD203B41FA5}">
                      <a16:colId xmlns:a16="http://schemas.microsoft.com/office/drawing/2014/main" val="912963127"/>
                    </a:ext>
                  </a:extLst>
                </a:gridCol>
                <a:gridCol w="2682405">
                  <a:extLst>
                    <a:ext uri="{9D8B030D-6E8A-4147-A177-3AD203B41FA5}">
                      <a16:colId xmlns:a16="http://schemas.microsoft.com/office/drawing/2014/main" val="4223658756"/>
                    </a:ext>
                  </a:extLst>
                </a:gridCol>
              </a:tblGrid>
              <a:tr h="593057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Surfactant Mixtures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GB" sz="1600" b="1" kern="100" baseline="-250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(mL) for Bars without CMEA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GB" sz="1600" b="1" kern="100" baseline="-250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 (mL) for Bars with CMEA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84495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17.33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13.33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962792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15.33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11.67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017050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25.33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25.00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03946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22.00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9.67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645580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8.00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14.67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439227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18.67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15.67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237905"/>
                  </a:ext>
                </a:extLst>
              </a:tr>
              <a:tr h="33889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-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23.67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315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68CD5BA-6559-2C48-AB6E-9767707BD225}"/>
              </a:ext>
            </a:extLst>
          </p:cNvPr>
          <p:cNvSpPr txBox="1"/>
          <p:nvPr/>
        </p:nvSpPr>
        <p:spPr>
          <a:xfrm>
            <a:off x="640639" y="3478391"/>
            <a:ext cx="7862721" cy="3158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pt-PT" sz="1600" dirty="0" err="1">
                <a:solidFill>
                  <a:srgbClr val="FF0000"/>
                </a:solidFill>
              </a:rPr>
              <a:t>Table</a:t>
            </a:r>
            <a:r>
              <a:rPr lang="pt-PT" sz="1600" dirty="0">
                <a:solidFill>
                  <a:srgbClr val="FF0000"/>
                </a:solidFill>
              </a:rPr>
              <a:t> 3. </a:t>
            </a:r>
            <a:r>
              <a:rPr lang="en-PT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Foaming power of shampoo bars with and without CMEA</a:t>
            </a:r>
          </a:p>
        </p:txBody>
      </p:sp>
    </p:spTree>
    <p:extLst>
      <p:ext uri="{BB962C8B-B14F-4D97-AF65-F5344CB8AC3E}">
        <p14:creationId xmlns:p14="http://schemas.microsoft.com/office/powerpoint/2010/main" val="497791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5689"/>
            <a:ext cx="8642458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Bar Dissolution and Cracking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6FE531-E490-424D-BDB5-35F829BEEAD1}"/>
              </a:ext>
            </a:extLst>
          </p:cNvPr>
          <p:cNvSpPr txBox="1">
            <a:spLocks/>
          </p:cNvSpPr>
          <p:nvPr/>
        </p:nvSpPr>
        <p:spPr>
          <a:xfrm>
            <a:off x="360000" y="954392"/>
            <a:ext cx="8642458" cy="2801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DLS consistently showed very long dissolution times, only lowered by combining with CABP;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SCS was the quickest to dissolve, but combining it with any other surfactant increased dissolution time;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CMEA decreased dissolution time of bars with DLS, but increased those with SCS.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 shampoo bars presented cracking between 1 and 2.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D90C49-8071-E24B-A3A6-F8AB90A82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602800"/>
              </p:ext>
            </p:extLst>
          </p:nvPr>
        </p:nvGraphicFramePr>
        <p:xfrm>
          <a:off x="1" y="4638797"/>
          <a:ext cx="9143999" cy="2219202"/>
        </p:xfrm>
        <a:graphic>
          <a:graphicData uri="http://schemas.openxmlformats.org/drawingml/2006/table">
            <a:tbl>
              <a:tblPr firstRow="1" firstCol="1" bandRow="1"/>
              <a:tblGrid>
                <a:gridCol w="2890095">
                  <a:extLst>
                    <a:ext uri="{9D8B030D-6E8A-4147-A177-3AD203B41FA5}">
                      <a16:colId xmlns:a16="http://schemas.microsoft.com/office/drawing/2014/main" val="111346700"/>
                    </a:ext>
                  </a:extLst>
                </a:gridCol>
                <a:gridCol w="3134387">
                  <a:extLst>
                    <a:ext uri="{9D8B030D-6E8A-4147-A177-3AD203B41FA5}">
                      <a16:colId xmlns:a16="http://schemas.microsoft.com/office/drawing/2014/main" val="3565769119"/>
                    </a:ext>
                  </a:extLst>
                </a:gridCol>
                <a:gridCol w="3119517">
                  <a:extLst>
                    <a:ext uri="{9D8B030D-6E8A-4147-A177-3AD203B41FA5}">
                      <a16:colId xmlns:a16="http://schemas.microsoft.com/office/drawing/2014/main" val="46551972"/>
                    </a:ext>
                  </a:extLst>
                </a:gridCol>
              </a:tblGrid>
              <a:tr h="581762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Surfactant Mixtures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Average dissolution time (h) for Bars without CMEA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b="1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Average dissolution time (h) for Bars with CMEA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427415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&gt; 8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2.25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230921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2.5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592386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2.5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772059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1.25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2.75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128139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&gt; 8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515170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DLS+SCS+CAPB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&gt; 8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1.25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002107"/>
                  </a:ext>
                </a:extLst>
              </a:tr>
              <a:tr h="23392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CAPB</a:t>
                      </a:r>
                      <a:endParaRPr lang="en-PT" sz="16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-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GB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&gt; 8</a:t>
                      </a:r>
                      <a:endParaRPr lang="en-PT" sz="16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1771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F0E7C87-0A07-C747-A302-11CD271120CA}"/>
              </a:ext>
            </a:extLst>
          </p:cNvPr>
          <p:cNvSpPr txBox="1"/>
          <p:nvPr/>
        </p:nvSpPr>
        <p:spPr>
          <a:xfrm>
            <a:off x="0" y="4322953"/>
            <a:ext cx="9143999" cy="3158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pt-PT" sz="1600" dirty="0" err="1">
                <a:solidFill>
                  <a:srgbClr val="FF0000"/>
                </a:solidFill>
              </a:rPr>
              <a:t>Table</a:t>
            </a:r>
            <a:r>
              <a:rPr lang="pt-PT" sz="1600" dirty="0">
                <a:solidFill>
                  <a:srgbClr val="FF0000"/>
                </a:solidFill>
              </a:rPr>
              <a:t> 4. </a:t>
            </a:r>
            <a:r>
              <a:rPr lang="pt-PT" sz="1600" dirty="0" err="1">
                <a:solidFill>
                  <a:srgbClr val="FF0000"/>
                </a:solidFill>
              </a:rPr>
              <a:t>Average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dissolution</a:t>
            </a:r>
            <a:r>
              <a:rPr lang="pt-PT" sz="1600" dirty="0">
                <a:solidFill>
                  <a:srgbClr val="FF0000"/>
                </a:solidFill>
              </a:rPr>
              <a:t> time for shampoo </a:t>
            </a:r>
            <a:r>
              <a:rPr lang="pt-PT" sz="1600" dirty="0" err="1">
                <a:solidFill>
                  <a:srgbClr val="FF0000"/>
                </a:solidFill>
              </a:rPr>
              <a:t>bars</a:t>
            </a:r>
            <a:r>
              <a:rPr lang="pt-PT" sz="1600" dirty="0">
                <a:solidFill>
                  <a:srgbClr val="FF0000"/>
                </a:solidFill>
              </a:rPr>
              <a:t> in </a:t>
            </a:r>
            <a:r>
              <a:rPr lang="pt-PT" sz="1600" dirty="0" err="1">
                <a:solidFill>
                  <a:srgbClr val="FF0000"/>
                </a:solidFill>
              </a:rPr>
              <a:t>deionised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water</a:t>
            </a:r>
            <a:r>
              <a:rPr lang="pt-PT" sz="1600" dirty="0">
                <a:solidFill>
                  <a:srgbClr val="FF0000"/>
                </a:solidFill>
              </a:rPr>
              <a:t>, to </a:t>
            </a:r>
            <a:r>
              <a:rPr lang="pt-PT" sz="1600" dirty="0" err="1">
                <a:solidFill>
                  <a:srgbClr val="FF0000"/>
                </a:solidFill>
              </a:rPr>
              <a:t>obtain</a:t>
            </a:r>
            <a:r>
              <a:rPr lang="pt-PT" sz="1600" dirty="0">
                <a:solidFill>
                  <a:srgbClr val="FF0000"/>
                </a:solidFill>
              </a:rPr>
              <a:t> a 0.03% </a:t>
            </a:r>
            <a:r>
              <a:rPr lang="pt-PT" sz="1600" dirty="0" err="1">
                <a:solidFill>
                  <a:srgbClr val="FF0000"/>
                </a:solidFill>
              </a:rPr>
              <a:t>solution</a:t>
            </a:r>
            <a:endParaRPr lang="en-PT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18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8" y="174165"/>
            <a:ext cx="8642460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Zein Protein Irritancy Test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3E12B-ED44-564B-ACED-B6B6C90A6E5C}"/>
              </a:ext>
            </a:extLst>
          </p:cNvPr>
          <p:cNvSpPr txBox="1"/>
          <p:nvPr/>
        </p:nvSpPr>
        <p:spPr>
          <a:xfrm>
            <a:off x="0" y="6543204"/>
            <a:ext cx="9144000" cy="314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300" dirty="0">
                <a:solidFill>
                  <a:srgbClr val="FF0000"/>
                </a:solidFill>
              </a:rPr>
              <a:t>Fig. 2 The irritation potential of shampoo bars as measured by the amount of zein protein denatured by the surfactants used</a:t>
            </a:r>
            <a:endParaRPr lang="en-PT" sz="1300" dirty="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C126C7-A9F7-EE46-BC8C-17C74DC7C267}"/>
              </a:ext>
            </a:extLst>
          </p:cNvPr>
          <p:cNvSpPr txBox="1">
            <a:spLocks/>
          </p:cNvSpPr>
          <p:nvPr/>
        </p:nvSpPr>
        <p:spPr>
          <a:xfrm>
            <a:off x="359999" y="1023542"/>
            <a:ext cx="8296319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DLS consistently showed low irritation potential, especially when used alone or with CMEA, and also reduced the irritation of SCS, even more than CAPB;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7CB2E4-1398-D64C-B9BF-867DC57295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491" y="2266122"/>
            <a:ext cx="6021364" cy="427708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122E66D-C10C-4943-A399-B2BF457E1856}"/>
              </a:ext>
            </a:extLst>
          </p:cNvPr>
          <p:cNvSpPr txBox="1">
            <a:spLocks/>
          </p:cNvSpPr>
          <p:nvPr/>
        </p:nvSpPr>
        <p:spPr>
          <a:xfrm>
            <a:off x="359999" y="2265323"/>
            <a:ext cx="2681376" cy="41458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CAPB + CMEA showed the least irritation potential;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CMEA appears to reduce irritation potential, overall.</a:t>
            </a:r>
          </a:p>
        </p:txBody>
      </p:sp>
    </p:spTree>
    <p:extLst>
      <p:ext uri="{BB962C8B-B14F-4D97-AF65-F5344CB8AC3E}">
        <p14:creationId xmlns:p14="http://schemas.microsoft.com/office/powerpoint/2010/main" val="74695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085124"/>
            <a:ext cx="8528781" cy="5772876"/>
          </a:xfrm>
        </p:spPr>
        <p:txBody>
          <a:bodyPr/>
          <a:lstStyle/>
          <a:p>
            <a:r>
              <a:rPr lang="en-US" sz="2200" dirty="0" err="1"/>
              <a:t>Optimising</a:t>
            </a:r>
            <a:r>
              <a:rPr lang="en-US" sz="2200" dirty="0"/>
              <a:t> shampoo bars for stability and functionality is not a straightforward process – surfactants behave differently;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 err="1"/>
              <a:t>Optimising</a:t>
            </a:r>
            <a:r>
              <a:rPr lang="en-US" sz="2200" dirty="0"/>
              <a:t> one attribute compromised another.</a:t>
            </a:r>
          </a:p>
          <a:p>
            <a:r>
              <a:rPr lang="en-US" sz="2200" dirty="0"/>
              <a:t>CAPB appeared to be useful in increasing foaming and mildness;</a:t>
            </a:r>
          </a:p>
          <a:p>
            <a:r>
              <a:rPr lang="en-US" sz="2200" dirty="0"/>
              <a:t>CMEA appeared to influence stability and efficacy; however, this depends on the primary surfactant used;</a:t>
            </a:r>
          </a:p>
          <a:p>
            <a:r>
              <a:rPr lang="en-US" sz="2200" dirty="0"/>
              <a:t>This study should be furthered by using other surfactants and performing instrumental and sensory evaluations </a:t>
            </a:r>
            <a:r>
              <a:rPr lang="en-US" sz="2200" i="1" dirty="0"/>
              <a:t>in vivo</a:t>
            </a:r>
            <a:r>
              <a:rPr lang="en-US" sz="2200" dirty="0"/>
              <a:t>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DLS provided the best properties overall, especially if combined with CAPB, thus being an important surfactant in the creation of stable shampoo bars with good properties for the consumer.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Combinations of 2 and 3 surfactants showed better properties than using only 1 or combining 4.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D616D7-0916-C740-B9A0-A9618157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47797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8154CC1-C7DB-4C52-AC34-3015289B74BC}"/>
              </a:ext>
            </a:extLst>
          </p:cNvPr>
          <p:cNvSpPr txBox="1">
            <a:spLocks/>
          </p:cNvSpPr>
          <p:nvPr/>
        </p:nvSpPr>
        <p:spPr>
          <a:xfrm>
            <a:off x="183873" y="1302025"/>
            <a:ext cx="8776253" cy="5367131"/>
          </a:xfrm>
          <a:prstGeom prst="rect">
            <a:avLst/>
          </a:prstGeom>
        </p:spPr>
        <p:txBody>
          <a:bodyPr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References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A. Ogle, Nat Geo (2018).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https://</a:t>
            </a:r>
            <a:r>
              <a:rPr lang="en-GB" sz="1800" dirty="0" err="1">
                <a:solidFill>
                  <a:schemeClr val="bg1"/>
                </a:solidFill>
              </a:rPr>
              <a:t>www.nationalgeographic.co.uk</a:t>
            </a:r>
            <a:r>
              <a:rPr lang="en-GB" sz="1800" dirty="0">
                <a:solidFill>
                  <a:schemeClr val="bg1"/>
                </a:solidFill>
              </a:rPr>
              <a:t>/environment/2018/08/5-reasons-ditch-your-shampoo-bottle-shampoo-bar (accessed 2020.07.20)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The Dow Chemical Company (2015)</a:t>
            </a:r>
            <a:endParaRPr lang="en-PT" sz="1800" dirty="0">
              <a:solidFill>
                <a:schemeClr val="bg1"/>
              </a:solidFill>
            </a:endParaRPr>
          </a:p>
          <a:p>
            <a:r>
              <a:rPr lang="en-GB" sz="1800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https://msdssearch.dow.com/PublishedLiteratureDOWCOM/dh_092d/0901b8038092d6b0.pdf?filepath=personalcare/pdfs/noreg/324-00519.pdf</a:t>
            </a:r>
            <a:r>
              <a:rPr lang="en-GB" sz="1800" dirty="0">
                <a:solidFill>
                  <a:schemeClr val="bg1"/>
                </a:solidFill>
              </a:rPr>
              <a:t> (accessed 2020.07.20)</a:t>
            </a:r>
            <a:endParaRPr lang="en-PT" sz="1800" dirty="0">
              <a:solidFill>
                <a:schemeClr val="bg1"/>
              </a:solidFill>
            </a:endParaRP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European Commission (2015)</a:t>
            </a:r>
            <a:endParaRPr lang="en-PT" sz="1800" dirty="0">
              <a:solidFill>
                <a:schemeClr val="bg1"/>
              </a:solidFill>
            </a:endParaRPr>
          </a:p>
          <a:p>
            <a:r>
              <a:rPr lang="en-GB" sz="18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http://ec.europa.eu/health/scientific_committees/consumer_safety/docs/sccs_o_190.pdf</a:t>
            </a:r>
            <a:r>
              <a:rPr lang="en-GB" sz="1800" dirty="0">
                <a:solidFill>
                  <a:schemeClr val="bg1"/>
                </a:solidFill>
              </a:rPr>
              <a:t> (accessed 2020.07.20)</a:t>
            </a:r>
          </a:p>
          <a:p>
            <a:r>
              <a:rPr lang="en-GB" sz="1800" dirty="0">
                <a:solidFill>
                  <a:schemeClr val="bg1"/>
                </a:solidFill>
              </a:rPr>
              <a:t>P. A. Cornwell, Int J </a:t>
            </a:r>
            <a:r>
              <a:rPr lang="en-GB" sz="1800" dirty="0" err="1">
                <a:solidFill>
                  <a:schemeClr val="bg1"/>
                </a:solidFill>
              </a:rPr>
              <a:t>Cosmet</a:t>
            </a:r>
            <a:r>
              <a:rPr lang="en-GB" sz="1800" dirty="0">
                <a:solidFill>
                  <a:schemeClr val="bg1"/>
                </a:solidFill>
              </a:rPr>
              <a:t> Sci, 40(1), 16-30 (2018)</a:t>
            </a:r>
          </a:p>
          <a:p>
            <a:r>
              <a:rPr lang="en-GB" sz="1800" dirty="0">
                <a:solidFill>
                  <a:schemeClr val="bg1"/>
                </a:solidFill>
              </a:rPr>
              <a:t>M. B. Morrison, M. </a:t>
            </a:r>
            <a:r>
              <a:rPr lang="en-GB" sz="1800" dirty="0" err="1">
                <a:solidFill>
                  <a:schemeClr val="bg1"/>
                </a:solidFill>
              </a:rPr>
              <a:t>Paye</a:t>
            </a:r>
            <a:r>
              <a:rPr lang="en-GB" sz="1800" dirty="0">
                <a:solidFill>
                  <a:schemeClr val="bg1"/>
                </a:solidFill>
              </a:rPr>
              <a:t>, J Soc </a:t>
            </a:r>
            <a:r>
              <a:rPr lang="en-GB" sz="1800" dirty="0" err="1">
                <a:solidFill>
                  <a:schemeClr val="bg1"/>
                </a:solidFill>
              </a:rPr>
              <a:t>Cosmet</a:t>
            </a:r>
            <a:r>
              <a:rPr lang="en-GB" sz="1800" dirty="0">
                <a:solidFill>
                  <a:schemeClr val="bg1"/>
                </a:solidFill>
              </a:rPr>
              <a:t> Chem, 46, 291-299 (1995)</a:t>
            </a:r>
          </a:p>
          <a:p>
            <a:pPr marL="0" indent="0">
              <a:buNone/>
            </a:pPr>
            <a:endParaRPr lang="en-PT" sz="1800" dirty="0">
              <a:solidFill>
                <a:schemeClr val="bg1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22254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5072</TotalTime>
  <Words>1302</Words>
  <Application>Microsoft Office PowerPoint</Application>
  <PresentationFormat>On-screen Show (4:3)</PresentationFormat>
  <Paragraphs>174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.Apple Color Emoji UI</vt:lpstr>
      <vt:lpstr>Arial</vt:lpstr>
      <vt:lpstr>Calibri</vt:lpstr>
      <vt:lpstr>Courier New</vt:lpstr>
      <vt:lpstr>Wingdings 2</vt:lpstr>
      <vt:lpstr>UAL Theme</vt:lpstr>
      <vt:lpstr>Formulating shampoo bars: the search for optimal surfactant combinations</vt:lpstr>
      <vt:lpstr>Introduction and Aim</vt:lpstr>
      <vt:lpstr>Materials</vt:lpstr>
      <vt:lpstr>Methods: formulation</vt:lpstr>
      <vt:lpstr>Methods</vt:lpstr>
      <vt:lpstr>Methods</vt:lpstr>
      <vt:lpstr>Results – Stability testing</vt:lpstr>
      <vt:lpstr>Results – Hardness</vt:lpstr>
      <vt:lpstr>Results – Foaming</vt:lpstr>
      <vt:lpstr>Results – Bar Dissolution and Cracking</vt:lpstr>
      <vt:lpstr>Results – Zein Protein Irritancy Test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Klair Clarke</dc:creator>
  <cp:lastModifiedBy>Danka Tamburic</cp:lastModifiedBy>
  <cp:revision>218</cp:revision>
  <dcterms:created xsi:type="dcterms:W3CDTF">2018-07-17T10:23:22Z</dcterms:created>
  <dcterms:modified xsi:type="dcterms:W3CDTF">2021-02-02T12:11:26Z</dcterms:modified>
</cp:coreProperties>
</file>