
<file path=[Content_Types].xml><?xml version="1.0" encoding="utf-8"?>
<Types xmlns="http://schemas.openxmlformats.org/package/2006/content-types">
  <Default Extension="xml" ContentType="application/xml"/>
  <Default Extension="wav" ContentType="audio/wav"/>
  <Default Extension="jpeg" ContentType="image/jpeg"/>
  <Default Extension="jpg" ContentType="image/jpeg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7"/>
  </p:notesMasterIdLst>
  <p:sldIdLst>
    <p:sldId id="256" r:id="rId2"/>
    <p:sldId id="334" r:id="rId3"/>
    <p:sldId id="259" r:id="rId4"/>
    <p:sldId id="258" r:id="rId5"/>
    <p:sldId id="277" r:id="rId6"/>
    <p:sldId id="282" r:id="rId7"/>
    <p:sldId id="281" r:id="rId8"/>
    <p:sldId id="283" r:id="rId9"/>
    <p:sldId id="280" r:id="rId10"/>
    <p:sldId id="327" r:id="rId11"/>
    <p:sldId id="329" r:id="rId12"/>
    <p:sldId id="330" r:id="rId13"/>
    <p:sldId id="328" r:id="rId14"/>
    <p:sldId id="331" r:id="rId15"/>
    <p:sldId id="333" r:id="rId16"/>
    <p:sldId id="294" r:id="rId17"/>
    <p:sldId id="279" r:id="rId18"/>
    <p:sldId id="257" r:id="rId19"/>
    <p:sldId id="332" r:id="rId20"/>
    <p:sldId id="260" r:id="rId21"/>
    <p:sldId id="261" r:id="rId22"/>
    <p:sldId id="262" r:id="rId23"/>
    <p:sldId id="318" r:id="rId24"/>
    <p:sldId id="263" r:id="rId25"/>
    <p:sldId id="264" r:id="rId26"/>
    <p:sldId id="268" r:id="rId27"/>
    <p:sldId id="316" r:id="rId28"/>
    <p:sldId id="269" r:id="rId29"/>
    <p:sldId id="270" r:id="rId30"/>
    <p:sldId id="317" r:id="rId31"/>
    <p:sldId id="319" r:id="rId32"/>
    <p:sldId id="320" r:id="rId33"/>
    <p:sldId id="321" r:id="rId34"/>
    <p:sldId id="322" r:id="rId35"/>
    <p:sldId id="323" r:id="rId36"/>
    <p:sldId id="324" r:id="rId37"/>
    <p:sldId id="325" r:id="rId38"/>
    <p:sldId id="326" r:id="rId39"/>
    <p:sldId id="271" r:id="rId40"/>
    <p:sldId id="272" r:id="rId41"/>
    <p:sldId id="273" r:id="rId42"/>
    <p:sldId id="274" r:id="rId43"/>
    <p:sldId id="275" r:id="rId44"/>
    <p:sldId id="276" r:id="rId45"/>
    <p:sldId id="284" r:id="rId46"/>
    <p:sldId id="285" r:id="rId47"/>
    <p:sldId id="286" r:id="rId48"/>
    <p:sldId id="287" r:id="rId49"/>
    <p:sldId id="288" r:id="rId50"/>
    <p:sldId id="289" r:id="rId51"/>
    <p:sldId id="290" r:id="rId52"/>
    <p:sldId id="291" r:id="rId53"/>
    <p:sldId id="292" r:id="rId54"/>
    <p:sldId id="293" r:id="rId55"/>
    <p:sldId id="295" r:id="rId56"/>
    <p:sldId id="296" r:id="rId57"/>
    <p:sldId id="297" r:id="rId58"/>
    <p:sldId id="298" r:id="rId59"/>
    <p:sldId id="299" r:id="rId60"/>
    <p:sldId id="300" r:id="rId61"/>
    <p:sldId id="301" r:id="rId62"/>
    <p:sldId id="302" r:id="rId63"/>
    <p:sldId id="303" r:id="rId64"/>
    <p:sldId id="304" r:id="rId65"/>
    <p:sldId id="305" r:id="rId66"/>
    <p:sldId id="306" r:id="rId67"/>
    <p:sldId id="307" r:id="rId68"/>
    <p:sldId id="308" r:id="rId69"/>
    <p:sldId id="309" r:id="rId70"/>
    <p:sldId id="310" r:id="rId71"/>
    <p:sldId id="311" r:id="rId72"/>
    <p:sldId id="313" r:id="rId73"/>
    <p:sldId id="312" r:id="rId74"/>
    <p:sldId id="314" r:id="rId75"/>
    <p:sldId id="315" r:id="rId7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92" d="100"/>
          <a:sy n="92" d="100"/>
        </p:scale>
        <p:origin x="-157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272"/>
    </p:cViewPr>
  </p:sorterViewPr>
  <p:notesViewPr>
    <p:cSldViewPr snapToGrid="0" snapToObjects="1">
      <p:cViewPr varScale="1">
        <p:scale>
          <a:sx n="77" d="100"/>
          <a:sy n="77" d="100"/>
        </p:scale>
        <p:origin x="-1664" y="-12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80" Type="http://schemas.openxmlformats.org/officeDocument/2006/relationships/viewProps" Target="viewProps.xml"/><Relationship Id="rId81" Type="http://schemas.openxmlformats.org/officeDocument/2006/relationships/theme" Target="theme/theme1.xml"/><Relationship Id="rId82" Type="http://schemas.openxmlformats.org/officeDocument/2006/relationships/tableStyles" Target="tableStyles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notesMaster" Target="notesMasters/notesMaster1.xml"/><Relationship Id="rId78" Type="http://schemas.openxmlformats.org/officeDocument/2006/relationships/printerSettings" Target="printerSettings/printerSettings1.bin"/><Relationship Id="rId79" Type="http://schemas.openxmlformats.org/officeDocument/2006/relationships/presProps" Target="presProps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E34A5-81BD-EA45-B549-EE9C4BDB11C4}" type="datetimeFigureOut">
              <a:rPr lang="en-US" smtClean="0"/>
              <a:t>30/09/16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32AF0A-7AC2-4949-9BDB-9BD95B74A5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59927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Relationship Id="rId3" Type="http://schemas.openxmlformats.org/officeDocument/2006/relationships/hyperlink" Target="https://en.wikipedia.org/wiki/Marco_Basaiti" TargetMode="Externa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Call of the Sons of Zebedee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by </a:t>
            </a:r>
            <a:r>
              <a:rPr lang="en-GB" sz="1200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 tooltip="Marco Basaiti"/>
              </a:rPr>
              <a:t>Marco Basaiti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1510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32AF0A-7AC2-4949-9BDB-9BD95B74A59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60076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32AF0A-7AC2-4949-9BDB-9BD95B74A59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17316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EC67E-9493-8445-9600-1ACE01F135DE}" type="datetimeFigureOut">
              <a:rPr lang="en-US" smtClean="0"/>
              <a:t>30/09/16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9E2FE-7401-F747-BF7A-91C5A0079B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52681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EC67E-9493-8445-9600-1ACE01F135DE}" type="datetimeFigureOut">
              <a:rPr lang="en-US" smtClean="0"/>
              <a:t>30/09/16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9E2FE-7401-F747-BF7A-91C5A0079B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0435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EC67E-9493-8445-9600-1ACE01F135DE}" type="datetimeFigureOut">
              <a:rPr lang="en-US" smtClean="0"/>
              <a:t>30/09/16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9E2FE-7401-F747-BF7A-91C5A0079B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34488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EC67E-9493-8445-9600-1ACE01F135DE}" type="datetimeFigureOut">
              <a:rPr lang="en-US" smtClean="0"/>
              <a:t>30/09/16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9E2FE-7401-F747-BF7A-91C5A0079B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8617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EC67E-9493-8445-9600-1ACE01F135DE}" type="datetimeFigureOut">
              <a:rPr lang="en-US" smtClean="0"/>
              <a:t>30/09/16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9E2FE-7401-F747-BF7A-91C5A0079B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1003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EC67E-9493-8445-9600-1ACE01F135DE}" type="datetimeFigureOut">
              <a:rPr lang="en-US" smtClean="0"/>
              <a:t>30/09/16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9E2FE-7401-F747-BF7A-91C5A0079B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6397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EC67E-9493-8445-9600-1ACE01F135DE}" type="datetimeFigureOut">
              <a:rPr lang="en-US" smtClean="0"/>
              <a:t>30/09/16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9E2FE-7401-F747-BF7A-91C5A0079B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725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EC67E-9493-8445-9600-1ACE01F135DE}" type="datetimeFigureOut">
              <a:rPr lang="en-US" smtClean="0"/>
              <a:t>30/09/16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9E2FE-7401-F747-BF7A-91C5A0079B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35910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EC67E-9493-8445-9600-1ACE01F135DE}" type="datetimeFigureOut">
              <a:rPr lang="en-US" smtClean="0"/>
              <a:t>30/09/16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9E2FE-7401-F747-BF7A-91C5A0079B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05166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EC67E-9493-8445-9600-1ACE01F135DE}" type="datetimeFigureOut">
              <a:rPr lang="en-US" smtClean="0"/>
              <a:t>30/09/16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9E2FE-7401-F747-BF7A-91C5A0079B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5658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EC67E-9493-8445-9600-1ACE01F135DE}" type="datetimeFigureOut">
              <a:rPr lang="en-US" smtClean="0"/>
              <a:t>30/09/16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9E2FE-7401-F747-BF7A-91C5A0079B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19676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9EC67E-9493-8445-9600-1ACE01F135DE}" type="datetimeFigureOut">
              <a:rPr lang="en-US" smtClean="0"/>
              <a:t>30/09/16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99E2FE-7401-F747-BF7A-91C5A0079B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311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jp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jpe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youtu.be/2zCGjSoZzkY?t=10s" TargetMode="Externa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youtu.be/2zCGjSoZzkY?t=10s" TargetMode="External"/><Relationship Id="rId3" Type="http://schemas.openxmlformats.org/officeDocument/2006/relationships/image" Target="../media/image23.jpe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jp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e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jpe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8.png"/><Relationship Id="rId1" Type="http://schemas.microsoft.com/office/2007/relationships/media" Target="../media/media1.wav"/><Relationship Id="rId2" Type="http://schemas.openxmlformats.org/officeDocument/2006/relationships/audio" Target="../media/media1.wav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8.png"/><Relationship Id="rId1" Type="http://schemas.microsoft.com/office/2007/relationships/media" Target="../media/media2.wav"/><Relationship Id="rId2" Type="http://schemas.openxmlformats.org/officeDocument/2006/relationships/audio" Target="../media/media2.wav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8.png"/><Relationship Id="rId1" Type="http://schemas.microsoft.com/office/2007/relationships/media" Target="../media/media3.wav"/><Relationship Id="rId2" Type="http://schemas.openxmlformats.org/officeDocument/2006/relationships/audio" Target="../media/media3.wav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8.png"/><Relationship Id="rId1" Type="http://schemas.microsoft.com/office/2007/relationships/media" Target="../media/media4.wav"/><Relationship Id="rId2" Type="http://schemas.openxmlformats.org/officeDocument/2006/relationships/audio" Target="../media/media4.wav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8.png"/><Relationship Id="rId1" Type="http://schemas.microsoft.com/office/2007/relationships/media" Target="../media/media5.wav"/><Relationship Id="rId2" Type="http://schemas.openxmlformats.org/officeDocument/2006/relationships/audio" Target="../media/media5.wav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8.png"/><Relationship Id="rId1" Type="http://schemas.microsoft.com/office/2007/relationships/media" Target="../media/media6.wav"/><Relationship Id="rId2" Type="http://schemas.openxmlformats.org/officeDocument/2006/relationships/audio" Target="../media/media6.wav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8.png"/><Relationship Id="rId1" Type="http://schemas.microsoft.com/office/2007/relationships/media" Target="../media/media7.wav"/><Relationship Id="rId2" Type="http://schemas.openxmlformats.org/officeDocument/2006/relationships/audio" Target="../media/media7.wav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28.png"/><Relationship Id="rId1" Type="http://schemas.microsoft.com/office/2007/relationships/media" Target="../media/media8.wav"/><Relationship Id="rId2" Type="http://schemas.openxmlformats.org/officeDocument/2006/relationships/audio" Target="../media/media8.wav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eg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jpeg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www.youtube.com/v/kZTBDnj0Cgc?playlist=kZTBDnj0Cc&amp;autoplay=1&amp;loop=1" TargetMode="Externa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www.youtube.com/v/kZTBDnj0Cgc?playlist=kZTBDnj0Cc&amp;autoplay=1&amp;loop=1" TargetMode="External"/><Relationship Id="rId3" Type="http://schemas.openxmlformats.org/officeDocument/2006/relationships/hyperlink" Target="http://crystaltipps.tripod.com/roundabout/zeb.wav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ropped300px-Marco_Basaiti_-_Vocazione_dei_figli_di_Zebede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60083" y="0"/>
            <a:ext cx="1003609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2260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715"/>
    </mc:Choice>
    <mc:Fallback xmlns="">
      <p:transition xmlns:p14="http://schemas.microsoft.com/office/powerpoint/2010/main" spd="slow" advTm="8715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173111" y="1665111"/>
            <a:ext cx="4684889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600" b="1" dirty="0" smtClean="0"/>
              <a:t>‘W</a:t>
            </a:r>
            <a:r>
              <a:rPr lang="en-US" b="1" dirty="0" smtClean="0"/>
              <a:t>hen </a:t>
            </a:r>
            <a:r>
              <a:rPr lang="en-US" b="1" dirty="0"/>
              <a:t>we attempt </a:t>
            </a:r>
            <a:r>
              <a:rPr lang="en-US" dirty="0"/>
              <a:t>to express a novel experience or </a:t>
            </a:r>
            <a:r>
              <a:rPr lang="en-US" dirty="0" smtClean="0"/>
              <a:t>thought ­ </a:t>
            </a:r>
            <a:r>
              <a:rPr lang="en-US" dirty="0"/>
              <a:t>when we aspire to render the unspoken </a:t>
            </a:r>
            <a:r>
              <a:rPr lang="en-US" dirty="0" err="1"/>
              <a:t>speakable</a:t>
            </a:r>
            <a:r>
              <a:rPr lang="en-US" dirty="0"/>
              <a:t> and the un­ heard </a:t>
            </a:r>
            <a:r>
              <a:rPr lang="en-US" dirty="0" smtClean="0"/>
              <a:t>audible - we  </a:t>
            </a:r>
            <a:r>
              <a:rPr lang="en-US" dirty="0"/>
              <a:t>do  so  as  functions  of  artificial  memory, as functions of lifeless objects. </a:t>
            </a:r>
            <a:r>
              <a:rPr lang="en-US" dirty="0" smtClean="0"/>
              <a:t>‘ (</a:t>
            </a:r>
            <a:r>
              <a:rPr lang="en-US" dirty="0" err="1" smtClean="0"/>
              <a:t>Flusser</a:t>
            </a:r>
            <a:r>
              <a:rPr lang="en-US" dirty="0" smtClean="0"/>
              <a:t> &amp; </a:t>
            </a:r>
            <a:r>
              <a:rPr lang="en-US" dirty="0" err="1" smtClean="0"/>
              <a:t>Bec</a:t>
            </a:r>
            <a:r>
              <a:rPr lang="en-US" dirty="0" smtClean="0"/>
              <a:t> 2012:62)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43568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6479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2400" b="1" dirty="0" smtClean="0"/>
          </a:p>
          <a:p>
            <a:pPr algn="ctr"/>
            <a:endParaRPr lang="en-US" sz="2400" b="1" dirty="0"/>
          </a:p>
          <a:p>
            <a:pPr algn="ctr"/>
            <a:endParaRPr lang="en-US" sz="2400" b="1" dirty="0" smtClean="0"/>
          </a:p>
          <a:p>
            <a:pPr algn="ctr"/>
            <a:endParaRPr lang="en-US" b="1" dirty="0"/>
          </a:p>
          <a:p>
            <a:pPr algn="ctr"/>
            <a:endParaRPr lang="en-US" b="1" dirty="0" smtClean="0"/>
          </a:p>
          <a:p>
            <a:r>
              <a:rPr lang="en-US" sz="9600" b="1" dirty="0" smtClean="0"/>
              <a:t>       M</a:t>
            </a:r>
            <a:r>
              <a:rPr lang="en-US" b="1" dirty="0" smtClean="0"/>
              <a:t>ark Ingham </a:t>
            </a:r>
            <a:endParaRPr lang="en-US" b="1" dirty="0"/>
          </a:p>
          <a:p>
            <a:pPr algn="ctr"/>
            <a:endParaRPr lang="en-US" dirty="0" smtClean="0"/>
          </a:p>
          <a:p>
            <a:pPr algn="ctr"/>
            <a:r>
              <a:rPr lang="en-US" dirty="0" smtClean="0"/>
              <a:t>Acting Programme Director Spatial Communications </a:t>
            </a:r>
          </a:p>
          <a:p>
            <a:pPr algn="ctr"/>
            <a:r>
              <a:rPr lang="en-US" dirty="0" smtClean="0"/>
              <a:t>&amp; CTS Senior Lecturer</a:t>
            </a:r>
          </a:p>
          <a:p>
            <a:pPr algn="ctr"/>
            <a:r>
              <a:rPr lang="en-US" dirty="0" smtClean="0"/>
              <a:t> London College of Communication</a:t>
            </a:r>
          </a:p>
          <a:p>
            <a:pPr algn="ctr"/>
            <a:r>
              <a:rPr lang="en-US" dirty="0" smtClean="0"/>
              <a:t> UAL</a:t>
            </a:r>
          </a:p>
          <a:p>
            <a:pPr algn="ctr"/>
            <a:endParaRPr lang="en-US" dirty="0" smtClean="0"/>
          </a:p>
          <a:p>
            <a:pPr algn="ctr"/>
            <a:r>
              <a:rPr lang="en-US" dirty="0" smtClean="0"/>
              <a:t>@</a:t>
            </a:r>
            <a:r>
              <a:rPr lang="en-US" dirty="0" err="1" smtClean="0"/>
              <a:t>malarkeypalaver</a:t>
            </a:r>
            <a:endParaRPr lang="en-US" dirty="0" smtClean="0"/>
          </a:p>
          <a:p>
            <a:pPr algn="ctr"/>
            <a:endParaRPr lang="en-US" dirty="0"/>
          </a:p>
          <a:p>
            <a:pPr algn="ctr"/>
            <a:r>
              <a:rPr lang="en-US" b="1" dirty="0" smtClean="0"/>
              <a:t>#</a:t>
            </a:r>
            <a:r>
              <a:rPr lang="en-US" b="1" dirty="0" err="1" smtClean="0"/>
              <a:t>fishingforzededee</a:t>
            </a:r>
            <a:endParaRPr lang="en-US" b="1" dirty="0" smtClean="0"/>
          </a:p>
          <a:p>
            <a:pPr algn="ctr"/>
            <a:r>
              <a:rPr lang="en-US" b="1" dirty="0"/>
              <a:t>#</a:t>
            </a:r>
            <a:r>
              <a:rPr lang="en-US" b="1" dirty="0" err="1"/>
              <a:t>Flusser</a:t>
            </a:r>
            <a:endParaRPr lang="en-US" b="1" dirty="0"/>
          </a:p>
          <a:p>
            <a:pPr algn="ctr"/>
            <a:endParaRPr lang="en-US" b="1" dirty="0" smtClean="0"/>
          </a:p>
          <a:p>
            <a:pPr algn="ctr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655529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338"/>
    </mc:Choice>
    <mc:Fallback xmlns="">
      <p:transition xmlns:p14="http://schemas.microsoft.com/office/powerpoint/2010/main" spd="slow" advTm="15338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"/>
            <a:ext cx="9144000" cy="60016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GB" dirty="0" smtClean="0"/>
          </a:p>
          <a:p>
            <a:pPr algn="ctr"/>
            <a:endParaRPr lang="en-GB" dirty="0"/>
          </a:p>
          <a:p>
            <a:pPr algn="ctr"/>
            <a:endParaRPr lang="en-GB" dirty="0" smtClean="0"/>
          </a:p>
          <a:p>
            <a:pPr algn="ctr"/>
            <a:endParaRPr lang="en-GB" dirty="0"/>
          </a:p>
          <a:p>
            <a:pPr algn="ctr"/>
            <a:endParaRPr lang="en-GB" dirty="0" smtClean="0"/>
          </a:p>
          <a:p>
            <a:pPr algn="ctr"/>
            <a:endParaRPr lang="en-GB" dirty="0" smtClean="0"/>
          </a:p>
          <a:p>
            <a:r>
              <a:rPr lang="en-GB" dirty="0" smtClean="0"/>
              <a:t>                                          [START]</a:t>
            </a:r>
            <a:br>
              <a:rPr lang="en-GB" dirty="0" smtClean="0"/>
            </a:br>
            <a:r>
              <a:rPr lang="en-GB" dirty="0" smtClean="0"/>
              <a:t>                                     </a:t>
            </a:r>
            <a:r>
              <a:rPr lang="en-GB" sz="9600" b="1" dirty="0" smtClean="0"/>
              <a:t>'F</a:t>
            </a:r>
            <a:r>
              <a:rPr lang="en-GB" b="1" dirty="0" smtClean="0"/>
              <a:t>ishing for Zebedee'</a:t>
            </a:r>
            <a:r>
              <a:rPr lang="en-GB" dirty="0" smtClean="0"/>
              <a:t/>
            </a:r>
            <a:br>
              <a:rPr lang="en-GB" dirty="0" smtClean="0"/>
            </a:br>
            <a:endParaRPr lang="en-GB" dirty="0" smtClean="0"/>
          </a:p>
          <a:p>
            <a:pPr algn="ctr"/>
            <a:endParaRPr lang="en-GB" dirty="0"/>
          </a:p>
          <a:p>
            <a:pPr algn="ctr"/>
            <a:endParaRPr lang="en-GB" dirty="0"/>
          </a:p>
          <a:p>
            <a:pPr algn="ctr"/>
            <a:endParaRPr lang="en-GB" dirty="0"/>
          </a:p>
          <a:p>
            <a:pPr algn="ctr"/>
            <a:endParaRPr lang="en-GB" dirty="0" smtClean="0"/>
          </a:p>
          <a:p>
            <a:pPr algn="ctr"/>
            <a:endParaRPr lang="en-GB" dirty="0"/>
          </a:p>
          <a:p>
            <a:pPr algn="ctr"/>
            <a:r>
              <a:rPr lang="en-GB" dirty="0" smtClean="0"/>
              <a:t/>
            </a:r>
            <a:br>
              <a:rPr lang="en-GB" dirty="0" smtClean="0"/>
            </a:br>
            <a:r>
              <a:rPr lang="en-GB" i="1" dirty="0" smtClean="0"/>
              <a:t>"I've got to call you something." </a:t>
            </a:r>
            <a:r>
              <a:rPr lang="en-GB" dirty="0" smtClean="0"/>
              <a:t>(Dylan 1965-1977)</a:t>
            </a:r>
            <a:br>
              <a:rPr lang="en-GB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969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490"/>
    </mc:Choice>
    <mc:Fallback xmlns="">
      <p:transition xmlns:p14="http://schemas.microsoft.com/office/powerpoint/2010/main" spd="slow" advTm="749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45444" y="474345"/>
            <a:ext cx="7493000" cy="5724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GB" b="1" dirty="0" smtClean="0"/>
          </a:p>
          <a:p>
            <a:endParaRPr lang="en-GB" b="1" dirty="0" smtClean="0"/>
          </a:p>
          <a:p>
            <a:r>
              <a:rPr lang="en-GB" sz="9600" b="1" dirty="0" smtClean="0"/>
              <a:t>T</a:t>
            </a:r>
            <a:r>
              <a:rPr lang="en-GB" b="1" dirty="0" smtClean="0"/>
              <a:t>aking </a:t>
            </a:r>
            <a:r>
              <a:rPr lang="en-GB" b="1" dirty="0" err="1"/>
              <a:t>Vilem</a:t>
            </a:r>
            <a:r>
              <a:rPr lang="en-GB" b="1" dirty="0"/>
              <a:t> </a:t>
            </a:r>
            <a:r>
              <a:rPr lang="en-GB" b="1" dirty="0" err="1"/>
              <a:t>Flusser</a:t>
            </a:r>
            <a:r>
              <a:rPr lang="en-GB" b="1" dirty="0"/>
              <a:t> and Louis </a:t>
            </a:r>
            <a:r>
              <a:rPr lang="en-GB" b="1" dirty="0" err="1"/>
              <a:t>Bec’s</a:t>
            </a:r>
            <a:r>
              <a:rPr lang="en-GB" b="1" dirty="0"/>
              <a:t> </a:t>
            </a:r>
            <a:r>
              <a:rPr lang="en-GB" b="1" dirty="0" err="1"/>
              <a:t>Vampyroteuthis</a:t>
            </a:r>
            <a:r>
              <a:rPr lang="en-GB" b="1" dirty="0"/>
              <a:t> </a:t>
            </a:r>
            <a:r>
              <a:rPr lang="en-GB" b="1" dirty="0" err="1"/>
              <a:t>Infernalis</a:t>
            </a:r>
            <a:r>
              <a:rPr lang="en-GB" b="1" dirty="0"/>
              <a:t> </a:t>
            </a:r>
            <a:r>
              <a:rPr lang="en-GB" dirty="0" smtClean="0"/>
              <a:t>as </a:t>
            </a:r>
            <a:r>
              <a:rPr lang="en-GB" dirty="0"/>
              <a:t>a ‘line of flight’ </a:t>
            </a:r>
            <a:endParaRPr lang="en-GB" dirty="0" smtClean="0"/>
          </a:p>
          <a:p>
            <a:endParaRPr lang="en-GB" dirty="0"/>
          </a:p>
          <a:p>
            <a:r>
              <a:rPr lang="en-GB" dirty="0" smtClean="0"/>
              <a:t>this presentation uses </a:t>
            </a:r>
            <a:r>
              <a:rPr lang="en-GB" dirty="0"/>
              <a:t>the characters from the Magic Roundabout as luminaires in, </a:t>
            </a:r>
            <a:endParaRPr lang="en-GB" dirty="0" smtClean="0"/>
          </a:p>
          <a:p>
            <a:endParaRPr lang="en-GB" dirty="0"/>
          </a:p>
          <a:p>
            <a:r>
              <a:rPr lang="en-GB" dirty="0" smtClean="0"/>
              <a:t>‘</a:t>
            </a:r>
            <a:r>
              <a:rPr lang="en-GB" dirty="0"/>
              <a:t>The eternal night of </a:t>
            </a:r>
            <a:r>
              <a:rPr lang="en-GB" dirty="0" smtClean="0"/>
              <a:t>the </a:t>
            </a:r>
            <a:r>
              <a:rPr lang="en-US" b="1" dirty="0" err="1" smtClean="0"/>
              <a:t>vampyroteuthis</a:t>
            </a:r>
            <a:r>
              <a:rPr lang="en-US" b="1" dirty="0" smtClean="0"/>
              <a:t>-zebedee </a:t>
            </a:r>
          </a:p>
          <a:p>
            <a:endParaRPr lang="en-US" b="1" dirty="0"/>
          </a:p>
          <a:p>
            <a:r>
              <a:rPr lang="en-GB" b="1" dirty="0" smtClean="0"/>
              <a:t>[</a:t>
            </a:r>
            <a:r>
              <a:rPr lang="en-GB" b="1" dirty="0"/>
              <a:t>which] is filled </a:t>
            </a:r>
            <a:r>
              <a:rPr lang="en-GB" dirty="0"/>
              <a:t>with colours and sounds that are emitted by living beings, an eternal festival of colours and sounds, </a:t>
            </a:r>
            <a:endParaRPr lang="en-GB" dirty="0" smtClean="0"/>
          </a:p>
          <a:p>
            <a:endParaRPr lang="en-GB" dirty="0"/>
          </a:p>
          <a:p>
            <a:r>
              <a:rPr lang="en-GB" b="1" dirty="0" smtClean="0"/>
              <a:t>a </a:t>
            </a:r>
            <a:r>
              <a:rPr lang="en-GB" b="1" dirty="0"/>
              <a:t>son et </a:t>
            </a:r>
            <a:r>
              <a:rPr lang="en-GB" b="1" dirty="0" err="1"/>
              <a:t>lumiere</a:t>
            </a:r>
            <a:r>
              <a:rPr lang="en-GB" b="1" dirty="0"/>
              <a:t> </a:t>
            </a:r>
            <a:r>
              <a:rPr lang="en-GB" dirty="0"/>
              <a:t>of extraordinary opulence. </a:t>
            </a:r>
            <a:endParaRPr lang="en-GB" dirty="0" smtClean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2845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461"/>
    </mc:Choice>
    <mc:Fallback xmlns="">
      <p:transition xmlns:p14="http://schemas.microsoft.com/office/powerpoint/2010/main" spd="slow" advTm="30461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20-days-6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6797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06"/>
    </mc:Choice>
    <mc:Fallback xmlns="">
      <p:transition xmlns:p14="http://schemas.microsoft.com/office/powerpoint/2010/main" spd="slow" advTm="2906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88457" y="1558472"/>
            <a:ext cx="516954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9600" b="1" dirty="0" smtClean="0"/>
              <a:t>T</a:t>
            </a:r>
            <a:r>
              <a:rPr lang="en-GB" b="1" dirty="0" smtClean="0"/>
              <a:t>he enchanted village </a:t>
            </a:r>
            <a:r>
              <a:rPr lang="en-GB" dirty="0" smtClean="0"/>
              <a:t>is carpeted with red, white, and violet stone; </a:t>
            </a:r>
          </a:p>
          <a:p>
            <a:endParaRPr lang="en-GB" dirty="0" smtClean="0"/>
          </a:p>
          <a:p>
            <a:endParaRPr lang="en-GB" dirty="0"/>
          </a:p>
          <a:p>
            <a:r>
              <a:rPr lang="en-GB" b="1" dirty="0" smtClean="0"/>
              <a:t>there are dunes </a:t>
            </a:r>
            <a:r>
              <a:rPr lang="en-GB" dirty="0" smtClean="0"/>
              <a:t>of blue and yellow sand,</a:t>
            </a:r>
          </a:p>
          <a:p>
            <a:endParaRPr lang="en-GB" dirty="0" smtClean="0"/>
          </a:p>
          <a:p>
            <a:endParaRPr lang="en-GB" dirty="0" smtClean="0"/>
          </a:p>
          <a:p>
            <a:r>
              <a:rPr lang="en-GB" b="1" dirty="0" smtClean="0"/>
              <a:t>sparkling with pearls </a:t>
            </a:r>
            <a:r>
              <a:rPr lang="en-GB" dirty="0" smtClean="0"/>
              <a:t>and fragments of molten meteorites. </a:t>
            </a:r>
          </a:p>
        </p:txBody>
      </p:sp>
    </p:spTree>
    <p:extLst>
      <p:ext uri="{BB962C8B-B14F-4D97-AF65-F5344CB8AC3E}">
        <p14:creationId xmlns:p14="http://schemas.microsoft.com/office/powerpoint/2010/main" val="103356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25"/>
    </mc:Choice>
    <mc:Fallback xmlns="">
      <p:transition xmlns:p14="http://schemas.microsoft.com/office/powerpoint/2010/main" spd="slow" advTm="10025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ird in the Han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0545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01"/>
    </mc:Choice>
    <mc:Fallback xmlns="">
      <p:transition xmlns:p14="http://schemas.microsoft.com/office/powerpoint/2010/main" spd="slow" advTm="2501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04925" y="1486321"/>
            <a:ext cx="4953075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9600" b="1" dirty="0" smtClean="0"/>
              <a:t>F</a:t>
            </a:r>
            <a:r>
              <a:rPr lang="en-GB" b="1" dirty="0" smtClean="0"/>
              <a:t>orests, meadows, </a:t>
            </a:r>
            <a:r>
              <a:rPr lang="en-GB" dirty="0" smtClean="0"/>
              <a:t>and plains of plant-like animals, </a:t>
            </a:r>
          </a:p>
          <a:p>
            <a:endParaRPr lang="en-GB" dirty="0" smtClean="0"/>
          </a:p>
          <a:p>
            <a:endParaRPr lang="en-GB" dirty="0"/>
          </a:p>
          <a:p>
            <a:r>
              <a:rPr lang="en-GB" b="1" dirty="0" smtClean="0"/>
              <a:t>beaming</a:t>
            </a:r>
            <a:r>
              <a:rPr lang="en-GB" dirty="0" smtClean="0"/>
              <a:t> with colours, </a:t>
            </a:r>
          </a:p>
          <a:p>
            <a:endParaRPr lang="en-GB" dirty="0"/>
          </a:p>
          <a:p>
            <a:endParaRPr lang="en-GB" dirty="0" smtClean="0"/>
          </a:p>
          <a:p>
            <a:r>
              <a:rPr lang="en-GB" b="1" dirty="0" smtClean="0"/>
              <a:t>sway</a:t>
            </a:r>
            <a:r>
              <a:rPr lang="en-GB" dirty="0" smtClean="0"/>
              <a:t> with fanned tentacles. 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20218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283"/>
    </mc:Choice>
    <mc:Fallback xmlns="">
      <p:transition xmlns:p14="http://schemas.microsoft.com/office/powerpoint/2010/main" spd="slow" advTm="36283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20-days1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687568" y="-1"/>
            <a:ext cx="9937998" cy="7453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9144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98812" y="1241006"/>
            <a:ext cx="555918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9600" b="1" dirty="0" smtClean="0"/>
              <a:t>W</a:t>
            </a:r>
            <a:r>
              <a:rPr lang="en-GB" b="1" dirty="0" smtClean="0"/>
              <a:t>andering in their midst </a:t>
            </a:r>
            <a:r>
              <a:rPr lang="en-GB" dirty="0" smtClean="0"/>
              <a:t>are giant iridescent</a:t>
            </a:r>
          </a:p>
          <a:p>
            <a:endParaRPr lang="en-GB" dirty="0"/>
          </a:p>
          <a:p>
            <a:r>
              <a:rPr lang="en-GB" b="1" dirty="0" smtClean="0"/>
              <a:t>snails</a:t>
            </a:r>
            <a:r>
              <a:rPr lang="en-GB" dirty="0" smtClean="0"/>
              <a:t>, cows, dogs and </a:t>
            </a:r>
          </a:p>
          <a:p>
            <a:endParaRPr lang="en-GB" dirty="0"/>
          </a:p>
          <a:p>
            <a:r>
              <a:rPr lang="en-GB" b="1" dirty="0" smtClean="0"/>
              <a:t>whirring</a:t>
            </a:r>
            <a:r>
              <a:rPr lang="en-GB" dirty="0" smtClean="0"/>
              <a:t> above them are</a:t>
            </a:r>
          </a:p>
          <a:p>
            <a:endParaRPr lang="en-GB" dirty="0"/>
          </a:p>
          <a:p>
            <a:r>
              <a:rPr lang="en-GB" b="1" dirty="0" smtClean="0"/>
              <a:t>swarms</a:t>
            </a:r>
            <a:r>
              <a:rPr lang="en-GB" dirty="0" smtClean="0"/>
              <a:t> of crabs, </a:t>
            </a:r>
          </a:p>
          <a:p>
            <a:endParaRPr lang="en-GB" dirty="0"/>
          </a:p>
          <a:p>
            <a:r>
              <a:rPr lang="en-GB" b="1" dirty="0" smtClean="0"/>
              <a:t>flashing </a:t>
            </a:r>
            <a:r>
              <a:rPr lang="en-GB" dirty="0" smtClean="0"/>
              <a:t>in silver, red, and yellow. </a:t>
            </a:r>
          </a:p>
        </p:txBody>
      </p:sp>
    </p:spTree>
    <p:extLst>
      <p:ext uri="{BB962C8B-B14F-4D97-AF65-F5344CB8AC3E}">
        <p14:creationId xmlns:p14="http://schemas.microsoft.com/office/powerpoint/2010/main" val="37515794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sc017181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9164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56537" y="1226575"/>
            <a:ext cx="5501463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9600" b="1" dirty="0" smtClean="0"/>
              <a:t>I</a:t>
            </a:r>
            <a:r>
              <a:rPr lang="en-GB" b="1" dirty="0" smtClean="0"/>
              <a:t>t is a luxuriant </a:t>
            </a:r>
            <a:r>
              <a:rPr lang="en-GB" dirty="0" smtClean="0"/>
              <a:t>garden that the </a:t>
            </a:r>
          </a:p>
          <a:p>
            <a:endParaRPr lang="en-GB" dirty="0"/>
          </a:p>
          <a:p>
            <a:r>
              <a:rPr lang="en-US" b="1" dirty="0" err="1" smtClean="0"/>
              <a:t>vampyroteuthis</a:t>
            </a:r>
            <a:r>
              <a:rPr lang="en-US" b="1" dirty="0" smtClean="0"/>
              <a:t>-zebedee</a:t>
            </a:r>
            <a:r>
              <a:rPr lang="en-GB" b="1" dirty="0" smtClean="0"/>
              <a:t> </a:t>
            </a:r>
          </a:p>
          <a:p>
            <a:endParaRPr lang="en-GB" b="1" dirty="0"/>
          </a:p>
          <a:p>
            <a:r>
              <a:rPr lang="en-GB" dirty="0" smtClean="0"/>
              <a:t>can illuminate,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232898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olden Zebedee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8097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75856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28694" y="1399739"/>
            <a:ext cx="5429306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9600" b="1" dirty="0" smtClean="0"/>
              <a:t>o</a:t>
            </a:r>
            <a:r>
              <a:rPr lang="en-GB" b="1" dirty="0" smtClean="0"/>
              <a:t>n a whim </a:t>
            </a:r>
            <a:r>
              <a:rPr lang="en-GB" dirty="0" smtClean="0"/>
              <a:t>and a whirl, </a:t>
            </a:r>
          </a:p>
          <a:p>
            <a:endParaRPr lang="en-GB" dirty="0" smtClean="0"/>
          </a:p>
          <a:p>
            <a:r>
              <a:rPr lang="en-GB" b="1" dirty="0" smtClean="0"/>
              <a:t>and enjoys </a:t>
            </a:r>
            <a:r>
              <a:rPr lang="en-GB" dirty="0" smtClean="0"/>
              <a:t>its desserts in splendour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03002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Zebedee's Moustache cropped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000652" y="0"/>
            <a:ext cx="10144652" cy="7437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6276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65"/>
    </mc:Choice>
    <mc:Fallback xmlns="">
      <p:transition xmlns:p14="http://schemas.microsoft.com/office/powerpoint/2010/main" spd="slow" advTm="2465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25636" y="1414168"/>
            <a:ext cx="7475387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9600" b="1" dirty="0"/>
              <a:t>"I'</a:t>
            </a:r>
            <a:r>
              <a:rPr lang="en-GB" sz="4800" b="1" dirty="0"/>
              <a:t>m</a:t>
            </a:r>
            <a:r>
              <a:rPr lang="en-GB" sz="9600" b="1" dirty="0"/>
              <a:t> </a:t>
            </a:r>
            <a:r>
              <a:rPr lang="en-GB" sz="4800" b="1" dirty="0"/>
              <a:t>terribly confused</a:t>
            </a:r>
            <a:r>
              <a:rPr lang="en-GB" sz="4800" b="1" dirty="0" smtClean="0"/>
              <a:t>,”</a:t>
            </a:r>
          </a:p>
          <a:p>
            <a:r>
              <a:rPr lang="en-GB" sz="4800" b="1" dirty="0" smtClean="0"/>
              <a:t> </a:t>
            </a:r>
          </a:p>
          <a:p>
            <a:endParaRPr lang="en-GB" sz="4800" b="1" dirty="0"/>
          </a:p>
          <a:p>
            <a:endParaRPr lang="en-GB" sz="4800" b="1" dirty="0" smtClean="0"/>
          </a:p>
          <a:p>
            <a:r>
              <a:rPr lang="en-GB" sz="3600" dirty="0" smtClean="0"/>
              <a:t>as Brian, </a:t>
            </a:r>
            <a:r>
              <a:rPr lang="en-GB" sz="3600" dirty="0"/>
              <a:t>the </a:t>
            </a:r>
            <a:r>
              <a:rPr lang="en-GB" sz="3600" dirty="0" smtClean="0"/>
              <a:t>Snail, </a:t>
            </a:r>
            <a:r>
              <a:rPr lang="en-GB" sz="3600" dirty="0"/>
              <a:t>often said.</a:t>
            </a:r>
          </a:p>
        </p:txBody>
      </p:sp>
    </p:spTree>
    <p:extLst>
      <p:ext uri="{BB962C8B-B14F-4D97-AF65-F5344CB8AC3E}">
        <p14:creationId xmlns:p14="http://schemas.microsoft.com/office/powerpoint/2010/main" val="134413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150"/>
    </mc:Choice>
    <mc:Fallback xmlns="">
      <p:transition xmlns:p14="http://schemas.microsoft.com/office/powerpoint/2010/main" spd="slow" advTm="415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28694" y="1587333"/>
            <a:ext cx="542930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9600" b="1" dirty="0">
                <a:latin typeface="+mj-lt"/>
                <a:cs typeface="Rosewood Std Regular"/>
              </a:rPr>
              <a:t>I</a:t>
            </a:r>
            <a:r>
              <a:rPr lang="en-GB" sz="3600" dirty="0">
                <a:latin typeface="+mj-lt"/>
                <a:cs typeface="Rosewood Std Regular"/>
              </a:rPr>
              <a:t> am becoming </a:t>
            </a:r>
            <a:endParaRPr lang="en-GB" sz="3600" dirty="0" smtClean="0">
              <a:latin typeface="+mj-lt"/>
              <a:cs typeface="Rosewood Std Regular"/>
            </a:endParaRPr>
          </a:p>
          <a:p>
            <a:endParaRPr lang="en-GB" sz="3600" dirty="0">
              <a:latin typeface="+mj-lt"/>
              <a:cs typeface="Rosewood Std Regular"/>
            </a:endParaRPr>
          </a:p>
          <a:p>
            <a:r>
              <a:rPr lang="en-GB" sz="3600" dirty="0" smtClean="0">
                <a:latin typeface="Rosewood Std Regular"/>
                <a:cs typeface="Rosewood Std Regular"/>
              </a:rPr>
              <a:t>animal,</a:t>
            </a:r>
            <a:endParaRPr lang="en-US" sz="3600" dirty="0">
              <a:latin typeface="Rosewood Std Regular"/>
              <a:cs typeface="Rosewood Std Regular"/>
            </a:endParaRPr>
          </a:p>
        </p:txBody>
      </p:sp>
    </p:spTree>
    <p:extLst>
      <p:ext uri="{BB962C8B-B14F-4D97-AF65-F5344CB8AC3E}">
        <p14:creationId xmlns:p14="http://schemas.microsoft.com/office/powerpoint/2010/main" val="2575383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32"/>
    </mc:Choice>
    <mc:Fallback xmlns="">
      <p:transition xmlns:p14="http://schemas.microsoft.com/office/powerpoint/2010/main" spd="slow" advTm="1932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Octodiver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183361" y="-792479"/>
            <a:ext cx="10924454" cy="7829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40692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00850" y="1832648"/>
            <a:ext cx="535715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9600" b="1" dirty="0" smtClean="0"/>
              <a:t>a</a:t>
            </a:r>
            <a:r>
              <a:rPr lang="en-GB" dirty="0" smtClean="0"/>
              <a:t> </a:t>
            </a:r>
            <a:r>
              <a:rPr lang="en-GB" sz="3600" dirty="0" smtClean="0">
                <a:latin typeface="Rosewood Std Regular"/>
                <a:cs typeface="Rosewood Std Regular"/>
              </a:rPr>
              <a:t>rocking</a:t>
            </a:r>
            <a:r>
              <a:rPr lang="en-GB" dirty="0" smtClean="0"/>
              <a:t> </a:t>
            </a:r>
            <a:r>
              <a:rPr lang="en-GB" sz="3600" dirty="0" smtClean="0">
                <a:latin typeface="Rosewood Std Regular"/>
                <a:cs typeface="Rosewood Std Regular"/>
              </a:rPr>
              <a:t>horse</a:t>
            </a:r>
            <a:r>
              <a:rPr lang="en-GB" dirty="0" smtClean="0"/>
              <a:t>,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0636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97"/>
    </mc:Choice>
    <mc:Fallback xmlns="">
      <p:transition xmlns:p14="http://schemas.microsoft.com/office/powerpoint/2010/main" spd="slow" advTm="1897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89dde72594d91665a60bfc7eec3a6c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97152" y="-577211"/>
            <a:ext cx="11346395" cy="8466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4599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74"/>
    </mc:Choice>
    <mc:Fallback xmlns="">
      <p:transition xmlns:p14="http://schemas.microsoft.com/office/powerpoint/2010/main" spd="slow" advTm="1874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286000" y="3105835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9600" b="1" dirty="0"/>
              <a:t>a</a:t>
            </a:r>
            <a:r>
              <a:rPr lang="en-GB" sz="3600" dirty="0"/>
              <a:t> ventriloquist’s </a:t>
            </a:r>
            <a:r>
              <a:rPr lang="en-GB" sz="3600" dirty="0" smtClean="0">
                <a:latin typeface="Rosewood Std Regular"/>
                <a:cs typeface="Rosewood Std Regular"/>
              </a:rPr>
              <a:t>emu</a:t>
            </a:r>
            <a:endParaRPr lang="en-US" sz="3600" dirty="0">
              <a:latin typeface="Rosewood Std Regular"/>
              <a:cs typeface="Rosewood Std Regular"/>
            </a:endParaRPr>
          </a:p>
        </p:txBody>
      </p:sp>
    </p:spTree>
    <p:extLst>
      <p:ext uri="{BB962C8B-B14F-4D97-AF65-F5344CB8AC3E}">
        <p14:creationId xmlns:p14="http://schemas.microsoft.com/office/powerpoint/2010/main" val="373241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84"/>
    </mc:Choice>
    <mc:Fallback xmlns="">
      <p:transition xmlns:p14="http://schemas.microsoft.com/office/powerpoint/2010/main" spd="slow" advTm="1384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 Emu cropped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4526" y="0"/>
            <a:ext cx="988995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2379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30731" y="1789357"/>
            <a:ext cx="5227269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9600" b="1" dirty="0" smtClean="0"/>
              <a:t>a</a:t>
            </a:r>
            <a:r>
              <a:rPr lang="en-GB" sz="3600" dirty="0" smtClean="0"/>
              <a:t> </a:t>
            </a:r>
            <a:r>
              <a:rPr lang="en-GB" sz="3600" dirty="0">
                <a:latin typeface="Rosewood Std Regular"/>
                <a:cs typeface="Rosewood Std Regular"/>
              </a:rPr>
              <a:t>felt frog </a:t>
            </a:r>
            <a:r>
              <a:rPr lang="en-GB" sz="3600" dirty="0"/>
              <a:t>who </a:t>
            </a:r>
            <a:r>
              <a:rPr lang="en-GB" sz="3600" dirty="0" smtClean="0"/>
              <a:t>will</a:t>
            </a:r>
          </a:p>
          <a:p>
            <a:endParaRPr lang="en-GB" sz="3600" dirty="0"/>
          </a:p>
          <a:p>
            <a:r>
              <a:rPr lang="en-GB" sz="3600" dirty="0" smtClean="0"/>
              <a:t>never </a:t>
            </a:r>
            <a:r>
              <a:rPr lang="en-GB" sz="3600" dirty="0"/>
              <a:t>be a prince.</a:t>
            </a:r>
            <a:r>
              <a:rPr lang="en-GB" sz="3600" dirty="0" smtClean="0">
                <a:effectLst/>
              </a:rPr>
              <a:t>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30976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12"/>
    </mc:Choice>
    <mc:Fallback xmlns="">
      <p:transition xmlns:p14="http://schemas.microsoft.com/office/powerpoint/2010/main" spd="slow" advTm="1412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Kermit cropped mor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04948"/>
            <a:ext cx="9143999" cy="7525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5945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62"/>
    </mc:Choice>
    <mc:Fallback xmlns="">
      <p:transition xmlns:p14="http://schemas.microsoft.com/office/powerpoint/2010/main" spd="slow" advTm="1362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0" y="0"/>
            <a:ext cx="6096000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GB" dirty="0" smtClean="0"/>
          </a:p>
          <a:p>
            <a:pPr algn="ctr"/>
            <a:endParaRPr lang="en-GB" dirty="0"/>
          </a:p>
          <a:p>
            <a:pPr algn="ctr"/>
            <a:endParaRPr lang="en-GB" dirty="0" smtClean="0"/>
          </a:p>
          <a:p>
            <a:endParaRPr lang="en-GB" dirty="0" smtClean="0"/>
          </a:p>
          <a:p>
            <a:endParaRPr lang="en-GB" dirty="0"/>
          </a:p>
          <a:p>
            <a:r>
              <a:rPr lang="en-GB" sz="9600" b="1" dirty="0" smtClean="0"/>
              <a:t>T</a:t>
            </a:r>
            <a:r>
              <a:rPr lang="en-GB" b="1" dirty="0" smtClean="0"/>
              <a:t>he </a:t>
            </a:r>
            <a:r>
              <a:rPr lang="en-GB" b="1" dirty="0"/>
              <a:t>labyrinth </a:t>
            </a:r>
            <a:r>
              <a:rPr lang="en-GB" dirty="0"/>
              <a:t>I inhabit has multiple exits but only one entrance</a:t>
            </a:r>
            <a:r>
              <a:rPr lang="en-GB" dirty="0" smtClean="0"/>
              <a:t>.</a:t>
            </a:r>
          </a:p>
          <a:p>
            <a:endParaRPr lang="en-GB" dirty="0"/>
          </a:p>
          <a:p>
            <a:r>
              <a:rPr lang="en-GB" b="1" dirty="0" smtClean="0"/>
              <a:t>How </a:t>
            </a:r>
            <a:r>
              <a:rPr lang="en-GB" b="1" dirty="0"/>
              <a:t>you </a:t>
            </a:r>
            <a:r>
              <a:rPr lang="en-GB" dirty="0"/>
              <a:t>come out of my maze does not depend on how you enter, </a:t>
            </a:r>
            <a:endParaRPr lang="en-GB" dirty="0" smtClean="0"/>
          </a:p>
          <a:p>
            <a:endParaRPr lang="en-GB" dirty="0"/>
          </a:p>
          <a:p>
            <a:r>
              <a:rPr lang="en-GB" b="1" dirty="0" smtClean="0"/>
              <a:t>you</a:t>
            </a:r>
            <a:r>
              <a:rPr lang="en-GB" dirty="0" smtClean="0"/>
              <a:t> </a:t>
            </a:r>
            <a:r>
              <a:rPr lang="en-GB" dirty="0"/>
              <a:t>will be morphed.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3474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470"/>
    </mc:Choice>
    <mc:Fallback xmlns="">
      <p:transition xmlns:p14="http://schemas.microsoft.com/office/powerpoint/2010/main" spd="slow" advTm="1047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Morph cropped mor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07472" y="0"/>
            <a:ext cx="981289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7749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01869" y="1255437"/>
            <a:ext cx="5256131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9600" b="1" dirty="0"/>
              <a:t>C</a:t>
            </a:r>
            <a:r>
              <a:rPr lang="en-GB" b="1" dirty="0"/>
              <a:t>harged by the planes </a:t>
            </a:r>
            <a:r>
              <a:rPr lang="en-GB" dirty="0"/>
              <a:t>of immanence </a:t>
            </a:r>
            <a:endParaRPr lang="en-GB" dirty="0" smtClean="0"/>
          </a:p>
          <a:p>
            <a:endParaRPr lang="en-GB" dirty="0"/>
          </a:p>
          <a:p>
            <a:r>
              <a:rPr lang="en-GB" dirty="0" smtClean="0"/>
              <a:t>your lines of </a:t>
            </a:r>
            <a:r>
              <a:rPr lang="en-GB" dirty="0"/>
              <a:t>flight will electrify </a:t>
            </a:r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r>
              <a:rPr lang="en-GB" b="1" dirty="0" smtClean="0"/>
              <a:t>and </a:t>
            </a:r>
            <a:r>
              <a:rPr lang="en-GB" b="1" dirty="0"/>
              <a:t>animate</a:t>
            </a:r>
            <a:r>
              <a:rPr lang="en-GB" dirty="0"/>
              <a:t> you</a:t>
            </a:r>
            <a:r>
              <a:rPr lang="en-GB" dirty="0" smtClean="0"/>
              <a:t>.</a:t>
            </a:r>
          </a:p>
          <a:p>
            <a:endParaRPr lang="en-GB" dirty="0" smtClean="0"/>
          </a:p>
          <a:p>
            <a:endParaRPr lang="en-GB" dirty="0"/>
          </a:p>
          <a:p>
            <a:r>
              <a:rPr lang="en-GB" b="1" dirty="0" smtClean="0"/>
              <a:t>Suckling </a:t>
            </a:r>
            <a:r>
              <a:rPr lang="en-GB" b="1" dirty="0"/>
              <a:t>and entangling</a:t>
            </a:r>
            <a:r>
              <a:rPr lang="en-GB" dirty="0"/>
              <a:t> you become;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1788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713"/>
    </mc:Choice>
    <mc:Fallback xmlns="">
      <p:transition xmlns:p14="http://schemas.microsoft.com/office/powerpoint/2010/main" spd="slow" advTm="8713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19356" y="317467"/>
            <a:ext cx="4938644" cy="55775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9600" b="1" dirty="0"/>
              <a:t>b</a:t>
            </a:r>
            <a:r>
              <a:rPr lang="en-GB" b="1" dirty="0"/>
              <a:t>ag puss</a:t>
            </a:r>
            <a:r>
              <a:rPr lang="en-GB" dirty="0" smtClean="0"/>
              <a:t>, </a:t>
            </a:r>
          </a:p>
          <a:p>
            <a:endParaRPr lang="en-GB" dirty="0"/>
          </a:p>
          <a:p>
            <a:r>
              <a:rPr lang="en-GB" dirty="0" smtClean="0"/>
              <a:t>&amp; </a:t>
            </a:r>
            <a:r>
              <a:rPr lang="en-GB" dirty="0"/>
              <a:t>zippy, </a:t>
            </a:r>
            <a:r>
              <a:rPr lang="en-GB" dirty="0" smtClean="0"/>
              <a:t> </a:t>
            </a:r>
          </a:p>
          <a:p>
            <a:endParaRPr lang="en-GB" dirty="0"/>
          </a:p>
          <a:p>
            <a:r>
              <a:rPr lang="en-GB" dirty="0" smtClean="0"/>
              <a:t>&amp; muffin </a:t>
            </a:r>
            <a:r>
              <a:rPr lang="en-GB" dirty="0"/>
              <a:t>the mule</a:t>
            </a:r>
            <a:r>
              <a:rPr lang="en-GB" dirty="0" smtClean="0"/>
              <a:t>, </a:t>
            </a:r>
          </a:p>
          <a:p>
            <a:endParaRPr lang="en-GB" dirty="0"/>
          </a:p>
          <a:p>
            <a:r>
              <a:rPr lang="en-GB" dirty="0" smtClean="0"/>
              <a:t>&amp; </a:t>
            </a:r>
            <a:r>
              <a:rPr lang="en-GB" dirty="0"/>
              <a:t>bill and ben, </a:t>
            </a:r>
            <a:endParaRPr lang="en-GB" dirty="0" smtClean="0"/>
          </a:p>
          <a:p>
            <a:endParaRPr lang="en-GB" dirty="0"/>
          </a:p>
          <a:p>
            <a:r>
              <a:rPr lang="en-GB" dirty="0" smtClean="0"/>
              <a:t>&amp; lady </a:t>
            </a:r>
            <a:r>
              <a:rPr lang="en-GB" dirty="0"/>
              <a:t>penelope, </a:t>
            </a:r>
            <a:endParaRPr lang="en-GB" dirty="0" smtClean="0"/>
          </a:p>
          <a:p>
            <a:endParaRPr lang="en-GB" dirty="0"/>
          </a:p>
          <a:p>
            <a:r>
              <a:rPr lang="en-GB" dirty="0" smtClean="0"/>
              <a:t>&amp; lady </a:t>
            </a:r>
            <a:r>
              <a:rPr lang="en-GB" dirty="0"/>
              <a:t>lovelace </a:t>
            </a:r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&amp;zebedee</a:t>
            </a:r>
            <a:r>
              <a:rPr lang="en-GB" dirty="0"/>
              <a:t>, </a:t>
            </a:r>
            <a:endParaRPr lang="en-GB" dirty="0" smtClean="0"/>
          </a:p>
          <a:p>
            <a:endParaRPr lang="en-GB" dirty="0"/>
          </a:p>
          <a:p>
            <a:r>
              <a:rPr lang="en-GB" dirty="0" smtClean="0"/>
              <a:t>&amp; boing</a:t>
            </a:r>
            <a:r>
              <a:rPr lang="en-GB" dirty="0"/>
              <a:t>!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4150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811"/>
    </mc:Choice>
    <mc:Fallback xmlns="">
      <p:transition xmlns:p14="http://schemas.microsoft.com/office/powerpoint/2010/main" spd="slow" advTm="8811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ag puss croppe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990" y="0"/>
            <a:ext cx="10629328" cy="6912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44943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Zippy croppe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179221" y="0"/>
            <a:ext cx="11170236" cy="6998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89255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uffin croppe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04002" y="-476200"/>
            <a:ext cx="9448002" cy="7388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9409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il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17617" y="-111776"/>
            <a:ext cx="9498246" cy="6969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58445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e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384293" y="0"/>
            <a:ext cx="10894486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1907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ee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827865" y="0"/>
            <a:ext cx="120606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18350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ady-Penelope croppe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233456"/>
            <a:ext cx="9198338" cy="7091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57654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VA croppe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-396397"/>
            <a:ext cx="9279292" cy="7254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95306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Zebedee croppe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40262"/>
            <a:ext cx="9590210" cy="6998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8285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16301" y="375188"/>
            <a:ext cx="5241700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9600" b="1" dirty="0"/>
              <a:t>Y</a:t>
            </a:r>
            <a:r>
              <a:rPr lang="en-GB" b="1" dirty="0"/>
              <a:t>ou fight the forces </a:t>
            </a:r>
            <a:r>
              <a:rPr lang="en-GB" dirty="0"/>
              <a:t>of abstraction to </a:t>
            </a:r>
            <a:r>
              <a:rPr lang="en-GB" dirty="0" smtClean="0"/>
              <a:t>distraction</a:t>
            </a:r>
          </a:p>
          <a:p>
            <a:endParaRPr lang="en-GB" dirty="0"/>
          </a:p>
          <a:p>
            <a:r>
              <a:rPr lang="en-GB" b="1" dirty="0" smtClean="0"/>
              <a:t>and</a:t>
            </a:r>
            <a:r>
              <a:rPr lang="en-GB" dirty="0" smtClean="0"/>
              <a:t> </a:t>
            </a:r>
            <a:r>
              <a:rPr lang="en-GB" dirty="0"/>
              <a:t>it is a draw. </a:t>
            </a:r>
            <a:endParaRPr lang="en-GB" dirty="0" smtClean="0"/>
          </a:p>
          <a:p>
            <a:endParaRPr lang="en-GB" dirty="0"/>
          </a:p>
          <a:p>
            <a:r>
              <a:rPr lang="en-GB" b="1" dirty="0" smtClean="0"/>
              <a:t>You</a:t>
            </a:r>
            <a:r>
              <a:rPr lang="en-GB" dirty="0" smtClean="0"/>
              <a:t> </a:t>
            </a:r>
            <a:r>
              <a:rPr lang="en-GB" dirty="0"/>
              <a:t>perform, </a:t>
            </a:r>
            <a:endParaRPr lang="en-GB" dirty="0" smtClean="0"/>
          </a:p>
          <a:p>
            <a:r>
              <a:rPr lang="en-GB" b="1" dirty="0" smtClean="0"/>
              <a:t>you</a:t>
            </a:r>
            <a:r>
              <a:rPr lang="en-GB" dirty="0" smtClean="0"/>
              <a:t> </a:t>
            </a:r>
            <a:r>
              <a:rPr lang="en-GB" dirty="0"/>
              <a:t>happen, </a:t>
            </a:r>
            <a:endParaRPr lang="en-GB" dirty="0" smtClean="0"/>
          </a:p>
          <a:p>
            <a:r>
              <a:rPr lang="en-GB" b="1" dirty="0" smtClean="0"/>
              <a:t>you</a:t>
            </a:r>
            <a:r>
              <a:rPr lang="en-GB" dirty="0" smtClean="0"/>
              <a:t> </a:t>
            </a:r>
            <a:r>
              <a:rPr lang="en-GB" dirty="0"/>
              <a:t>dematerialise, </a:t>
            </a:r>
            <a:endParaRPr lang="en-GB" dirty="0" smtClean="0"/>
          </a:p>
          <a:p>
            <a:r>
              <a:rPr lang="en-GB" b="1" dirty="0" smtClean="0"/>
              <a:t>you</a:t>
            </a:r>
            <a:r>
              <a:rPr lang="en-GB" dirty="0" smtClean="0"/>
              <a:t> </a:t>
            </a:r>
            <a:r>
              <a:rPr lang="en-GB" dirty="0"/>
              <a:t>objectify, </a:t>
            </a:r>
            <a:endParaRPr lang="en-GB" dirty="0" smtClean="0"/>
          </a:p>
          <a:p>
            <a:r>
              <a:rPr lang="en-GB" b="1" dirty="0" smtClean="0"/>
              <a:t>you</a:t>
            </a:r>
            <a:r>
              <a:rPr lang="en-GB" dirty="0" smtClean="0"/>
              <a:t> </a:t>
            </a:r>
            <a:r>
              <a:rPr lang="en-GB" dirty="0"/>
              <a:t>are the subject</a:t>
            </a:r>
            <a:r>
              <a:rPr lang="en-GB" dirty="0" smtClean="0"/>
              <a:t>,</a:t>
            </a:r>
          </a:p>
          <a:p>
            <a:endParaRPr lang="en-GB" dirty="0"/>
          </a:p>
          <a:p>
            <a:r>
              <a:rPr lang="en-GB" dirty="0" smtClean="0"/>
              <a:t> </a:t>
            </a:r>
            <a:r>
              <a:rPr lang="en-GB" b="1" dirty="0"/>
              <a:t>you</a:t>
            </a:r>
            <a:r>
              <a:rPr lang="en-GB" dirty="0"/>
              <a:t> are not</a:t>
            </a:r>
            <a:r>
              <a:rPr lang="en-GB" dirty="0" smtClean="0">
                <a:effectLst/>
              </a:rPr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0666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731"/>
    </mc:Choice>
    <mc:Fallback xmlns="">
      <p:transition xmlns:p14="http://schemas.microsoft.com/office/powerpoint/2010/main" spd="slow" advTm="10731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18337" y="1010121"/>
            <a:ext cx="5039663" cy="35086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9600" b="1" dirty="0"/>
              <a:t>Y</a:t>
            </a:r>
            <a:r>
              <a:rPr lang="en-GB" b="1" dirty="0"/>
              <a:t>ou will evolve</a:t>
            </a:r>
            <a:r>
              <a:rPr lang="en-GB" dirty="0"/>
              <a:t>, </a:t>
            </a:r>
            <a:endParaRPr lang="en-GB" dirty="0" smtClean="0"/>
          </a:p>
          <a:p>
            <a:endParaRPr lang="en-GB" dirty="0"/>
          </a:p>
          <a:p>
            <a:r>
              <a:rPr lang="en-GB" b="1" dirty="0" smtClean="0"/>
              <a:t>revolve</a:t>
            </a:r>
            <a:r>
              <a:rPr lang="en-GB" dirty="0"/>
              <a:t>, and dissolve some of </a:t>
            </a:r>
            <a:r>
              <a:rPr lang="en-GB" dirty="0" smtClean="0"/>
              <a:t>those</a:t>
            </a:r>
          </a:p>
          <a:p>
            <a:endParaRPr lang="en-GB" dirty="0"/>
          </a:p>
          <a:p>
            <a:r>
              <a:rPr lang="en-GB" b="1" dirty="0" smtClean="0"/>
              <a:t>images </a:t>
            </a:r>
            <a:r>
              <a:rPr lang="en-GB" dirty="0"/>
              <a:t>of thought you have explored </a:t>
            </a:r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r>
              <a:rPr lang="en-GB" b="1" dirty="0" smtClean="0"/>
              <a:t>by</a:t>
            </a:r>
            <a:r>
              <a:rPr lang="en-GB" dirty="0" smtClean="0"/>
              <a:t> </a:t>
            </a:r>
            <a:r>
              <a:rPr lang="en-GB" dirty="0"/>
              <a:t>constructing fleeting imaginary worlds</a:t>
            </a:r>
            <a:r>
              <a:rPr lang="en-GB" dirty="0" smtClean="0">
                <a:effectLst/>
              </a:rPr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6604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655"/>
    </mc:Choice>
    <mc:Fallback xmlns="">
      <p:transition xmlns:p14="http://schemas.microsoft.com/office/powerpoint/2010/main" spd="slow" advTm="9655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17319" y="880249"/>
            <a:ext cx="5140681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9600" b="1" dirty="0"/>
              <a:t>W</a:t>
            </a:r>
            <a:r>
              <a:rPr lang="en-GB" b="1" dirty="0"/>
              <a:t>hat will pull you back </a:t>
            </a:r>
            <a:r>
              <a:rPr lang="en-GB" dirty="0"/>
              <a:t>to the memory of crossing the singular threshold?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3864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680"/>
    </mc:Choice>
    <mc:Fallback xmlns="">
      <p:transition xmlns:p14="http://schemas.microsoft.com/office/powerpoint/2010/main" spd="slow" advTm="468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17319" y="1067842"/>
            <a:ext cx="5140681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9600" b="1" dirty="0"/>
              <a:t>W</a:t>
            </a:r>
            <a:r>
              <a:rPr lang="en-GB" b="1" dirty="0"/>
              <a:t>ill it be through </a:t>
            </a:r>
            <a:r>
              <a:rPr lang="en-GB" dirty="0"/>
              <a:t>rosebudishness</a:t>
            </a:r>
            <a:r>
              <a:rPr lang="en-GB" dirty="0" smtClean="0"/>
              <a:t>,</a:t>
            </a:r>
          </a:p>
          <a:p>
            <a:endParaRPr lang="en-GB" dirty="0"/>
          </a:p>
          <a:p>
            <a:r>
              <a:rPr lang="en-GB" b="1" dirty="0" smtClean="0"/>
              <a:t>madeleineness</a:t>
            </a:r>
            <a:r>
              <a:rPr lang="en-GB" dirty="0"/>
              <a:t>, or by the encounter </a:t>
            </a:r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r>
              <a:rPr lang="en-GB" dirty="0" smtClean="0"/>
              <a:t>w</a:t>
            </a:r>
            <a:r>
              <a:rPr lang="en-GB" b="1" dirty="0" smtClean="0"/>
              <a:t>ith </a:t>
            </a:r>
            <a:r>
              <a:rPr lang="en-GB" b="1" dirty="0"/>
              <a:t>the idea </a:t>
            </a:r>
            <a:r>
              <a:rPr lang="en-GB" dirty="0"/>
              <a:t>that forces </a:t>
            </a:r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r>
              <a:rPr lang="en-GB" b="1" dirty="0" smtClean="0"/>
              <a:t>you </a:t>
            </a:r>
            <a:r>
              <a:rPr lang="en-GB" b="1" dirty="0"/>
              <a:t>to </a:t>
            </a:r>
            <a:r>
              <a:rPr lang="en-GB" dirty="0"/>
              <a:t>think differently?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2897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979"/>
    </mc:Choice>
    <mc:Fallback xmlns="">
      <p:transition xmlns:p14="http://schemas.microsoft.com/office/powerpoint/2010/main" spd="slow" advTm="8979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62650" y="1053412"/>
            <a:ext cx="4895350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9600" b="1" dirty="0" smtClean="0"/>
              <a:t>W</a:t>
            </a:r>
            <a:r>
              <a:rPr lang="en-GB" b="1" dirty="0" smtClean="0"/>
              <a:t>ill it be through </a:t>
            </a:r>
            <a:r>
              <a:rPr lang="en-GB" dirty="0" smtClean="0"/>
              <a:t>a </a:t>
            </a:r>
            <a:r>
              <a:rPr lang="en-GB" dirty="0"/>
              <a:t>spring, </a:t>
            </a:r>
            <a:endParaRPr lang="en-GB" dirty="0" smtClean="0"/>
          </a:p>
          <a:p>
            <a:endParaRPr lang="en-GB" dirty="0"/>
          </a:p>
          <a:p>
            <a:r>
              <a:rPr lang="en-GB" dirty="0" smtClean="0"/>
              <a:t>a </a:t>
            </a:r>
            <a:r>
              <a:rPr lang="en-GB" dirty="0"/>
              <a:t>wooden ball, </a:t>
            </a:r>
            <a:endParaRPr lang="en-GB" dirty="0" smtClean="0"/>
          </a:p>
          <a:p>
            <a:endParaRPr lang="en-GB" dirty="0"/>
          </a:p>
          <a:p>
            <a:r>
              <a:rPr lang="en-GB" dirty="0" smtClean="0"/>
              <a:t>a </a:t>
            </a:r>
            <a:r>
              <a:rPr lang="en-GB" dirty="0"/>
              <a:t>moustache, </a:t>
            </a:r>
            <a:endParaRPr lang="en-GB" dirty="0" smtClean="0"/>
          </a:p>
          <a:p>
            <a:endParaRPr lang="en-GB" dirty="0"/>
          </a:p>
          <a:p>
            <a:r>
              <a:rPr lang="en-GB" dirty="0" smtClean="0"/>
              <a:t>red</a:t>
            </a:r>
            <a:r>
              <a:rPr lang="en-GB" dirty="0"/>
              <a:t>, </a:t>
            </a:r>
            <a:endParaRPr lang="en-GB" dirty="0" smtClean="0"/>
          </a:p>
          <a:p>
            <a:r>
              <a:rPr lang="en-GB" dirty="0" smtClean="0"/>
              <a:t>blue,</a:t>
            </a:r>
          </a:p>
          <a:p>
            <a:r>
              <a:rPr lang="en-GB" dirty="0" smtClean="0"/>
              <a:t>yellow </a:t>
            </a:r>
          </a:p>
          <a:p>
            <a:r>
              <a:rPr lang="en-GB" dirty="0" smtClean="0"/>
              <a:t>and black?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37878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743"/>
    </mc:Choice>
    <mc:Fallback xmlns="">
      <p:transition xmlns:p14="http://schemas.microsoft.com/office/powerpoint/2010/main" spd="slow" advTm="5743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zebedee-had-the-same-idea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46111" y="6057"/>
            <a:ext cx="5051778" cy="6863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887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63"/>
    </mc:Choice>
    <mc:Fallback xmlns="">
      <p:transition xmlns:p14="http://schemas.microsoft.com/office/powerpoint/2010/main" spd="slow" advTm="1863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99831" y="937970"/>
            <a:ext cx="6724962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 smtClean="0"/>
              <a:t>[SHOW] </a:t>
            </a:r>
          </a:p>
          <a:p>
            <a:pPr algn="ctr"/>
            <a:endParaRPr lang="en-GB" b="1" dirty="0" smtClean="0"/>
          </a:p>
          <a:p>
            <a:pPr algn="ctr"/>
            <a:endParaRPr lang="en-GB" b="1" dirty="0" smtClean="0"/>
          </a:p>
          <a:p>
            <a:pPr algn="ctr"/>
            <a:endParaRPr lang="en-GB" b="1" dirty="0"/>
          </a:p>
          <a:p>
            <a:pPr algn="ctr"/>
            <a:r>
              <a:rPr lang="en-GB" sz="9600" b="1" dirty="0" smtClean="0"/>
              <a:t>T</a:t>
            </a:r>
            <a:r>
              <a:rPr lang="en-GB" b="1" dirty="0" smtClean="0"/>
              <a:t>he Magic Roundabout - The Experiment (4’ 40”) </a:t>
            </a:r>
          </a:p>
          <a:p>
            <a:pPr algn="ctr"/>
            <a:endParaRPr lang="en-GB" b="1" dirty="0"/>
          </a:p>
          <a:p>
            <a:pPr algn="ctr"/>
            <a:endParaRPr lang="en-GB" b="1" dirty="0" smtClean="0"/>
          </a:p>
          <a:p>
            <a:pPr algn="ctr"/>
            <a:endParaRPr lang="en-GB" b="1" u="sng" dirty="0">
              <a:hlinkClick r:id="rId2"/>
            </a:endParaRPr>
          </a:p>
          <a:p>
            <a:pPr algn="ctr"/>
            <a:r>
              <a:rPr lang="en-GB" u="sng" dirty="0" smtClean="0">
                <a:hlinkClick r:id="rId2"/>
              </a:rPr>
              <a:t>https</a:t>
            </a:r>
            <a:r>
              <a:rPr lang="en-GB" u="sng" dirty="0">
                <a:hlinkClick r:id="rId2"/>
              </a:rPr>
              <a:t>://youtu.be/2zCGjSoZzkY?t=10s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4387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95"/>
    </mc:Choice>
    <mc:Fallback xmlns="">
      <p:transition xmlns:p14="http://schemas.microsoft.com/office/powerpoint/2010/main" spd="slow" advTm="1995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2"/>
          </p:cNvPr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69724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03906" y="1515181"/>
            <a:ext cx="5054094" cy="35086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9600" b="1" dirty="0"/>
              <a:t>T</a:t>
            </a:r>
            <a:r>
              <a:rPr lang="en-GB" b="1" dirty="0"/>
              <a:t>HE  VAMPYROTEUTHIS-ZEBEDEE  </a:t>
            </a:r>
            <a:r>
              <a:rPr lang="en-GB" dirty="0" smtClean="0"/>
              <a:t>is</a:t>
            </a:r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r>
              <a:rPr lang="en-GB" b="1" dirty="0" smtClean="0"/>
              <a:t>A </a:t>
            </a:r>
            <a:r>
              <a:rPr lang="en-GB" b="1" dirty="0"/>
              <a:t>MUSTACHIOED MOLLUSK MAGICIAN </a:t>
            </a:r>
            <a:endParaRPr lang="en-GB" b="1" dirty="0" smtClean="0"/>
          </a:p>
          <a:p>
            <a:endParaRPr lang="en-GB" b="1" dirty="0"/>
          </a:p>
          <a:p>
            <a:endParaRPr lang="en-GB" b="1" dirty="0" smtClean="0"/>
          </a:p>
          <a:p>
            <a:r>
              <a:rPr lang="en-GB" dirty="0" smtClean="0"/>
              <a:t>(MMM)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724976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26656" y="1342019"/>
            <a:ext cx="5631344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b="1" dirty="0" smtClean="0"/>
          </a:p>
          <a:p>
            <a:r>
              <a:rPr lang="en-GB" sz="9600" b="1" dirty="0" smtClean="0"/>
              <a:t>M</a:t>
            </a:r>
            <a:r>
              <a:rPr lang="en-GB" b="1" dirty="0" smtClean="0"/>
              <a:t>USTACHIOED </a:t>
            </a:r>
            <a:r>
              <a:rPr lang="en-GB" b="1" dirty="0"/>
              <a:t>MOLLUSK </a:t>
            </a:r>
            <a:r>
              <a:rPr lang="en-GB" b="1" dirty="0" smtClean="0"/>
              <a:t>MAGICIANs</a:t>
            </a:r>
            <a:r>
              <a:rPr lang="en-US" b="1" dirty="0" smtClean="0"/>
              <a:t> </a:t>
            </a:r>
          </a:p>
          <a:p>
            <a:endParaRPr lang="en-US" b="1" dirty="0"/>
          </a:p>
          <a:p>
            <a:r>
              <a:rPr lang="en-US" b="1" dirty="0" smtClean="0"/>
              <a:t>are </a:t>
            </a:r>
            <a:r>
              <a:rPr lang="en-US" b="1" dirty="0"/>
              <a:t>bilaterally </a:t>
            </a:r>
            <a:r>
              <a:rPr lang="en-US" dirty="0" smtClean="0"/>
              <a:t>symmetrical,</a:t>
            </a:r>
          </a:p>
          <a:p>
            <a:endParaRPr lang="en-US" dirty="0"/>
          </a:p>
          <a:p>
            <a:r>
              <a:rPr lang="en-US" b="1" dirty="0" smtClean="0"/>
              <a:t>but</a:t>
            </a:r>
            <a:r>
              <a:rPr lang="en-US" dirty="0" smtClean="0"/>
              <a:t> </a:t>
            </a:r>
            <a:r>
              <a:rPr lang="en-US" dirty="0"/>
              <a:t>many of them can </a:t>
            </a:r>
            <a:r>
              <a:rPr lang="en-US" dirty="0" smtClean="0"/>
              <a:t>redesign </a:t>
            </a:r>
            <a:r>
              <a:rPr lang="en-US" dirty="0"/>
              <a:t>one half of their body </a:t>
            </a:r>
            <a:endParaRPr lang="en-US" dirty="0" smtClean="0"/>
          </a:p>
          <a:p>
            <a:endParaRPr lang="en-US" dirty="0"/>
          </a:p>
          <a:p>
            <a:r>
              <a:rPr lang="en-US" b="1" dirty="0" smtClean="0"/>
              <a:t>in favour </a:t>
            </a:r>
            <a:r>
              <a:rPr lang="en-US" dirty="0"/>
              <a:t>of the other to </a:t>
            </a:r>
            <a:r>
              <a:rPr lang="en-US" dirty="0" smtClean="0"/>
              <a:t>become </a:t>
            </a:r>
          </a:p>
          <a:p>
            <a:endParaRPr lang="en-US" dirty="0"/>
          </a:p>
          <a:p>
            <a:r>
              <a:rPr lang="en-US" b="1" dirty="0" smtClean="0"/>
              <a:t>"</a:t>
            </a:r>
            <a:r>
              <a:rPr lang="en-US" b="1" dirty="0"/>
              <a:t>half animals.</a:t>
            </a:r>
            <a:r>
              <a:rPr lang="en-US" b="1" dirty="0" smtClean="0"/>
              <a:t>"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33134009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83361" y="735945"/>
            <a:ext cx="6782687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b="1" dirty="0" smtClean="0"/>
          </a:p>
          <a:p>
            <a:r>
              <a:rPr lang="en-US" sz="9600" b="1" dirty="0" smtClean="0"/>
              <a:t>T</a:t>
            </a:r>
            <a:r>
              <a:rPr lang="en-US" b="1" dirty="0" smtClean="0"/>
              <a:t>heir bodies consist </a:t>
            </a:r>
            <a:r>
              <a:rPr lang="en-US" dirty="0" smtClean="0"/>
              <a:t>of a visceral mass and </a:t>
            </a:r>
            <a:r>
              <a:rPr lang="en-GB" dirty="0" smtClean="0"/>
              <a:t>a mantle. </a:t>
            </a:r>
          </a:p>
          <a:p>
            <a:endParaRPr lang="en-GB" dirty="0"/>
          </a:p>
          <a:p>
            <a:r>
              <a:rPr lang="en-GB" b="1" dirty="0" smtClean="0"/>
              <a:t>Like the skeleton of vertebrates</a:t>
            </a:r>
            <a:r>
              <a:rPr lang="en-GB" dirty="0" smtClean="0"/>
              <a:t>, the mantle is characteristic of molluscs; </a:t>
            </a:r>
          </a:p>
          <a:p>
            <a:endParaRPr lang="en-GB" dirty="0"/>
          </a:p>
          <a:p>
            <a:r>
              <a:rPr lang="en-GB" dirty="0" smtClean="0"/>
              <a:t>it is also a high achievement in the development of life.</a:t>
            </a:r>
          </a:p>
          <a:p>
            <a:endParaRPr lang="en-GB" dirty="0"/>
          </a:p>
          <a:p>
            <a:r>
              <a:rPr lang="en-GB" b="1" dirty="0" smtClean="0"/>
              <a:t>In terms of its structural simplicity </a:t>
            </a:r>
            <a:r>
              <a:rPr lang="en-GB" dirty="0" smtClean="0"/>
              <a:t>and functional complexity, </a:t>
            </a:r>
          </a:p>
          <a:p>
            <a:endParaRPr lang="en-GB" dirty="0"/>
          </a:p>
          <a:p>
            <a:r>
              <a:rPr lang="en-GB" dirty="0" smtClean="0"/>
              <a:t>it has no equal.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101892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02887" y="1327588"/>
            <a:ext cx="5155113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9600" b="1" dirty="0" smtClean="0"/>
              <a:t>I</a:t>
            </a:r>
            <a:r>
              <a:rPr lang="en-GB" b="1" dirty="0" smtClean="0"/>
              <a:t>n its frontal part </a:t>
            </a:r>
            <a:r>
              <a:rPr lang="en-GB" dirty="0" smtClean="0"/>
              <a:t>the mantle forms a muscular</a:t>
            </a:r>
          </a:p>
          <a:p>
            <a:endParaRPr lang="en-GB" dirty="0"/>
          </a:p>
          <a:p>
            <a:r>
              <a:rPr lang="en-GB" dirty="0" smtClean="0"/>
              <a:t>organ/spring, the "foot,”</a:t>
            </a:r>
          </a:p>
          <a:p>
            <a:endParaRPr lang="en-GB" dirty="0" smtClean="0"/>
          </a:p>
          <a:p>
            <a:endParaRPr lang="en-GB" dirty="0"/>
          </a:p>
          <a:p>
            <a:r>
              <a:rPr lang="en-GB" dirty="0" smtClean="0"/>
              <a:t>that supports the mass of the body</a:t>
            </a:r>
          </a:p>
          <a:p>
            <a:endParaRPr lang="en-GB" dirty="0"/>
          </a:p>
          <a:p>
            <a:endParaRPr lang="en-GB" dirty="0" smtClean="0"/>
          </a:p>
          <a:p>
            <a:r>
              <a:rPr lang="en-GB" dirty="0" smtClean="0"/>
              <a:t>(like that of snails, for instance).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319941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35994" y="1168854"/>
            <a:ext cx="7951617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9600" b="1" dirty="0" smtClean="0"/>
              <a:t>“S</a:t>
            </a:r>
            <a:r>
              <a:rPr lang="en-GB" sz="4800" b="1" dirty="0" smtClean="0"/>
              <a:t>nails are underestimated”</a:t>
            </a:r>
          </a:p>
          <a:p>
            <a:endParaRPr lang="en-GB" sz="4800" b="1" dirty="0"/>
          </a:p>
          <a:p>
            <a:endParaRPr lang="en-GB" dirty="0"/>
          </a:p>
          <a:p>
            <a:r>
              <a:rPr lang="en-GB" dirty="0" smtClean="0"/>
              <a:t> </a:t>
            </a:r>
          </a:p>
          <a:p>
            <a:endParaRPr lang="en-GB" dirty="0"/>
          </a:p>
          <a:p>
            <a:r>
              <a:rPr lang="en-GB" sz="3600" dirty="0" smtClean="0"/>
              <a:t>as Brian would say.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9350529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agicroundabout_02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7907" y="0"/>
            <a:ext cx="9717812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5930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13244" y="649363"/>
            <a:ext cx="5544756" cy="5170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9600" b="1" dirty="0"/>
              <a:t>F</a:t>
            </a:r>
            <a:r>
              <a:rPr lang="en-GB" b="1" dirty="0"/>
              <a:t>rom this part of the mantle</a:t>
            </a:r>
            <a:r>
              <a:rPr lang="en-GB" dirty="0"/>
              <a:t> developed an </a:t>
            </a:r>
            <a:r>
              <a:rPr lang="en-GB" b="1" dirty="0"/>
              <a:t>extraordinarily</a:t>
            </a:r>
            <a:r>
              <a:rPr lang="en-GB" dirty="0"/>
              <a:t> mobile</a:t>
            </a:r>
            <a:r>
              <a:rPr lang="en-GB" b="1" dirty="0"/>
              <a:t> </a:t>
            </a:r>
            <a:r>
              <a:rPr lang="en-GB" dirty="0"/>
              <a:t>and sensitive head, </a:t>
            </a:r>
            <a:endParaRPr lang="en-GB" dirty="0" smtClean="0"/>
          </a:p>
          <a:p>
            <a:endParaRPr lang="en-GB" dirty="0"/>
          </a:p>
          <a:p>
            <a:r>
              <a:rPr lang="en-GB" b="1" dirty="0" smtClean="0"/>
              <a:t>equipped </a:t>
            </a:r>
            <a:r>
              <a:rPr lang="en-GB" dirty="0" smtClean="0"/>
              <a:t>with </a:t>
            </a:r>
            <a:r>
              <a:rPr lang="en-GB" dirty="0"/>
              <a:t>numerous antennae, tentacles, </a:t>
            </a:r>
            <a:endParaRPr lang="en-GB" dirty="0" smtClean="0"/>
          </a:p>
          <a:p>
            <a:endParaRPr lang="en-GB" dirty="0"/>
          </a:p>
          <a:p>
            <a:r>
              <a:rPr lang="en-GB" b="1" dirty="0" smtClean="0"/>
              <a:t>moustaches</a:t>
            </a:r>
            <a:r>
              <a:rPr lang="en-GB" dirty="0" smtClean="0"/>
              <a:t> </a:t>
            </a:r>
            <a:r>
              <a:rPr lang="en-GB" dirty="0"/>
              <a:t>and other sensory organs. </a:t>
            </a:r>
            <a:endParaRPr lang="en-GB" dirty="0" smtClean="0"/>
          </a:p>
          <a:p>
            <a:endParaRPr lang="en-GB" dirty="0"/>
          </a:p>
          <a:p>
            <a:r>
              <a:rPr lang="en-GB" b="1" dirty="0" smtClean="0"/>
              <a:t>Among </a:t>
            </a:r>
            <a:r>
              <a:rPr lang="en-GB" b="1" dirty="0"/>
              <a:t>all the heads </a:t>
            </a:r>
            <a:r>
              <a:rPr lang="en-GB" dirty="0"/>
              <a:t>that have ever developed, </a:t>
            </a:r>
            <a:endParaRPr lang="en-GB" dirty="0" smtClean="0"/>
          </a:p>
          <a:p>
            <a:endParaRPr lang="en-GB" dirty="0"/>
          </a:p>
          <a:p>
            <a:r>
              <a:rPr lang="en-GB" dirty="0" smtClean="0"/>
              <a:t>it </a:t>
            </a:r>
            <a:r>
              <a:rPr lang="en-GB" dirty="0"/>
              <a:t>can be regarded as the most intelligently designed. </a:t>
            </a:r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r>
              <a:rPr lang="en-GB" b="1" dirty="0" smtClean="0"/>
              <a:t>Another </a:t>
            </a:r>
            <a:r>
              <a:rPr lang="en-GB" b="1" dirty="0"/>
              <a:t>part </a:t>
            </a:r>
            <a:r>
              <a:rPr lang="en-GB" dirty="0"/>
              <a:t>of the mantle secretes a spiral shell spring.</a:t>
            </a:r>
          </a:p>
        </p:txBody>
      </p:sp>
    </p:spTree>
    <p:extLst>
      <p:ext uri="{BB962C8B-B14F-4D97-AF65-F5344CB8AC3E}">
        <p14:creationId xmlns:p14="http://schemas.microsoft.com/office/powerpoint/2010/main" val="20253872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69949" y="923538"/>
            <a:ext cx="6393043" cy="4893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600" b="1" dirty="0"/>
              <a:t>T</a:t>
            </a:r>
            <a:r>
              <a:rPr lang="en-US" b="1" dirty="0"/>
              <a:t>his spiral symmetry </a:t>
            </a:r>
            <a:r>
              <a:rPr lang="en-US" dirty="0"/>
              <a:t>is the fundamental theme of the MMM body. 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T</a:t>
            </a:r>
            <a:r>
              <a:rPr lang="en-US" b="1" dirty="0" smtClean="0"/>
              <a:t>hey </a:t>
            </a:r>
            <a:r>
              <a:rPr lang="en-US" b="1" dirty="0"/>
              <a:t>are </a:t>
            </a:r>
            <a:r>
              <a:rPr lang="en-US" b="1" dirty="0" err="1"/>
              <a:t>ekcentric</a:t>
            </a:r>
            <a:r>
              <a:rPr lang="en-US" b="1" dirty="0"/>
              <a:t> </a:t>
            </a:r>
            <a:r>
              <a:rPr lang="en-US" dirty="0"/>
              <a:t>animals whose bodies incline toward coiling 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r>
              <a:rPr lang="en-US" b="1" dirty="0" smtClean="0"/>
              <a:t>both</a:t>
            </a:r>
            <a:r>
              <a:rPr lang="en-US" dirty="0" smtClean="0"/>
              <a:t> </a:t>
            </a:r>
            <a:r>
              <a:rPr lang="en-US" dirty="0"/>
              <a:t>as a whole and in all their details. 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r>
              <a:rPr lang="en-US" b="1" dirty="0" smtClean="0"/>
              <a:t>Their </a:t>
            </a:r>
            <a:r>
              <a:rPr lang="en-US" b="1" i="1" dirty="0" err="1"/>
              <a:t>elan</a:t>
            </a:r>
            <a:r>
              <a:rPr lang="en-US" b="1" i="1" dirty="0"/>
              <a:t> vital</a:t>
            </a:r>
            <a:r>
              <a:rPr lang="en-US" i="1" dirty="0"/>
              <a:t>, </a:t>
            </a:r>
            <a:r>
              <a:rPr lang="en-US" dirty="0"/>
              <a:t>this self-</a:t>
            </a:r>
            <a:r>
              <a:rPr lang="en-US" dirty="0" smtClean="0"/>
              <a:t>winding, </a:t>
            </a:r>
          </a:p>
          <a:p>
            <a:endParaRPr lang="en-US" dirty="0" smtClean="0"/>
          </a:p>
          <a:p>
            <a:endParaRPr lang="en-US" dirty="0"/>
          </a:p>
          <a:p>
            <a:r>
              <a:rPr lang="en-US" b="1" dirty="0" smtClean="0"/>
              <a:t>achieves</a:t>
            </a:r>
            <a:r>
              <a:rPr lang="en-US" dirty="0" smtClean="0"/>
              <a:t> </a:t>
            </a:r>
            <a:r>
              <a:rPr lang="en-US" dirty="0"/>
              <a:t>dizzying heights</a:t>
            </a:r>
            <a:r>
              <a:rPr lang="en-GB" dirty="0" smtClean="0">
                <a:effectLst/>
              </a:rPr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78638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Zebedee light blue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329303" y="0"/>
            <a:ext cx="129775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15168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98812" y="634933"/>
            <a:ext cx="5559188" cy="5724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600" b="1" dirty="0"/>
              <a:t>I</a:t>
            </a:r>
            <a:r>
              <a:rPr lang="en-US" dirty="0"/>
              <a:t>n cephalopods, like </a:t>
            </a:r>
            <a:r>
              <a:rPr lang="en-GB" b="1" dirty="0" smtClean="0"/>
              <a:t>MUSTACHIOED MOLLUSK MAGICIAN</a:t>
            </a:r>
            <a:r>
              <a:rPr lang="en-US" b="1" dirty="0" smtClean="0"/>
              <a:t>s</a:t>
            </a:r>
            <a:r>
              <a:rPr lang="en-US" dirty="0"/>
              <a:t>, </a:t>
            </a:r>
            <a:endParaRPr lang="en-US" dirty="0" smtClean="0"/>
          </a:p>
          <a:p>
            <a:endParaRPr lang="en-US" dirty="0"/>
          </a:p>
          <a:p>
            <a:r>
              <a:rPr lang="en-US" b="1" dirty="0" smtClean="0"/>
              <a:t>having</a:t>
            </a:r>
            <a:r>
              <a:rPr lang="en-US" dirty="0" smtClean="0"/>
              <a:t> </a:t>
            </a:r>
            <a:r>
              <a:rPr lang="en-US" dirty="0"/>
              <a:t>done away with their shells, 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this </a:t>
            </a:r>
            <a:r>
              <a:rPr lang="en-US" dirty="0"/>
              <a:t>balled up energy bursts </a:t>
            </a:r>
            <a:r>
              <a:rPr lang="en-US" dirty="0" smtClean="0"/>
              <a:t>forth. </a:t>
            </a:r>
          </a:p>
          <a:p>
            <a:endParaRPr lang="en-US" dirty="0"/>
          </a:p>
          <a:p>
            <a:r>
              <a:rPr lang="en-US" b="1" dirty="0" smtClean="0"/>
              <a:t>They </a:t>
            </a:r>
            <a:r>
              <a:rPr lang="en-US" b="1" dirty="0"/>
              <a:t>are the swiftest</a:t>
            </a:r>
            <a:r>
              <a:rPr lang="en-US" dirty="0"/>
              <a:t>, most agile, and most predatory of all animals. </a:t>
            </a:r>
            <a:endParaRPr lang="en-US" dirty="0" smtClean="0"/>
          </a:p>
          <a:p>
            <a:endParaRPr lang="en-US" dirty="0"/>
          </a:p>
          <a:p>
            <a:r>
              <a:rPr lang="en-US" b="1" dirty="0" smtClean="0"/>
              <a:t>It </a:t>
            </a:r>
            <a:r>
              <a:rPr lang="en-US" b="1" dirty="0"/>
              <a:t>is as if the entire phylum Mollusca</a:t>
            </a:r>
            <a:r>
              <a:rPr lang="en-US" dirty="0"/>
              <a:t>, violent as it is, had balled itself up only to </a:t>
            </a:r>
            <a:endParaRPr lang="en-US" dirty="0" smtClean="0"/>
          </a:p>
          <a:p>
            <a:endParaRPr lang="en-US" dirty="0"/>
          </a:p>
          <a:p>
            <a:r>
              <a:rPr lang="en-US" b="1" dirty="0" smtClean="0"/>
              <a:t>eject</a:t>
            </a:r>
            <a:r>
              <a:rPr lang="en-US" dirty="0" smtClean="0"/>
              <a:t> </a:t>
            </a:r>
            <a:r>
              <a:rPr lang="en-US" dirty="0"/>
              <a:t>the </a:t>
            </a:r>
            <a:r>
              <a:rPr lang="en-US" dirty="0" err="1"/>
              <a:t>vampyroteuthis</a:t>
            </a:r>
            <a:r>
              <a:rPr lang="en-US" dirty="0"/>
              <a:t>-zebedee into the </a:t>
            </a:r>
            <a:r>
              <a:rPr lang="en-US" dirty="0" smtClean="0"/>
              <a:t>world.</a:t>
            </a:r>
            <a:endParaRPr lang="en-GB" dirty="0"/>
          </a:p>
          <a:p>
            <a:r>
              <a:rPr lang="en-GB" dirty="0"/>
              <a:t/>
            </a:r>
            <a:br>
              <a:rPr lang="en-GB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2811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zeb-vamp phylogeny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51000" y="0"/>
            <a:ext cx="514494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44509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lose up zeb-vamp phylogeny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9264" y="705555"/>
            <a:ext cx="8954736" cy="5560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30970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1682" y="1298727"/>
            <a:ext cx="9640470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9600" b="1" dirty="0"/>
              <a:t>"Z</a:t>
            </a:r>
            <a:r>
              <a:rPr lang="en-GB" sz="4800" b="1" dirty="0"/>
              <a:t>ebedee will put it </a:t>
            </a:r>
            <a:r>
              <a:rPr lang="en-GB" sz="4800" b="1" dirty="0" smtClean="0"/>
              <a:t>right”</a:t>
            </a:r>
          </a:p>
          <a:p>
            <a:endParaRPr lang="en-GB" sz="4800" b="1" dirty="0"/>
          </a:p>
          <a:p>
            <a:r>
              <a:rPr lang="en-GB" sz="4800" b="1" dirty="0" smtClean="0"/>
              <a:t> </a:t>
            </a:r>
          </a:p>
          <a:p>
            <a:endParaRPr lang="en-GB" sz="4800" b="1" dirty="0"/>
          </a:p>
          <a:p>
            <a:r>
              <a:rPr lang="en-GB" sz="3600" dirty="0"/>
              <a:t>s</a:t>
            </a:r>
            <a:r>
              <a:rPr lang="en-GB" sz="3600" dirty="0" smtClean="0"/>
              <a:t>aid Florence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33072967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68931" y="909109"/>
            <a:ext cx="6944957" cy="4893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9600" b="1" dirty="0"/>
              <a:t>T</a:t>
            </a:r>
            <a:r>
              <a:rPr lang="en-GB" sz="4800" b="1" dirty="0"/>
              <a:t>he Magic </a:t>
            </a:r>
            <a:r>
              <a:rPr lang="en-GB" sz="4800" b="1" dirty="0" smtClean="0"/>
              <a:t>Roundabout</a:t>
            </a:r>
          </a:p>
          <a:p>
            <a:endParaRPr lang="en-GB" sz="4800" b="1" dirty="0"/>
          </a:p>
          <a:p>
            <a:endParaRPr lang="en-GB" sz="4800" b="1" dirty="0"/>
          </a:p>
          <a:p>
            <a:endParaRPr lang="en-GB" sz="4800" b="1" dirty="0" smtClean="0"/>
          </a:p>
          <a:p>
            <a:r>
              <a:rPr lang="en-GB" sz="3600" dirty="0" smtClean="0"/>
              <a:t>The </a:t>
            </a:r>
            <a:r>
              <a:rPr lang="en-GB" sz="3600" dirty="0"/>
              <a:t>Experiment </a:t>
            </a:r>
            <a:r>
              <a:rPr lang="en-GB" sz="3600" dirty="0" smtClean="0"/>
              <a:t>[</a:t>
            </a:r>
            <a:r>
              <a:rPr lang="en-GB" sz="3600" dirty="0" err="1" smtClean="0"/>
              <a:t>Youtube</a:t>
            </a:r>
            <a:r>
              <a:rPr lang="en-GB" sz="3600" dirty="0" smtClean="0"/>
              <a:t> SCRIPT</a:t>
            </a:r>
            <a:r>
              <a:rPr lang="en-GB" sz="3600" dirty="0"/>
              <a:t>] (sic) </a:t>
            </a:r>
          </a:p>
        </p:txBody>
      </p:sp>
    </p:spTree>
    <p:extLst>
      <p:ext uri="{BB962C8B-B14F-4D97-AF65-F5344CB8AC3E}">
        <p14:creationId xmlns:p14="http://schemas.microsoft.com/office/powerpoint/2010/main" val="9224774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81325" y="115442"/>
            <a:ext cx="5876675" cy="6278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9600" b="1" dirty="0"/>
              <a:t>y</a:t>
            </a:r>
            <a:r>
              <a:rPr lang="en-GB" dirty="0"/>
              <a:t>eah</a:t>
            </a:r>
          </a:p>
          <a:p>
            <a:r>
              <a:rPr lang="en-GB" dirty="0"/>
              <a:t>is it</a:t>
            </a:r>
          </a:p>
          <a:p>
            <a:r>
              <a:rPr lang="en-GB" b="1" dirty="0"/>
              <a:t>Oh diabolically clever now is everything ready</a:t>
            </a:r>
            <a:endParaRPr lang="en-GB" dirty="0"/>
          </a:p>
          <a:p>
            <a:r>
              <a:rPr lang="en-GB" dirty="0"/>
              <a:t>yes then letter the experiment begin </a:t>
            </a:r>
            <a:endParaRPr lang="en-GB" dirty="0" smtClean="0"/>
          </a:p>
          <a:p>
            <a:endParaRPr lang="en-GB" dirty="0"/>
          </a:p>
          <a:p>
            <a:r>
              <a:rPr lang="en-GB" dirty="0" smtClean="0"/>
              <a:t>I </a:t>
            </a:r>
            <a:r>
              <a:rPr lang="en-GB" dirty="0"/>
              <a:t>need a 50 ml</a:t>
            </a:r>
          </a:p>
          <a:p>
            <a:r>
              <a:rPr lang="en-GB" dirty="0"/>
              <a:t>you've got my head off said Brian you are bald said Dougal</a:t>
            </a:r>
          </a:p>
          <a:p>
            <a:r>
              <a:rPr lang="en-GB" dirty="0"/>
              <a:t>yes like or snails said Brian</a:t>
            </a:r>
          </a:p>
          <a:p>
            <a:r>
              <a:rPr lang="en-GB" dirty="0"/>
              <a:t>well I have some great news for you said Dougal evilly great news</a:t>
            </a:r>
          </a:p>
          <a:p>
            <a:r>
              <a:rPr lang="en-GB" dirty="0"/>
              <a:t>really said Brian all you're going to be so pleased said Dougal Brian wasn't too</a:t>
            </a:r>
          </a:p>
          <a:p>
            <a:r>
              <a:rPr lang="en-GB" dirty="0"/>
              <a:t>sure it won't hurt said </a:t>
            </a:r>
            <a:r>
              <a:rPr lang="en-GB" dirty="0" smtClean="0"/>
              <a:t>Dougal</a:t>
            </a:r>
          </a:p>
          <a:p>
            <a:endParaRPr lang="en-GB" dirty="0"/>
          </a:p>
          <a:p>
            <a:r>
              <a:rPr lang="en-GB" dirty="0"/>
              <a:t>so Brian submitted to do Google's experiment</a:t>
            </a:r>
          </a:p>
          <a:p>
            <a:r>
              <a:rPr lang="en-GB" dirty="0"/>
              <a:t>no I'm </a:t>
            </a:r>
            <a:r>
              <a:rPr lang="en-GB" dirty="0" err="1"/>
              <a:t>i</a:t>
            </a:r>
            <a:r>
              <a:rPr lang="en-GB" dirty="0"/>
              <a:t> got it right muttered Dougal</a:t>
            </a:r>
          </a:p>
          <a:p>
            <a:r>
              <a:rPr lang="en-GB" dirty="0"/>
              <a:t>hi don't say that said Ryan</a:t>
            </a:r>
          </a:p>
          <a:p>
            <a:r>
              <a:rPr lang="en-GB" dirty="0"/>
              <a:t>my head feels very funny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72222" y="2017889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5" name="Sound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8026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145"/>
    </mc:Choice>
    <mc:Fallback xmlns="">
      <p:transition xmlns:p14="http://schemas.microsoft.com/office/powerpoint/2010/main" spd="slow" advTm="50145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27675" y="678225"/>
            <a:ext cx="5530325" cy="4893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9600" b="1" dirty="0"/>
              <a:t>o</a:t>
            </a:r>
            <a:r>
              <a:rPr lang="en-GB" b="1" dirty="0"/>
              <a:t>h dear so do </a:t>
            </a:r>
            <a:r>
              <a:rPr lang="en-GB" b="1" dirty="0" err="1"/>
              <a:t>i</a:t>
            </a:r>
            <a:r>
              <a:rPr lang="en-GB" b="1" dirty="0"/>
              <a:t> think the mixture was a bit strong</a:t>
            </a:r>
          </a:p>
          <a:p>
            <a:r>
              <a:rPr lang="en-GB" dirty="0"/>
              <a:t>I who's put the light out</a:t>
            </a:r>
          </a:p>
          <a:p>
            <a:r>
              <a:rPr lang="en-GB" dirty="0"/>
              <a:t>squeak Brian now I don't want you to panic said Google you don't want me to</a:t>
            </a:r>
          </a:p>
          <a:p>
            <a:r>
              <a:rPr lang="en-GB" dirty="0"/>
              <a:t>what I said Brian panicking</a:t>
            </a:r>
          </a:p>
          <a:p>
            <a:r>
              <a:rPr lang="en-GB" dirty="0"/>
              <a:t>Florence arrived help said Brian who are you said Florence</a:t>
            </a:r>
          </a:p>
          <a:p>
            <a:r>
              <a:rPr lang="en-GB" dirty="0"/>
              <a:t>Brian shriek Brian are being got at his you have said Florence trying not to</a:t>
            </a:r>
          </a:p>
          <a:p>
            <a:r>
              <a:rPr lang="en-GB" dirty="0"/>
              <a:t>laugh</a:t>
            </a:r>
          </a:p>
          <a:p>
            <a:r>
              <a:rPr lang="en-GB" dirty="0"/>
              <a:t>I didn't recognize you without your hat and she got it and put it on for Brian</a:t>
            </a:r>
          </a:p>
          <a:p>
            <a:r>
              <a:rPr lang="en-GB" dirty="0"/>
              <a:t>thank you said Brian</a:t>
            </a:r>
          </a:p>
        </p:txBody>
      </p:sp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661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368"/>
    </mc:Choice>
    <mc:Fallback xmlns="">
      <p:transition xmlns:p14="http://schemas.microsoft.com/office/powerpoint/2010/main" spd="slow" advTm="47368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28694" y="317467"/>
            <a:ext cx="5429306" cy="5447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9600" b="1" dirty="0" err="1" smtClean="0"/>
              <a:t>e</a:t>
            </a:r>
            <a:r>
              <a:rPr lang="en-GB" b="1" dirty="0" err="1" smtClean="0"/>
              <a:t>rmintrude</a:t>
            </a:r>
            <a:r>
              <a:rPr lang="en-GB" b="1" dirty="0" smtClean="0"/>
              <a:t> </a:t>
            </a:r>
            <a:r>
              <a:rPr lang="en-GB" b="1" dirty="0"/>
              <a:t>arrived at </a:t>
            </a:r>
            <a:r>
              <a:rPr lang="en-GB" b="1" dirty="0" err="1"/>
              <a:t>dugans</a:t>
            </a:r>
            <a:r>
              <a:rPr lang="en-GB" b="1" dirty="0"/>
              <a:t> experimental establishment</a:t>
            </a:r>
          </a:p>
          <a:p>
            <a:r>
              <a:rPr lang="en-GB" dirty="0"/>
              <a:t>you don't happen to have a pair of scissors about you by any chance ask</a:t>
            </a:r>
          </a:p>
          <a:p>
            <a:r>
              <a:rPr lang="en-GB" dirty="0" smtClean="0"/>
              <a:t>Brian</a:t>
            </a:r>
          </a:p>
          <a:p>
            <a:endParaRPr lang="en-GB" dirty="0"/>
          </a:p>
          <a:p>
            <a:r>
              <a:rPr lang="en-GB" dirty="0"/>
              <a:t>good heavens a </a:t>
            </a:r>
            <a:r>
              <a:rPr lang="en-GB" dirty="0" err="1"/>
              <a:t>wooly</a:t>
            </a:r>
            <a:r>
              <a:rPr lang="en-GB" dirty="0"/>
              <a:t> </a:t>
            </a:r>
            <a:r>
              <a:rPr lang="en-GB" dirty="0" smtClean="0"/>
              <a:t>caterpillar</a:t>
            </a:r>
          </a:p>
          <a:p>
            <a:endParaRPr lang="en-GB" dirty="0"/>
          </a:p>
          <a:p>
            <a:r>
              <a:rPr lang="en-GB" dirty="0"/>
              <a:t>I'm not a </a:t>
            </a:r>
            <a:r>
              <a:rPr lang="en-GB" dirty="0" err="1"/>
              <a:t>wooly</a:t>
            </a:r>
            <a:r>
              <a:rPr lang="en-GB" dirty="0"/>
              <a:t> caterpillar are too dear</a:t>
            </a:r>
          </a:p>
          <a:p>
            <a:r>
              <a:rPr lang="en-GB" dirty="0"/>
              <a:t>now </a:t>
            </a:r>
            <a:r>
              <a:rPr lang="en-GB" dirty="0" err="1"/>
              <a:t>i'm</a:t>
            </a:r>
            <a:r>
              <a:rPr lang="en-GB" dirty="0"/>
              <a:t> </a:t>
            </a:r>
            <a:r>
              <a:rPr lang="en-GB" dirty="0" err="1"/>
              <a:t>brian</a:t>
            </a:r>
            <a:r>
              <a:rPr lang="en-GB" dirty="0"/>
              <a:t> </a:t>
            </a:r>
            <a:r>
              <a:rPr lang="en-GB" dirty="0" err="1"/>
              <a:t>i'm</a:t>
            </a:r>
            <a:r>
              <a:rPr lang="en-GB" dirty="0"/>
              <a:t> </a:t>
            </a:r>
            <a:r>
              <a:rPr lang="en-GB" dirty="0" err="1"/>
              <a:t>andrew</a:t>
            </a:r>
            <a:r>
              <a:rPr lang="en-GB" dirty="0"/>
              <a:t> thought you know I've always fancied myself with </a:t>
            </a:r>
            <a:r>
              <a:rPr lang="en-GB" dirty="0" smtClean="0"/>
              <a:t>her</a:t>
            </a:r>
          </a:p>
          <a:p>
            <a:endParaRPr lang="en-GB" dirty="0"/>
          </a:p>
          <a:p>
            <a:r>
              <a:rPr lang="en-GB" dirty="0"/>
              <a:t>this is going to be tricking re do re </a:t>
            </a:r>
            <a:endParaRPr lang="en-GB" dirty="0" smtClean="0"/>
          </a:p>
          <a:p>
            <a:endParaRPr lang="en-GB" dirty="0"/>
          </a:p>
          <a:p>
            <a:r>
              <a:rPr lang="en-GB" dirty="0" smtClean="0"/>
              <a:t>you </a:t>
            </a:r>
            <a:r>
              <a:rPr lang="en-GB" dirty="0"/>
              <a:t>can't hurry </a:t>
            </a:r>
            <a:r>
              <a:rPr lang="en-GB" dirty="0" smtClean="0"/>
              <a:t>science</a:t>
            </a:r>
            <a:endParaRPr lang="en-GB" dirty="0"/>
          </a:p>
        </p:txBody>
      </p:sp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151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829"/>
    </mc:Choice>
    <mc:Fallback xmlns="">
      <p:transition xmlns:p14="http://schemas.microsoft.com/office/powerpoint/2010/main" spd="slow" advTm="40829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70969" y="836958"/>
            <a:ext cx="5487031" cy="46166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9600" b="1" dirty="0" smtClean="0"/>
              <a:t>i</a:t>
            </a:r>
            <a:r>
              <a:rPr lang="en-GB" b="1" dirty="0" smtClean="0"/>
              <a:t>f you want here you'll have to be patient </a:t>
            </a:r>
            <a:r>
              <a:rPr lang="en-GB" dirty="0" smtClean="0"/>
              <a:t>as you say do you know</a:t>
            </a:r>
          </a:p>
          <a:p>
            <a:endParaRPr lang="en-GB" dirty="0" smtClean="0"/>
          </a:p>
          <a:p>
            <a:r>
              <a:rPr lang="en-GB" dirty="0" smtClean="0"/>
              <a:t>let me see yeah she should be about done</a:t>
            </a:r>
          </a:p>
          <a:p>
            <a:endParaRPr lang="en-GB" dirty="0" smtClean="0"/>
          </a:p>
          <a:p>
            <a:r>
              <a:rPr lang="en-GB" dirty="0" smtClean="0"/>
              <a:t>let's have a look </a:t>
            </a:r>
            <a:r>
              <a:rPr lang="en-GB" dirty="0" err="1" smtClean="0"/>
              <a:t>ermintrude</a:t>
            </a:r>
            <a:r>
              <a:rPr lang="en-GB" dirty="0" smtClean="0"/>
              <a:t> was revealed in all her glory and Dougal</a:t>
            </a:r>
          </a:p>
          <a:p>
            <a:endParaRPr lang="en-GB" dirty="0" smtClean="0"/>
          </a:p>
          <a:p>
            <a:r>
              <a:rPr lang="en-GB" dirty="0" smtClean="0"/>
              <a:t>decided that discretion was the better part of </a:t>
            </a:r>
            <a:r>
              <a:rPr lang="en-GB" dirty="0" err="1" smtClean="0"/>
              <a:t>valor</a:t>
            </a:r>
            <a:r>
              <a:rPr lang="en-GB" dirty="0" smtClean="0"/>
              <a:t> want some sugar Dougal</a:t>
            </a:r>
          </a:p>
          <a:p>
            <a:endParaRPr lang="en-GB" dirty="0" smtClean="0"/>
          </a:p>
          <a:p>
            <a:r>
              <a:rPr lang="en-GB" dirty="0" smtClean="0"/>
              <a:t>said Florence</a:t>
            </a:r>
            <a:endParaRPr lang="en-GB" dirty="0"/>
          </a:p>
        </p:txBody>
      </p:sp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6016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33"/>
    </mc:Choice>
    <mc:Fallback xmlns="">
      <p:transition xmlns:p14="http://schemas.microsoft.com/office/powerpoint/2010/main" spd="slow" advTm="30033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12225" y="187595"/>
            <a:ext cx="5645775" cy="5724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9600" b="1" dirty="0"/>
              <a:t>I'</a:t>
            </a:r>
            <a:r>
              <a:rPr lang="en-GB" b="1" dirty="0"/>
              <a:t>m not Dougal I'm intrude </a:t>
            </a:r>
            <a:r>
              <a:rPr lang="en-GB" dirty="0"/>
              <a:t>said I'm intrude rather proudly Florence </a:t>
            </a:r>
            <a:r>
              <a:rPr lang="en-GB" dirty="0" smtClean="0"/>
              <a:t>called</a:t>
            </a:r>
          </a:p>
          <a:p>
            <a:endParaRPr lang="en-GB" dirty="0"/>
          </a:p>
          <a:p>
            <a:r>
              <a:rPr lang="en-GB" dirty="0"/>
              <a:t>7000 </a:t>
            </a:r>
            <a:r>
              <a:rPr lang="en-GB" dirty="0" smtClean="0"/>
              <a:t>arrived</a:t>
            </a:r>
          </a:p>
          <a:p>
            <a:endParaRPr lang="en-GB" dirty="0"/>
          </a:p>
          <a:p>
            <a:r>
              <a:rPr lang="en-GB" dirty="0"/>
              <a:t>look said Florence do </a:t>
            </a:r>
            <a:r>
              <a:rPr lang="en-GB" dirty="0" smtClean="0"/>
              <a:t>something</a:t>
            </a:r>
          </a:p>
          <a:p>
            <a:endParaRPr lang="en-GB" dirty="0"/>
          </a:p>
          <a:p>
            <a:r>
              <a:rPr lang="en-GB" dirty="0"/>
              <a:t>deputy examine the evidence I </a:t>
            </a:r>
            <a:r>
              <a:rPr lang="en-GB" dirty="0" smtClean="0"/>
              <a:t>see</a:t>
            </a:r>
          </a:p>
          <a:p>
            <a:endParaRPr lang="en-GB" dirty="0"/>
          </a:p>
          <a:p>
            <a:r>
              <a:rPr lang="en-GB" dirty="0"/>
              <a:t>he muttered are Brian </a:t>
            </a:r>
            <a:r>
              <a:rPr lang="en-GB" dirty="0" err="1"/>
              <a:t>ermintrude</a:t>
            </a:r>
            <a:r>
              <a:rPr lang="en-GB" dirty="0"/>
              <a:t> met can see your face your </a:t>
            </a:r>
            <a:r>
              <a:rPr lang="en-GB" dirty="0" smtClean="0"/>
              <a:t>thing</a:t>
            </a:r>
          </a:p>
          <a:p>
            <a:endParaRPr lang="en-GB" dirty="0"/>
          </a:p>
          <a:p>
            <a:r>
              <a:rPr lang="en-GB" dirty="0"/>
              <a:t>allow me I think I might be in a spot of </a:t>
            </a:r>
            <a:r>
              <a:rPr lang="en-GB" dirty="0" smtClean="0"/>
              <a:t>bother</a:t>
            </a:r>
          </a:p>
          <a:p>
            <a:endParaRPr lang="en-GB" dirty="0"/>
          </a:p>
          <a:p>
            <a:r>
              <a:rPr lang="en-GB" dirty="0" smtClean="0"/>
              <a:t>not </a:t>
            </a:r>
            <a:r>
              <a:rPr lang="en-GB" dirty="0"/>
              <a:t>a </a:t>
            </a:r>
            <a:r>
              <a:rPr lang="en-GB" dirty="0" err="1"/>
              <a:t>dugall</a:t>
            </a:r>
            <a:r>
              <a:rPr lang="en-GB" dirty="0"/>
              <a:t> what do you mean by</a:t>
            </a:r>
          </a:p>
          <a:p>
            <a:r>
              <a:rPr lang="en-GB" dirty="0"/>
              <a:t>it</a:t>
            </a:r>
          </a:p>
        </p:txBody>
      </p:sp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42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502"/>
    </mc:Choice>
    <mc:Fallback xmlns="">
      <p:transition xmlns:p14="http://schemas.microsoft.com/office/powerpoint/2010/main" spd="slow" advTm="37502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55519" y="101012"/>
            <a:ext cx="5602481" cy="6278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9600" b="1" dirty="0"/>
              <a:t>s</a:t>
            </a:r>
            <a:r>
              <a:rPr lang="en-GB" b="1" dirty="0"/>
              <a:t>ensitivity sternly and he poured </a:t>
            </a:r>
            <a:r>
              <a:rPr lang="en-GB" dirty="0"/>
              <a:t>some of his special mixture on </a:t>
            </a:r>
            <a:r>
              <a:rPr lang="en-GB" dirty="0" err="1"/>
              <a:t>google</a:t>
            </a:r>
            <a:r>
              <a:rPr lang="en-GB" dirty="0"/>
              <a:t> </a:t>
            </a:r>
            <a:r>
              <a:rPr lang="en-GB" dirty="0" smtClean="0"/>
              <a:t>said</a:t>
            </a:r>
          </a:p>
          <a:p>
            <a:endParaRPr lang="en-GB" dirty="0"/>
          </a:p>
          <a:p>
            <a:r>
              <a:rPr lang="en-GB" dirty="0"/>
              <a:t>okay don't have a black whatever </a:t>
            </a:r>
            <a:r>
              <a:rPr lang="en-GB" dirty="0" err="1"/>
              <a:t>i'm</a:t>
            </a:r>
            <a:r>
              <a:rPr lang="en-GB" dirty="0"/>
              <a:t> hearing up study don't get up get </a:t>
            </a:r>
            <a:r>
              <a:rPr lang="en-GB" dirty="0" smtClean="0"/>
              <a:t>up</a:t>
            </a:r>
          </a:p>
          <a:p>
            <a:endParaRPr lang="en-GB" dirty="0"/>
          </a:p>
          <a:p>
            <a:r>
              <a:rPr lang="en-GB" dirty="0"/>
              <a:t>that'll teach him sensitivity </a:t>
            </a:r>
            <a:endParaRPr lang="en-GB" dirty="0" smtClean="0"/>
          </a:p>
          <a:p>
            <a:endParaRPr lang="en-GB" dirty="0"/>
          </a:p>
          <a:p>
            <a:r>
              <a:rPr lang="en-GB" dirty="0" err="1" smtClean="0"/>
              <a:t>google</a:t>
            </a:r>
            <a:r>
              <a:rPr lang="en-GB" dirty="0" smtClean="0"/>
              <a:t> </a:t>
            </a:r>
            <a:r>
              <a:rPr lang="en-GB" dirty="0"/>
              <a:t>tried hard to rub the mixture off </a:t>
            </a:r>
            <a:r>
              <a:rPr lang="en-GB" dirty="0" smtClean="0"/>
              <a:t>on some </a:t>
            </a:r>
            <a:r>
              <a:rPr lang="en-GB" dirty="0"/>
              <a:t>leaves but it was no </a:t>
            </a:r>
            <a:r>
              <a:rPr lang="en-GB" dirty="0" smtClean="0"/>
              <a:t>good</a:t>
            </a:r>
          </a:p>
          <a:p>
            <a:endParaRPr lang="en-GB" dirty="0"/>
          </a:p>
          <a:p>
            <a:r>
              <a:rPr lang="en-GB" dirty="0" err="1"/>
              <a:t>oti</a:t>
            </a:r>
            <a:r>
              <a:rPr lang="en-GB" dirty="0"/>
              <a:t> 70 sprayed Brian </a:t>
            </a:r>
            <a:r>
              <a:rPr lang="en-GB" dirty="0" err="1"/>
              <a:t>ermintrude</a:t>
            </a:r>
            <a:r>
              <a:rPr lang="en-GB" dirty="0"/>
              <a:t> with his mixture and they were back to </a:t>
            </a:r>
            <a:r>
              <a:rPr lang="en-GB" dirty="0" smtClean="0"/>
              <a:t>normal</a:t>
            </a:r>
          </a:p>
          <a:p>
            <a:endParaRPr lang="en-GB" dirty="0"/>
          </a:p>
          <a:p>
            <a:r>
              <a:rPr lang="en-GB" dirty="0" err="1"/>
              <a:t>google</a:t>
            </a:r>
            <a:r>
              <a:rPr lang="en-GB" dirty="0"/>
              <a:t> wasn't how humiliating</a:t>
            </a:r>
          </a:p>
          <a:p>
            <a:r>
              <a:rPr lang="en-GB" dirty="0"/>
              <a:t>he said well I feel like a rabbit and he went back to his laboratory for some of</a:t>
            </a:r>
          </a:p>
          <a:p>
            <a:r>
              <a:rPr lang="en-GB" dirty="0"/>
              <a:t>his own medicine</a:t>
            </a:r>
          </a:p>
        </p:txBody>
      </p:sp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398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3992"/>
    </mc:Choice>
    <mc:Fallback xmlns="">
      <p:transition xmlns:p14="http://schemas.microsoft.com/office/powerpoint/2010/main" spd="slow" advTm="53992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57556" y="490630"/>
            <a:ext cx="5400444" cy="60016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9600" b="1" dirty="0"/>
              <a:t>w</a:t>
            </a:r>
            <a:r>
              <a:rPr lang="en-GB" b="1" dirty="0"/>
              <a:t>ould you like a piece of sugar </a:t>
            </a:r>
            <a:r>
              <a:rPr lang="en-GB" dirty="0"/>
              <a:t>Dougal said Florence</a:t>
            </a:r>
          </a:p>
          <a:p>
            <a:r>
              <a:rPr lang="en-GB" dirty="0"/>
              <a:t>I could do with something </a:t>
            </a:r>
            <a:r>
              <a:rPr lang="en-GB" dirty="0" err="1"/>
              <a:t>sudoku</a:t>
            </a:r>
            <a:r>
              <a:rPr lang="en-GB" dirty="0"/>
              <a:t> it's been a harrowing </a:t>
            </a:r>
            <a:r>
              <a:rPr lang="en-GB" dirty="0" smtClean="0"/>
              <a:t>day</a:t>
            </a:r>
          </a:p>
          <a:p>
            <a:endParaRPr lang="en-GB" dirty="0"/>
          </a:p>
          <a:p>
            <a:r>
              <a:rPr lang="en-GB" dirty="0"/>
              <a:t>Oh your hair</a:t>
            </a:r>
          </a:p>
          <a:p>
            <a:r>
              <a:rPr lang="en-GB" dirty="0"/>
              <a:t>shouldn't it be a little </a:t>
            </a:r>
            <a:r>
              <a:rPr lang="en-GB" dirty="0" smtClean="0"/>
              <a:t>longer</a:t>
            </a:r>
          </a:p>
          <a:p>
            <a:endParaRPr lang="en-GB" dirty="0"/>
          </a:p>
          <a:p>
            <a:r>
              <a:rPr lang="en-GB" dirty="0"/>
              <a:t>yeah</a:t>
            </a:r>
          </a:p>
          <a:p>
            <a:r>
              <a:rPr lang="en-GB" dirty="0" smtClean="0"/>
              <a:t>Yeah</a:t>
            </a:r>
          </a:p>
          <a:p>
            <a:r>
              <a:rPr lang="en-GB" dirty="0" smtClean="0"/>
              <a:t>yeah</a:t>
            </a:r>
          </a:p>
          <a:p>
            <a:r>
              <a:rPr lang="en-GB" dirty="0" smtClean="0"/>
              <a:t>yeah</a:t>
            </a:r>
          </a:p>
          <a:p>
            <a:r>
              <a:rPr lang="en-GB" dirty="0" smtClean="0"/>
              <a:t>yeah</a:t>
            </a:r>
          </a:p>
          <a:p>
            <a:r>
              <a:rPr lang="en-GB" dirty="0" smtClean="0"/>
              <a:t>yeah</a:t>
            </a:r>
          </a:p>
          <a:p>
            <a:r>
              <a:rPr lang="en-GB" dirty="0" smtClean="0"/>
              <a:t>yeah</a:t>
            </a:r>
          </a:p>
          <a:p>
            <a:r>
              <a:rPr lang="en-GB" dirty="0" smtClean="0"/>
              <a:t>yeah</a:t>
            </a:r>
          </a:p>
          <a:p>
            <a:endParaRPr lang="en-GB" dirty="0"/>
          </a:p>
        </p:txBody>
      </p:sp>
      <p:pic>
        <p:nvPicPr>
          <p:cNvPr id="4" name="Sound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7920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756"/>
    </mc:Choice>
    <mc:Fallback xmlns="">
      <p:transition xmlns:p14="http://schemas.microsoft.com/office/powerpoint/2010/main" spd="slow" advTm="22756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44144" y="735945"/>
            <a:ext cx="554315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9600" b="1" dirty="0"/>
              <a:t>A</a:t>
            </a:r>
            <a:r>
              <a:rPr lang="en-GB" b="1" dirty="0"/>
              <a:t>nd so this fable has reached its end</a:t>
            </a:r>
            <a:r>
              <a:rPr lang="en-GB" dirty="0"/>
              <a:t>. </a:t>
            </a:r>
          </a:p>
        </p:txBody>
      </p:sp>
      <p:pic>
        <p:nvPicPr>
          <p:cNvPr id="3" name="Soun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355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13"/>
    </mc:Choice>
    <mc:Fallback xmlns="">
      <p:transition xmlns:p14="http://schemas.microsoft.com/office/powerpoint/2010/main" spd="slow" advTm="2413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59594" y="490630"/>
            <a:ext cx="5198406" cy="5170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9600" b="1" dirty="0"/>
              <a:t>T</a:t>
            </a:r>
            <a:r>
              <a:rPr lang="en-GB" b="1" dirty="0"/>
              <a:t>he </a:t>
            </a:r>
            <a:r>
              <a:rPr lang="en-GB" b="1" dirty="0" err="1"/>
              <a:t>vampyroteuthis</a:t>
            </a:r>
            <a:r>
              <a:rPr lang="en-GB" b="1" dirty="0"/>
              <a:t>-zebedee </a:t>
            </a:r>
            <a:r>
              <a:rPr lang="en-GB" dirty="0"/>
              <a:t>has emerged and is now peering at us with its </a:t>
            </a:r>
            <a:endParaRPr lang="en-GB" dirty="0" smtClean="0"/>
          </a:p>
          <a:p>
            <a:endParaRPr lang="en-GB" dirty="0"/>
          </a:p>
          <a:p>
            <a:r>
              <a:rPr lang="en-GB" dirty="0" smtClean="0"/>
              <a:t>hateful</a:t>
            </a:r>
            <a:r>
              <a:rPr lang="en-GB" dirty="0"/>
              <a:t>/soulful and </a:t>
            </a:r>
            <a:r>
              <a:rPr lang="en-GB" dirty="0" err="1"/>
              <a:t>humanesque</a:t>
            </a:r>
            <a:r>
              <a:rPr lang="en-GB" dirty="0"/>
              <a:t> eyes, </a:t>
            </a:r>
            <a:endParaRPr lang="en-GB" dirty="0" smtClean="0"/>
          </a:p>
          <a:p>
            <a:endParaRPr lang="en-GB" dirty="0"/>
          </a:p>
          <a:p>
            <a:r>
              <a:rPr lang="en-GB" dirty="0" smtClean="0"/>
              <a:t>with </a:t>
            </a:r>
            <a:r>
              <a:rPr lang="en-GB" dirty="0"/>
              <a:t>its pneumatic skin fluctuating </a:t>
            </a:r>
            <a:endParaRPr lang="en-GB" dirty="0" smtClean="0"/>
          </a:p>
          <a:p>
            <a:endParaRPr lang="en-GB" dirty="0"/>
          </a:p>
          <a:p>
            <a:r>
              <a:rPr lang="en-GB" dirty="0" smtClean="0"/>
              <a:t>from </a:t>
            </a:r>
            <a:r>
              <a:rPr lang="en-GB" dirty="0"/>
              <a:t>grey/yellow to violet/red to blue/black, </a:t>
            </a:r>
            <a:endParaRPr lang="en-GB" dirty="0" smtClean="0"/>
          </a:p>
          <a:p>
            <a:endParaRPr lang="en-GB" dirty="0"/>
          </a:p>
          <a:p>
            <a:r>
              <a:rPr lang="en-GB" dirty="0" smtClean="0"/>
              <a:t>its </a:t>
            </a:r>
            <a:r>
              <a:rPr lang="en-GB" dirty="0"/>
              <a:t>spring and suction cups pulsing, </a:t>
            </a:r>
            <a:endParaRPr lang="en-GB" dirty="0" smtClean="0"/>
          </a:p>
          <a:p>
            <a:endParaRPr lang="en-GB" dirty="0"/>
          </a:p>
          <a:p>
            <a:r>
              <a:rPr lang="en-GB" dirty="0" smtClean="0"/>
              <a:t>its </a:t>
            </a:r>
            <a:r>
              <a:rPr lang="en-GB" dirty="0"/>
              <a:t>mouth vomiting streams of water mixed </a:t>
            </a:r>
            <a:r>
              <a:rPr lang="en-GB" b="1" dirty="0"/>
              <a:t>with </a:t>
            </a:r>
            <a:endParaRPr lang="en-GB" b="1" dirty="0" smtClean="0"/>
          </a:p>
          <a:p>
            <a:endParaRPr lang="en-GB" b="1" dirty="0"/>
          </a:p>
          <a:p>
            <a:r>
              <a:rPr lang="en-GB" b="1" dirty="0" smtClean="0"/>
              <a:t>time </a:t>
            </a:r>
            <a:r>
              <a:rPr lang="en-GB" b="1" dirty="0"/>
              <a:t>for beds</a:t>
            </a:r>
            <a:r>
              <a:rPr lang="en-GB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3628052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27675" y="346327"/>
            <a:ext cx="5530325" cy="5724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9600" b="1" dirty="0"/>
              <a:t>O</a:t>
            </a:r>
            <a:r>
              <a:rPr lang="en-GB" b="1" dirty="0"/>
              <a:t>therwise</a:t>
            </a:r>
            <a:r>
              <a:rPr lang="en-GB" dirty="0"/>
              <a:t> it is still and immured </a:t>
            </a:r>
            <a:endParaRPr lang="en-GB" dirty="0" smtClean="0"/>
          </a:p>
          <a:p>
            <a:r>
              <a:rPr lang="en-GB" dirty="0" smtClean="0"/>
              <a:t>(</a:t>
            </a:r>
            <a:r>
              <a:rPr lang="en-GB" dirty="0"/>
              <a:t>to speak, at </a:t>
            </a:r>
            <a:r>
              <a:rPr lang="en-GB" dirty="0" smtClean="0"/>
              <a:t>least), </a:t>
            </a:r>
            <a:r>
              <a:rPr lang="en-GB" dirty="0"/>
              <a:t>of its </a:t>
            </a:r>
            <a:r>
              <a:rPr lang="en-GB" dirty="0" err="1"/>
              <a:t>innumerous</a:t>
            </a:r>
            <a:r>
              <a:rPr lang="en-GB" dirty="0"/>
              <a:t> relatives</a:t>
            </a:r>
            <a:r>
              <a:rPr lang="en-GB" dirty="0" smtClean="0"/>
              <a:t>:</a:t>
            </a:r>
          </a:p>
          <a:p>
            <a:endParaRPr lang="en-GB" dirty="0"/>
          </a:p>
          <a:p>
            <a:r>
              <a:rPr lang="en-GB" b="1" dirty="0" err="1" smtClean="0"/>
              <a:t>dougals</a:t>
            </a:r>
            <a:r>
              <a:rPr lang="en-GB" dirty="0"/>
              <a:t>, </a:t>
            </a:r>
            <a:r>
              <a:rPr lang="en-GB" dirty="0" err="1"/>
              <a:t>eukelampres</a:t>
            </a:r>
            <a:r>
              <a:rPr lang="en-GB" dirty="0"/>
              <a:t>, </a:t>
            </a:r>
            <a:endParaRPr lang="en-GB" dirty="0" smtClean="0"/>
          </a:p>
          <a:p>
            <a:endParaRPr lang="en-GB" dirty="0" smtClean="0"/>
          </a:p>
          <a:p>
            <a:r>
              <a:rPr lang="en-GB" b="1" dirty="0" err="1" smtClean="0"/>
              <a:t>brians</a:t>
            </a:r>
            <a:r>
              <a:rPr lang="en-GB" dirty="0"/>
              <a:t>, </a:t>
            </a:r>
            <a:r>
              <a:rPr lang="en-GB" dirty="0" err="1"/>
              <a:t>enedraroplons</a:t>
            </a:r>
            <a:r>
              <a:rPr lang="en-GB" dirty="0"/>
              <a:t>, </a:t>
            </a:r>
            <a:endParaRPr lang="en-GB" dirty="0" smtClean="0"/>
          </a:p>
          <a:p>
            <a:endParaRPr lang="en-GB" dirty="0"/>
          </a:p>
          <a:p>
            <a:r>
              <a:rPr lang="en-GB" b="1" dirty="0" err="1" smtClean="0"/>
              <a:t>florences</a:t>
            </a:r>
            <a:r>
              <a:rPr lang="en-GB" dirty="0"/>
              <a:t>, </a:t>
            </a:r>
            <a:r>
              <a:rPr lang="en-GB" dirty="0" err="1"/>
              <a:t>artagepargogones</a:t>
            </a:r>
            <a:r>
              <a:rPr lang="en-GB" dirty="0"/>
              <a:t>, </a:t>
            </a:r>
            <a:endParaRPr lang="en-GB" dirty="0" smtClean="0"/>
          </a:p>
          <a:p>
            <a:endParaRPr lang="en-GB" dirty="0"/>
          </a:p>
          <a:p>
            <a:r>
              <a:rPr lang="en-GB" b="1" dirty="0" err="1" smtClean="0"/>
              <a:t>ermintrudes</a:t>
            </a:r>
            <a:r>
              <a:rPr lang="en-GB" dirty="0"/>
              <a:t>, </a:t>
            </a:r>
            <a:r>
              <a:rPr lang="en-GB" dirty="0" err="1"/>
              <a:t>hadals</a:t>
            </a:r>
            <a:r>
              <a:rPr lang="en-GB" dirty="0"/>
              <a:t>, </a:t>
            </a:r>
            <a:endParaRPr lang="en-GB" dirty="0" smtClean="0"/>
          </a:p>
          <a:p>
            <a:endParaRPr lang="en-GB" dirty="0" smtClean="0"/>
          </a:p>
          <a:p>
            <a:r>
              <a:rPr lang="en-GB" b="1" dirty="0" err="1" smtClean="0"/>
              <a:t>dylans</a:t>
            </a:r>
            <a:r>
              <a:rPr lang="en-GB" dirty="0"/>
              <a:t>, </a:t>
            </a:r>
            <a:r>
              <a:rPr lang="en-GB" dirty="0" err="1"/>
              <a:t>phusagrions</a:t>
            </a:r>
            <a:r>
              <a:rPr lang="en-GB" dirty="0"/>
              <a:t>, </a:t>
            </a:r>
            <a:endParaRPr lang="en-GB" dirty="0" smtClean="0"/>
          </a:p>
          <a:p>
            <a:endParaRPr lang="en-GB" dirty="0"/>
          </a:p>
          <a:p>
            <a:r>
              <a:rPr lang="en-GB" b="1" dirty="0" err="1" smtClean="0"/>
              <a:t>rustys</a:t>
            </a:r>
            <a:r>
              <a:rPr lang="en-GB" dirty="0" smtClean="0"/>
              <a:t> and </a:t>
            </a:r>
            <a:r>
              <a:rPr lang="en-GB" dirty="0" err="1"/>
              <a:t>kamptes</a:t>
            </a:r>
            <a:r>
              <a:rPr lang="en-GB" dirty="0"/>
              <a:t>) </a:t>
            </a:r>
            <a:endParaRPr lang="en-GB" dirty="0" smtClean="0"/>
          </a:p>
          <a:p>
            <a:endParaRPr lang="en-GB" dirty="0"/>
          </a:p>
          <a:p>
            <a:r>
              <a:rPr lang="en-GB" dirty="0" smtClean="0"/>
              <a:t>within </a:t>
            </a:r>
            <a:r>
              <a:rPr lang="en-GB" dirty="0"/>
              <a:t>the walls of an aquarium/enchanted village</a:t>
            </a:r>
            <a:r>
              <a:rPr lang="en-GB" dirty="0" smtClean="0"/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058475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87437" y="1183285"/>
            <a:ext cx="652839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GB" sz="9600" b="1" dirty="0" smtClean="0"/>
          </a:p>
          <a:p>
            <a:r>
              <a:rPr lang="en-GB" sz="9600" b="1" dirty="0" smtClean="0"/>
              <a:t>A</a:t>
            </a:r>
            <a:r>
              <a:rPr lang="en-GB" sz="3600" b="1" dirty="0" smtClean="0"/>
              <a:t> vigilant ball of energy</a:t>
            </a:r>
            <a:r>
              <a:rPr lang="en-GB" dirty="0" smtClean="0"/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533302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03905" y="0"/>
            <a:ext cx="53107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7290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75556" y="0"/>
            <a:ext cx="515055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247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63837" y="1370879"/>
            <a:ext cx="7605269" cy="38779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9600" b="1" dirty="0"/>
              <a:t>W</a:t>
            </a:r>
            <a:r>
              <a:rPr lang="en-GB" sz="4800" b="1" dirty="0"/>
              <a:t>ell you can’t </a:t>
            </a:r>
            <a:r>
              <a:rPr lang="en-GB" sz="4800" b="1" dirty="0" smtClean="0"/>
              <a:t>win them </a:t>
            </a:r>
            <a:r>
              <a:rPr lang="en-GB" sz="4800" b="1" dirty="0"/>
              <a:t>all</a:t>
            </a:r>
            <a:r>
              <a:rPr lang="en-GB" sz="4800" b="1" dirty="0" smtClean="0"/>
              <a:t>,</a:t>
            </a:r>
          </a:p>
          <a:p>
            <a:endParaRPr lang="en-GB" sz="4800" b="1" dirty="0" smtClean="0"/>
          </a:p>
          <a:p>
            <a:endParaRPr lang="en-GB" b="1" dirty="0"/>
          </a:p>
          <a:p>
            <a:r>
              <a:rPr lang="en-GB" b="1" dirty="0" smtClean="0"/>
              <a:t> </a:t>
            </a:r>
            <a:r>
              <a:rPr lang="en-GB" b="1" dirty="0"/>
              <a:t>said Zebedee, </a:t>
            </a:r>
            <a:r>
              <a:rPr lang="en-GB" b="1" dirty="0">
                <a:hlinkClick r:id="rId2"/>
              </a:rPr>
              <a:t>time for bed</a:t>
            </a:r>
            <a:r>
              <a:rPr lang="en-GB" b="1" dirty="0"/>
              <a:t>.”</a:t>
            </a:r>
            <a:endParaRPr lang="en-GB" dirty="0"/>
          </a:p>
          <a:p>
            <a:r>
              <a:rPr lang="en-GB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6350665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60294" y="2667280"/>
            <a:ext cx="4572000" cy="175432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u="sng" dirty="0" smtClean="0">
                <a:hlinkClick r:id="rId2"/>
              </a:rPr>
              <a:t>https://www.youtube.com/v/kZTBDnj0Cgc?playlist=kZTBDnj0Cc&amp;autoplay=1&amp;loop=1</a:t>
            </a:r>
            <a:endParaRPr lang="en-GB" dirty="0" smtClean="0"/>
          </a:p>
          <a:p>
            <a:r>
              <a:rPr lang="en-GB" dirty="0" smtClean="0"/>
              <a:t> </a:t>
            </a:r>
          </a:p>
          <a:p>
            <a:r>
              <a:rPr lang="en-GB" u="sng" dirty="0" smtClean="0">
                <a:hlinkClick r:id="rId3"/>
              </a:rPr>
              <a:t>Time for bed</a:t>
            </a:r>
            <a:endParaRPr lang="en-GB" dirty="0" smtClean="0"/>
          </a:p>
          <a:p>
            <a:r>
              <a:rPr lang="en-GB" dirty="0" smtClean="0"/>
              <a:t> </a:t>
            </a:r>
          </a:p>
          <a:p>
            <a:r>
              <a:rPr lang="en-GB" b="1" dirty="0" smtClean="0"/>
              <a:t>[END]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40231549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431</TotalTime>
  <Words>1499</Words>
  <Application>Microsoft Macintosh PowerPoint</Application>
  <PresentationFormat>On-screen Show (4:3)</PresentationFormat>
  <Paragraphs>389</Paragraphs>
  <Slides>75</Slides>
  <Notes>2</Notes>
  <HiddenSlides>0</HiddenSlides>
  <MMClips>8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75</vt:i4>
      </vt:variant>
    </vt:vector>
  </HeadingPairs>
  <TitlesOfParts>
    <vt:vector size="7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>LCC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MI MI</dc:creator>
  <cp:keywords/>
  <dc:description/>
  <cp:lastModifiedBy>MI MI</cp:lastModifiedBy>
  <cp:revision>56</cp:revision>
  <dcterms:created xsi:type="dcterms:W3CDTF">2016-09-28T08:50:38Z</dcterms:created>
  <dcterms:modified xsi:type="dcterms:W3CDTF">2016-09-30T09:48:03Z</dcterms:modified>
  <cp:category/>
</cp:coreProperties>
</file>