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99" r:id="rId3"/>
    <p:sldId id="300" r:id="rId4"/>
    <p:sldId id="257" r:id="rId5"/>
    <p:sldId id="265" r:id="rId6"/>
    <p:sldId id="258" r:id="rId7"/>
    <p:sldId id="267" r:id="rId8"/>
    <p:sldId id="260" r:id="rId9"/>
    <p:sldId id="332" r:id="rId10"/>
    <p:sldId id="302" r:id="rId11"/>
    <p:sldId id="301" r:id="rId12"/>
    <p:sldId id="303" r:id="rId13"/>
    <p:sldId id="304" r:id="rId14"/>
    <p:sldId id="335" r:id="rId15"/>
    <p:sldId id="305" r:id="rId16"/>
    <p:sldId id="306" r:id="rId17"/>
    <p:sldId id="307" r:id="rId18"/>
    <p:sldId id="308" r:id="rId19"/>
    <p:sldId id="309" r:id="rId20"/>
    <p:sldId id="336" r:id="rId21"/>
    <p:sldId id="310" r:id="rId22"/>
    <p:sldId id="311" r:id="rId23"/>
    <p:sldId id="312" r:id="rId24"/>
    <p:sldId id="314" r:id="rId25"/>
    <p:sldId id="315" r:id="rId26"/>
    <p:sldId id="316" r:id="rId27"/>
    <p:sldId id="317" r:id="rId28"/>
    <p:sldId id="322" r:id="rId29"/>
    <p:sldId id="321" r:id="rId30"/>
    <p:sldId id="319" r:id="rId31"/>
    <p:sldId id="320" r:id="rId32"/>
    <p:sldId id="323" r:id="rId33"/>
    <p:sldId id="324" r:id="rId34"/>
    <p:sldId id="325" r:id="rId35"/>
    <p:sldId id="326" r:id="rId36"/>
    <p:sldId id="327" r:id="rId37"/>
    <p:sldId id="328" r:id="rId38"/>
    <p:sldId id="329" r:id="rId39"/>
    <p:sldId id="330" r:id="rId40"/>
    <p:sldId id="331" r:id="rId41"/>
    <p:sldId id="333" r:id="rId42"/>
    <p:sldId id="263" r:id="rId43"/>
    <p:sldId id="337" r:id="rId44"/>
    <p:sldId id="334" r:id="rId45"/>
    <p:sldId id="33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814" autoAdjust="0"/>
  </p:normalViewPr>
  <p:slideViewPr>
    <p:cSldViewPr snapToGrid="0">
      <p:cViewPr varScale="1">
        <p:scale>
          <a:sx n="93" d="100"/>
          <a:sy n="93" d="100"/>
        </p:scale>
        <p:origin x="1272" y="84"/>
      </p:cViewPr>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4.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838E31-34CF-4624-96D3-48BA5D1B40B9}" type="datetimeFigureOut">
              <a:rPr lang="en-GB" smtClean="0"/>
              <a:t>16/10/2021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F6A7B3-F578-424A-A839-2E6E23CB1C7D}" type="slidenum">
              <a:rPr lang="en-GB" smtClean="0"/>
              <a:t>‹#›</a:t>
            </a:fld>
            <a:endParaRPr lang="en-GB"/>
          </a:p>
        </p:txBody>
      </p:sp>
    </p:spTree>
    <p:extLst>
      <p:ext uri="{BB962C8B-B14F-4D97-AF65-F5344CB8AC3E}">
        <p14:creationId xmlns:p14="http://schemas.microsoft.com/office/powerpoint/2010/main" val="4107459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a:t>
            </a:fld>
            <a:endParaRPr lang="en-GB"/>
          </a:p>
        </p:txBody>
      </p:sp>
    </p:spTree>
    <p:extLst>
      <p:ext uri="{BB962C8B-B14F-4D97-AF65-F5344CB8AC3E}">
        <p14:creationId xmlns:p14="http://schemas.microsoft.com/office/powerpoint/2010/main" val="2862705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Based on my PhD which uses Dr Doom as a case study for a 13 dimensional model of Character Cohesion</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a:t>
            </a:fld>
            <a:endParaRPr lang="en-GB"/>
          </a:p>
        </p:txBody>
      </p:sp>
    </p:spTree>
    <p:extLst>
      <p:ext uri="{BB962C8B-B14F-4D97-AF65-F5344CB8AC3E}">
        <p14:creationId xmlns:p14="http://schemas.microsoft.com/office/powerpoint/2010/main" val="2977463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talk will specifically concentrate on 3 of the 13 components: Previous Events and Market and Textual Authorship, and I want to show how John Byrne uses Previous Events in the storyworld as a way to comment on the cohesion of the Marvel diegesis, and to assert his own claims to authorship.</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a:t>
            </a:fld>
            <a:endParaRPr lang="en-GB"/>
          </a:p>
        </p:txBody>
      </p:sp>
    </p:spTree>
    <p:extLst>
      <p:ext uri="{BB962C8B-B14F-4D97-AF65-F5344CB8AC3E}">
        <p14:creationId xmlns:p14="http://schemas.microsoft.com/office/powerpoint/2010/main" val="2017873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does this via Image quotation, which is a technique regularly used in comics of this period for two main  purposes. Most obviously it's used in recaps, here to tell readers what had happened before, and also to add some information</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4</a:t>
            </a:fld>
            <a:endParaRPr lang="en-GB"/>
          </a:p>
        </p:txBody>
      </p:sp>
    </p:spTree>
    <p:extLst>
      <p:ext uri="{BB962C8B-B14F-4D97-AF65-F5344CB8AC3E}">
        <p14:creationId xmlns:p14="http://schemas.microsoft.com/office/powerpoint/2010/main" val="2816880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It's also used as a tribute or homage to an older one. This shows John Byrne doing it, and he does it a lot during his run on FF from 1981 to 1986, as a way to talk about, and use, the coherence of Marvel continuity. He also uses it to assert himself as a primary author and a successor to Kirby.</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5</a:t>
            </a:fld>
            <a:endParaRPr lang="en-GB"/>
          </a:p>
        </p:txBody>
      </p:sp>
    </p:spTree>
    <p:extLst>
      <p:ext uri="{BB962C8B-B14F-4D97-AF65-F5344CB8AC3E}">
        <p14:creationId xmlns:p14="http://schemas.microsoft.com/office/powerpoint/2010/main" val="3827143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is achieved partly through Textual authorship. This is where we see the name of the authors inside the comic itself .</a:t>
            </a:r>
          </a:p>
          <a:p>
            <a:r>
              <a:rPr lang="en-GB" sz="1200" kern="1200" dirty="0" smtClean="0">
                <a:solidFill>
                  <a:schemeClr val="tx1"/>
                </a:solidFill>
                <a:effectLst/>
                <a:latin typeface="+mn-lt"/>
                <a:ea typeface="+mn-ea"/>
                <a:cs typeface="+mn-cs"/>
              </a:rPr>
              <a:t>Unusually for superhero comics, John Byrne doesn't really collaborate during his run on FF. he writes and pencils, sometimes inks and even letters himself too.</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6</a:t>
            </a:fld>
            <a:endParaRPr lang="en-GB"/>
          </a:p>
        </p:txBody>
      </p:sp>
    </p:spTree>
    <p:extLst>
      <p:ext uri="{BB962C8B-B14F-4D97-AF65-F5344CB8AC3E}">
        <p14:creationId xmlns:p14="http://schemas.microsoft.com/office/powerpoint/2010/main" val="226851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But Byrne also attempts to assert his Market Authorship - that is having his own name, or even face, on the cover of the comic as a selling point. This is "John Byrne's Fantastic Four"</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7</a:t>
            </a:fld>
            <a:endParaRPr lang="en-GB"/>
          </a:p>
        </p:txBody>
      </p:sp>
    </p:spTree>
    <p:extLst>
      <p:ext uri="{BB962C8B-B14F-4D97-AF65-F5344CB8AC3E}">
        <p14:creationId xmlns:p14="http://schemas.microsoft.com/office/powerpoint/2010/main" val="588238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I'm going to look at how he does all this, over three texts.</a:t>
            </a:r>
          </a:p>
          <a:p>
            <a:r>
              <a:rPr lang="en-GB" sz="1200" kern="1200" dirty="0" smtClean="0">
                <a:solidFill>
                  <a:schemeClr val="tx1"/>
                </a:solidFill>
                <a:effectLst/>
                <a:latin typeface="+mn-lt"/>
                <a:ea typeface="+mn-ea"/>
                <a:cs typeface="+mn-cs"/>
              </a:rPr>
              <a:t>This Land Is Mine from Fantastic four 247, Interlude in FF 258, and True Lies in FF 278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8</a:t>
            </a:fld>
            <a:endParaRPr lang="en-GB"/>
          </a:p>
        </p:txBody>
      </p:sp>
    </p:spTree>
    <p:extLst>
      <p:ext uri="{BB962C8B-B14F-4D97-AF65-F5344CB8AC3E}">
        <p14:creationId xmlns:p14="http://schemas.microsoft.com/office/powerpoint/2010/main" val="2253526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Land Is Mine published in 1982. Doctor Doom has summoned the Fantastic Four to Latveria.</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9</a:t>
            </a:fld>
            <a:endParaRPr lang="en-GB"/>
          </a:p>
        </p:txBody>
      </p:sp>
    </p:spTree>
    <p:extLst>
      <p:ext uri="{BB962C8B-B14F-4D97-AF65-F5344CB8AC3E}">
        <p14:creationId xmlns:p14="http://schemas.microsoft.com/office/powerpoint/2010/main" val="1086231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He's taken them there to show them the results of their actions some years ago when they helped a revolution against him.</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10</a:t>
            </a:fld>
            <a:endParaRPr lang="en-GB"/>
          </a:p>
        </p:txBody>
      </p:sp>
    </p:spTree>
    <p:extLst>
      <p:ext uri="{BB962C8B-B14F-4D97-AF65-F5344CB8AC3E}">
        <p14:creationId xmlns:p14="http://schemas.microsoft.com/office/powerpoint/2010/main" val="4282737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happened in FF 200 . Here we see the results of the revolution, with Prince Zorba taking over. This panel is fascinating for its symbolism for American Foreign policy, but I don't have time to go into it now!</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11</a:t>
            </a:fld>
            <a:endParaRPr lang="en-GB"/>
          </a:p>
        </p:txBody>
      </p:sp>
    </p:spTree>
    <p:extLst>
      <p:ext uri="{BB962C8B-B14F-4D97-AF65-F5344CB8AC3E}">
        <p14:creationId xmlns:p14="http://schemas.microsoft.com/office/powerpoint/2010/main" val="2336643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Sue: "what if this is our fault?" This is a question very much being asked of American foreign policy at the time of the story - is it better to help revolutions, like America's own revolution, or to have strong dictators in power to bring stability?</a:t>
            </a:r>
          </a:p>
          <a:p>
            <a:r>
              <a:rPr lang="en-GB" sz="1200" kern="1200" dirty="0" smtClean="0">
                <a:solidFill>
                  <a:schemeClr val="tx1"/>
                </a:solidFill>
                <a:effectLst/>
                <a:latin typeface="+mn-lt"/>
                <a:ea typeface="+mn-ea"/>
                <a:cs typeface="+mn-cs"/>
              </a:rPr>
              <a:t>Normally in a superhero story it's a Good Thing to take power away from a supervillain. Here it seems it isn't, and Byrne has to find ways to justify this viewpoint</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12</a:t>
            </a:fld>
            <a:endParaRPr lang="en-GB"/>
          </a:p>
        </p:txBody>
      </p:sp>
    </p:spTree>
    <p:extLst>
      <p:ext uri="{BB962C8B-B14F-4D97-AF65-F5344CB8AC3E}">
        <p14:creationId xmlns:p14="http://schemas.microsoft.com/office/powerpoint/2010/main" val="2505084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does this via the story of a small boy called Kristoff. He bumps into Doom, his mother begs for mercy - just as we'd expect - but then it turns out that she thought it was Prince Zorba's secret police, and is RELIEVED to see it's Doom.</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13</a:t>
            </a:fld>
            <a:endParaRPr lang="en-GB"/>
          </a:p>
        </p:txBody>
      </p:sp>
    </p:spTree>
    <p:extLst>
      <p:ext uri="{BB962C8B-B14F-4D97-AF65-F5344CB8AC3E}">
        <p14:creationId xmlns:p14="http://schemas.microsoft.com/office/powerpoint/2010/main" val="1213402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 smell a set-up" says The Thing, and he'd be right to think so. Doom has done this many times before, faking the love of his people for outsiders, not just in the Fantastic Four but other comics and other media. The reader expects a set-up too, so Byrne has to show it's for real.</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14</a:t>
            </a:fld>
            <a:endParaRPr lang="en-GB"/>
          </a:p>
        </p:txBody>
      </p:sp>
    </p:spTree>
    <p:extLst>
      <p:ext uri="{BB962C8B-B14F-4D97-AF65-F5344CB8AC3E}">
        <p14:creationId xmlns:p14="http://schemas.microsoft.com/office/powerpoint/2010/main" val="1893654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does this by having the woman recall how happy people were when Doom took over. To reinforce the idea that this is genuine though, the image he uses is a direct quote of one from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15</a:t>
            </a:fld>
            <a:endParaRPr lang="en-GB"/>
          </a:p>
        </p:txBody>
      </p:sp>
    </p:spTree>
    <p:extLst>
      <p:ext uri="{BB962C8B-B14F-4D97-AF65-F5344CB8AC3E}">
        <p14:creationId xmlns:p14="http://schemas.microsoft.com/office/powerpoint/2010/main" val="3496421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Doom's original origin story in Fantastic Four Annual #2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16</a:t>
            </a:fld>
            <a:endParaRPr lang="en-GB"/>
          </a:p>
        </p:txBody>
      </p:sp>
    </p:spTree>
    <p:extLst>
      <p:ext uri="{BB962C8B-B14F-4D97-AF65-F5344CB8AC3E}">
        <p14:creationId xmlns:p14="http://schemas.microsoft.com/office/powerpoint/2010/main" val="1079746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If we look at the two images together we can see that Byrne has gone to great lengths to position characters similarly to the Kirby story. It's the same image - the same event - literally from a different angle.</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17</a:t>
            </a:fld>
            <a:endParaRPr lang="en-GB"/>
          </a:p>
        </p:txBody>
      </p:sp>
    </p:spTree>
    <p:extLst>
      <p:ext uri="{BB962C8B-B14F-4D97-AF65-F5344CB8AC3E}">
        <p14:creationId xmlns:p14="http://schemas.microsoft.com/office/powerpoint/2010/main" val="1462178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diagram also shows the relative viewpoints of the artists. Byrne has placed himself next to Kirby, possibly even slightly in front of him. Byrne is saying that he is Kirby's equal, and that this story is part of exactly the same storyworld as the earlier one. Byrne continues to quote other stories throughout this issue, such as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18</a:t>
            </a:fld>
            <a:endParaRPr lang="en-GB"/>
          </a:p>
        </p:txBody>
      </p:sp>
    </p:spTree>
    <p:extLst>
      <p:ext uri="{BB962C8B-B14F-4D97-AF65-F5344CB8AC3E}">
        <p14:creationId xmlns:p14="http://schemas.microsoft.com/office/powerpoint/2010/main" val="17225737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Killer Robots,  last seen in Fantastic Four #85. This re-use of aspects of previous continuity not only reinforces the idea that it is part of the same, cohesive, storyworld, and so as valid as Kirby and Lee's stories, but also within the story shows us how evil Zorba has become, using Doom's own weapons. He also kills Kristoff's mother. The FF are forced to help Doom -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19</a:t>
            </a:fld>
            <a:endParaRPr lang="en-GB"/>
          </a:p>
        </p:txBody>
      </p:sp>
    </p:spTree>
    <p:extLst>
      <p:ext uri="{BB962C8B-B14F-4D97-AF65-F5344CB8AC3E}">
        <p14:creationId xmlns:p14="http://schemas.microsoft.com/office/powerpoint/2010/main" val="4103191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and in the end he retakes Latveria by simply murdering Zorba. He is still Doctor Doom!</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20</a:t>
            </a:fld>
            <a:endParaRPr lang="en-GB"/>
          </a:p>
        </p:txBody>
      </p:sp>
    </p:spTree>
    <p:extLst>
      <p:ext uri="{BB962C8B-B14F-4D97-AF65-F5344CB8AC3E}">
        <p14:creationId xmlns:p14="http://schemas.microsoft.com/office/powerpoint/2010/main" val="3399795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return to Latveria a year later in Fantastic Four #258, an issue that tears away the usual cover of the comic, to reveal what goes on behind the scenes, when the Fantastic Four aren't around.</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21</a:t>
            </a:fld>
            <a:endParaRPr lang="en-GB"/>
          </a:p>
        </p:txBody>
      </p:sp>
    </p:spTree>
    <p:extLst>
      <p:ext uri="{BB962C8B-B14F-4D97-AF65-F5344CB8AC3E}">
        <p14:creationId xmlns:p14="http://schemas.microsoft.com/office/powerpoint/2010/main" val="1671970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 focuses entirely on events in Latveria, where another double page spread shows us how things have changed. This is a direct reference to the earlier image, and if we look at them side by side</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22</a:t>
            </a:fld>
            <a:endParaRPr lang="en-GB"/>
          </a:p>
        </p:txBody>
      </p:sp>
    </p:spTree>
    <p:extLst>
      <p:ext uri="{BB962C8B-B14F-4D97-AF65-F5344CB8AC3E}">
        <p14:creationId xmlns:p14="http://schemas.microsoft.com/office/powerpoint/2010/main" val="1828385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can see the same items in both. The fountain, the houses behind it, the clock towers which have been re-erected and so on. Interestingly, the only major change is to the design of Castle Doom in the distance, bringing it more into line with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23</a:t>
            </a:fld>
            <a:endParaRPr lang="en-GB"/>
          </a:p>
        </p:txBody>
      </p:sp>
    </p:spTree>
    <p:extLst>
      <p:ext uri="{BB962C8B-B14F-4D97-AF65-F5344CB8AC3E}">
        <p14:creationId xmlns:p14="http://schemas.microsoft.com/office/powerpoint/2010/main" val="4033431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Jack Kirby's design in FF#87, which was then expanded and re-used for other purposes, such as this advert for Spider Super Stories. Again, Byrne is reinforcing the idea that this is the same storyworld as Kirby's.</a:t>
            </a:r>
          </a:p>
          <a:p>
            <a:r>
              <a:rPr lang="en-GB" sz="1200" kern="1200" dirty="0" smtClean="0">
                <a:solidFill>
                  <a:schemeClr val="tx1"/>
                </a:solidFill>
                <a:effectLst/>
                <a:latin typeface="+mn-lt"/>
                <a:ea typeface="+mn-ea"/>
                <a:cs typeface="+mn-cs"/>
              </a:rPr>
              <a:t>Byrne uses this issue to gather in lots of appearances by Doom in other series, weaving them into his version of the character as a way of asserting his authorship.</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24</a:t>
            </a:fld>
            <a:endParaRPr lang="en-GB"/>
          </a:p>
        </p:txBody>
      </p:sp>
    </p:spTree>
    <p:extLst>
      <p:ext uri="{BB962C8B-B14F-4D97-AF65-F5344CB8AC3E}">
        <p14:creationId xmlns:p14="http://schemas.microsoft.com/office/powerpoint/2010/main" val="3186027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does this first of all by identically repeating a conversation that was originally seen in Doctor Strange #57, again from a different angle, claiming this part of Doom's story for his own. He then goes much further when he brings in another recent appearance, in X-Men #146</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25</a:t>
            </a:fld>
            <a:endParaRPr lang="en-GB"/>
          </a:p>
        </p:txBody>
      </p:sp>
    </p:spTree>
    <p:extLst>
      <p:ext uri="{BB962C8B-B14F-4D97-AF65-F5344CB8AC3E}">
        <p14:creationId xmlns:p14="http://schemas.microsoft.com/office/powerpoint/2010/main" val="4265112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Byrne was unhappy with Chris Claremont's use of Doctor Doom in this issue - the pair had fallen out, so he uses the idea that Doom behaved out of character in that story to imply, in-continuity, that Claremont isn't very good at writing characters. He does this by saying it must have been a Doombot because it behaved so wrongly, and Doom orders it to self-destruct.</a:t>
            </a:r>
          </a:p>
          <a:p>
            <a:r>
              <a:rPr lang="en-GB" sz="1200" kern="1200" dirty="0" smtClean="0">
                <a:solidFill>
                  <a:schemeClr val="tx1"/>
                </a:solidFill>
                <a:effectLst/>
                <a:latin typeface="+mn-lt"/>
                <a:ea typeface="+mn-ea"/>
                <a:cs typeface="+mn-cs"/>
              </a:rPr>
              <a:t>Byrne does not redraw this incident - perhaps he feels that it's beneath him to do so. Again, this is him enforcing his authorship, taking Previous Events and re-shaping them to do so, while going to great lengths to maintain the cohesion of the overall storyworld.</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26</a:t>
            </a:fld>
            <a:endParaRPr lang="en-GB"/>
          </a:p>
        </p:txBody>
      </p:sp>
    </p:spTree>
    <p:extLst>
      <p:ext uri="{BB962C8B-B14F-4D97-AF65-F5344CB8AC3E}">
        <p14:creationId xmlns:p14="http://schemas.microsoft.com/office/powerpoint/2010/main" val="1332150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also find out what happened to Kristoff - Doom has adopted him, and seems to be setting him up as his heir, showing him the business of </a:t>
            </a:r>
            <a:r>
              <a:rPr lang="en-GB" sz="1200" kern="1200" dirty="0" err="1" smtClean="0">
                <a:solidFill>
                  <a:schemeClr val="tx1"/>
                </a:solidFill>
                <a:effectLst/>
                <a:latin typeface="+mn-lt"/>
                <a:ea typeface="+mn-ea"/>
                <a:cs typeface="+mn-cs"/>
              </a:rPr>
              <a:t>rulership</a:t>
            </a:r>
            <a:r>
              <a:rPr lang="en-GB" sz="1200" kern="1200" dirty="0" smtClean="0">
                <a:solidFill>
                  <a:schemeClr val="tx1"/>
                </a:solidFill>
                <a:effectLst/>
                <a:latin typeface="+mn-lt"/>
                <a:ea typeface="+mn-ea"/>
                <a:cs typeface="+mn-cs"/>
              </a:rPr>
              <a:t>. Also, note the return of the Latverian policeman here.</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27</a:t>
            </a:fld>
            <a:endParaRPr lang="en-GB"/>
          </a:p>
        </p:txBody>
      </p:sp>
    </p:spTree>
    <p:extLst>
      <p:ext uri="{BB962C8B-B14F-4D97-AF65-F5344CB8AC3E}">
        <p14:creationId xmlns:p14="http://schemas.microsoft.com/office/powerpoint/2010/main" val="1880018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get more quotation, taking in the Silver Surfer's first meeting with Doom in FF #57, and Byrne uses this to finish off yet another story,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28</a:t>
            </a:fld>
            <a:endParaRPr lang="en-GB"/>
          </a:p>
        </p:txBody>
      </p:sp>
    </p:spTree>
    <p:extLst>
      <p:ext uri="{BB962C8B-B14F-4D97-AF65-F5344CB8AC3E}">
        <p14:creationId xmlns:p14="http://schemas.microsoft.com/office/powerpoint/2010/main" val="1080519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that of the Hauptmann brothers. Doom murdered one brother back in Fantastic Four #87, then the younger brother came to work for him in Fantastic Four Annual #15. Byrne decides that this Hauptmann brother was plotting to murder Doom all along, and he meets a sticky end here. The </a:t>
            </a:r>
            <a:r>
              <a:rPr lang="en-GB" sz="1200" kern="1200" dirty="0" err="1" smtClean="0">
                <a:solidFill>
                  <a:schemeClr val="tx1"/>
                </a:solidFill>
                <a:effectLst/>
                <a:latin typeface="+mn-lt"/>
                <a:ea typeface="+mn-ea"/>
                <a:cs typeface="+mn-cs"/>
              </a:rPr>
              <a:t>Hauptmanns</a:t>
            </a:r>
            <a:r>
              <a:rPr lang="en-GB" sz="1200" kern="1200" dirty="0" smtClean="0">
                <a:solidFill>
                  <a:schemeClr val="tx1"/>
                </a:solidFill>
                <a:effectLst/>
                <a:latin typeface="+mn-lt"/>
                <a:ea typeface="+mn-ea"/>
                <a:cs typeface="+mn-cs"/>
              </a:rPr>
              <a:t> have not been major characters, this is all Byrne dragging in every aspect of Doom's past he can find.</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29</a:t>
            </a:fld>
            <a:endParaRPr lang="en-GB"/>
          </a:p>
        </p:txBody>
      </p:sp>
    </p:spTree>
    <p:extLst>
      <p:ext uri="{BB962C8B-B14F-4D97-AF65-F5344CB8AC3E}">
        <p14:creationId xmlns:p14="http://schemas.microsoft.com/office/powerpoint/2010/main" val="2007604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even finds time to bring in a very minor story from Marvel Two-In One #96, where The Thing spent the whole issue in hospital. Doom only had a brief cameo in that issue, reading about the story in the newspaper, but Byrne manages to squeeze it in by having a robot visit to kidnap another patient who's staying there at the same time. This story is itself a tribute to Fantastic Four Annual #3!</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30</a:t>
            </a:fld>
            <a:endParaRPr lang="en-GB"/>
          </a:p>
        </p:txBody>
      </p:sp>
    </p:spTree>
    <p:extLst>
      <p:ext uri="{BB962C8B-B14F-4D97-AF65-F5344CB8AC3E}">
        <p14:creationId xmlns:p14="http://schemas.microsoft.com/office/powerpoint/2010/main" val="2159852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is all building up to the next couple of issues, where Doom ends up getting killed. What Byrne has been doing is building up his ownership of the character, specifying exactly what is and is not Doctor Doom, so that he can investigate this even further in our third text,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31</a:t>
            </a:fld>
            <a:endParaRPr lang="en-GB"/>
          </a:p>
        </p:txBody>
      </p:sp>
    </p:spTree>
    <p:extLst>
      <p:ext uri="{BB962C8B-B14F-4D97-AF65-F5344CB8AC3E}">
        <p14:creationId xmlns:p14="http://schemas.microsoft.com/office/powerpoint/2010/main" val="4225323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"True Lies" from FF 278. This was published ten months later, and shows us what happened to Kristoff.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32</a:t>
            </a:fld>
            <a:endParaRPr lang="en-GB"/>
          </a:p>
        </p:txBody>
      </p:sp>
    </p:spTree>
    <p:extLst>
      <p:ext uri="{BB962C8B-B14F-4D97-AF65-F5344CB8AC3E}">
        <p14:creationId xmlns:p14="http://schemas.microsoft.com/office/powerpoint/2010/main" val="1877138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It turns out he wasn't being trained as an heir, he was being lined up for a mind wipe, so that Doom can replace Kristoff's memories with his own!</a:t>
            </a:r>
          </a:p>
          <a:p>
            <a:r>
              <a:rPr lang="en-GB" sz="1200" kern="1200" dirty="0" smtClean="0">
                <a:solidFill>
                  <a:schemeClr val="tx1"/>
                </a:solidFill>
                <a:effectLst/>
                <a:latin typeface="+mn-lt"/>
                <a:ea typeface="+mn-ea"/>
                <a:cs typeface="+mn-cs"/>
              </a:rPr>
              <a:t>This process gives Byrne an opportunity to re-tell Doom's origin, as the information is fed into Kristoff's brain.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33</a:t>
            </a:fld>
            <a:endParaRPr lang="en-GB"/>
          </a:p>
        </p:txBody>
      </p:sp>
    </p:spTree>
    <p:extLst>
      <p:ext uri="{BB962C8B-B14F-4D97-AF65-F5344CB8AC3E}">
        <p14:creationId xmlns:p14="http://schemas.microsoft.com/office/powerpoint/2010/main" val="2694393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Byrne draws on two main sources for this - the original full version of Doom's origin in Fantastic Four Annual #2 and the first major revision on Marvel Superheroes #20 in 1969. In all three we see the death of Doom's father, directly quoted in 1969 and from a slightly different angle again in 1985.</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34</a:t>
            </a:fld>
            <a:endParaRPr lang="en-GB"/>
          </a:p>
        </p:txBody>
      </p:sp>
    </p:spTree>
    <p:extLst>
      <p:ext uri="{BB962C8B-B14F-4D97-AF65-F5344CB8AC3E}">
        <p14:creationId xmlns:p14="http://schemas.microsoft.com/office/powerpoint/2010/main" val="4894679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Then we get the discovery of his Mother's potions. Here the 1969 version is also from a different angle, as it was adding Doom's childhood sweetheart Valeria into the story. Byrne keeps this, and is careful to copy the design of the trunk, but changes the dialogue slightly.</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35</a:t>
            </a:fld>
            <a:endParaRPr lang="en-GB"/>
          </a:p>
        </p:txBody>
      </p:sp>
    </p:spTree>
    <p:extLst>
      <p:ext uri="{BB962C8B-B14F-4D97-AF65-F5344CB8AC3E}">
        <p14:creationId xmlns:p14="http://schemas.microsoft.com/office/powerpoint/2010/main" val="3957086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is all building up to the accident that scarred Doom's face. This was first shown in Doom's very first appearance in Fantastic Four #5, and then repeated almost exactly in Fantastic Four Annual #2. Here Byrne very deliberately illustrates this using exactly the same layouts, as if he's saying "This is exactly the same story you've seen before."</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36</a:t>
            </a:fld>
            <a:endParaRPr lang="en-GB"/>
          </a:p>
        </p:txBody>
      </p:sp>
    </p:spTree>
    <p:extLst>
      <p:ext uri="{BB962C8B-B14F-4D97-AF65-F5344CB8AC3E}">
        <p14:creationId xmlns:p14="http://schemas.microsoft.com/office/powerpoint/2010/main" val="658676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continues by directly quoting the image from FF Annual #2 of Doom smashing a mirror. This has been quoted many times in many other comics, but here Byrne does something extra that's never been done before.</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37</a:t>
            </a:fld>
            <a:endParaRPr lang="en-GB"/>
          </a:p>
        </p:txBody>
      </p:sp>
    </p:spTree>
    <p:extLst>
      <p:ext uri="{BB962C8B-B14F-4D97-AF65-F5344CB8AC3E}">
        <p14:creationId xmlns:p14="http://schemas.microsoft.com/office/powerpoint/2010/main" val="709627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inserts a panel and shows Doom's face! This had never been done before. By recreating the familiar origin story using the same images, and also by continually reinforcing the phrase "remember", Byrne is saying that this is exactly the same story we've seen before, just with one extra panel. </a:t>
            </a:r>
          </a:p>
          <a:p>
            <a:r>
              <a:rPr lang="en-GB" sz="1200" kern="1200" dirty="0" smtClean="0">
                <a:solidFill>
                  <a:schemeClr val="tx1"/>
                </a:solidFill>
                <a:effectLst/>
                <a:latin typeface="+mn-lt"/>
                <a:ea typeface="+mn-ea"/>
                <a:cs typeface="+mn-cs"/>
              </a:rPr>
              <a:t>The idea that Doom was only mildly scarred beneath his mask was originally suggested by Jack Kirby, but here it's Byrne - as Kirby's equal - placing it into continuity, using Previous Events and the power of his own Authorship to do so.</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38</a:t>
            </a:fld>
            <a:endParaRPr lang="en-GB"/>
          </a:p>
        </p:txBody>
      </p:sp>
    </p:spTree>
    <p:extLst>
      <p:ext uri="{BB962C8B-B14F-4D97-AF65-F5344CB8AC3E}">
        <p14:creationId xmlns:p14="http://schemas.microsoft.com/office/powerpoint/2010/main" val="3794178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also get a recap of Doom's second appearance in Fantastic Four #6, when he stole the Baxter Building, and at this point Kristoff stops the replay. "I have no need for further memories", he says.</a:t>
            </a:r>
          </a:p>
          <a:p>
            <a:r>
              <a:rPr lang="en-GB" sz="1200" kern="1200" dirty="0" smtClean="0">
                <a:solidFill>
                  <a:schemeClr val="tx1"/>
                </a:solidFill>
                <a:effectLst/>
                <a:latin typeface="+mn-lt"/>
                <a:ea typeface="+mn-ea"/>
                <a:cs typeface="+mn-cs"/>
              </a:rPr>
              <a:t>This is a repudiation of all that has gone before  - he's got the basics, he doesn’t need any more Past Events or continuity, all he needs to do is correct the errors in his original plan and he can destroy the Fantastic Four.</a:t>
            </a:r>
          </a:p>
          <a:p>
            <a:r>
              <a:rPr lang="en-GB" sz="1200" kern="1200" dirty="0" smtClean="0">
                <a:solidFill>
                  <a:schemeClr val="tx1"/>
                </a:solidFill>
                <a:effectLst/>
                <a:latin typeface="+mn-lt"/>
                <a:ea typeface="+mn-ea"/>
                <a:cs typeface="+mn-cs"/>
              </a:rPr>
              <a:t>Spoilers for anyone who's not read it:</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39</a:t>
            </a:fld>
            <a:endParaRPr lang="en-GB"/>
          </a:p>
        </p:txBody>
      </p:sp>
    </p:spTree>
    <p:extLst>
      <p:ext uri="{BB962C8B-B14F-4D97-AF65-F5344CB8AC3E}">
        <p14:creationId xmlns:p14="http://schemas.microsoft.com/office/powerpoint/2010/main" val="42805878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He does not destroy the Fantastic Four. Things have changed since that early adventure, including The Invisible Woman developing Force Field powers. </a:t>
            </a:r>
          </a:p>
          <a:p>
            <a:r>
              <a:rPr lang="en-GB" sz="1200" kern="1200" dirty="0" smtClean="0">
                <a:solidFill>
                  <a:schemeClr val="tx1"/>
                </a:solidFill>
                <a:effectLst/>
                <a:latin typeface="+mn-lt"/>
                <a:ea typeface="+mn-ea"/>
                <a:cs typeface="+mn-cs"/>
              </a:rPr>
              <a:t>Kristoff-Doom did not know this, because he had refused to engage with the Previous Events of Doctor Doom. Byrne is saying: These things are important!</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40</a:t>
            </a:fld>
            <a:endParaRPr lang="en-GB"/>
          </a:p>
        </p:txBody>
      </p:sp>
    </p:spTree>
    <p:extLst>
      <p:ext uri="{BB962C8B-B14F-4D97-AF65-F5344CB8AC3E}">
        <p14:creationId xmlns:p14="http://schemas.microsoft.com/office/powerpoint/2010/main" val="13416349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As we've seen, Kristoff has many of the other character components of Doom, including the name Doctor Doom, ways of speaking and behaving, his castle in Latveria, the Doombots and so on, and Byrne has been at pains to demonstrate that he himself - John Byrne - is also a signifier of the real Doom. </a:t>
            </a:r>
          </a:p>
          <a:p>
            <a:r>
              <a:rPr lang="en-GB" sz="1200" kern="1200" dirty="0" smtClean="0">
                <a:solidFill>
                  <a:schemeClr val="tx1"/>
                </a:solidFill>
                <a:effectLst/>
                <a:latin typeface="+mn-lt"/>
                <a:ea typeface="+mn-ea"/>
                <a:cs typeface="+mn-cs"/>
              </a:rPr>
              <a:t>However, Kristoff does not have access to Doom's Previous Events and so cannot be the true Doom.</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41</a:t>
            </a:fld>
            <a:endParaRPr lang="en-GB"/>
          </a:p>
        </p:txBody>
      </p:sp>
    </p:spTree>
    <p:extLst>
      <p:ext uri="{BB962C8B-B14F-4D97-AF65-F5344CB8AC3E}">
        <p14:creationId xmlns:p14="http://schemas.microsoft.com/office/powerpoint/2010/main" val="26526813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This is then also signalled by Kristoff's costume - this is not revealed until the very end of the story, and we only see it in full in this panel. The different costume is a clear indicator that something is not right, but the costume is not the main thing. It was Kristoff's lack of Previous Events that meant he was not the true Doom.</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42</a:t>
            </a:fld>
            <a:endParaRPr lang="en-GB"/>
          </a:p>
        </p:txBody>
      </p:sp>
    </p:spTree>
    <p:extLst>
      <p:ext uri="{BB962C8B-B14F-4D97-AF65-F5344CB8AC3E}">
        <p14:creationId xmlns:p14="http://schemas.microsoft.com/office/powerpoint/2010/main" val="14657577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summary then, through these three comics,  John Byrne uses image quotation to enforce his own position as a textual and market author. He demonstrates this via his power over Previous Events, and uses the story of Kristoff ...</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43</a:t>
            </a:fld>
            <a:endParaRPr lang="en-GB"/>
          </a:p>
        </p:txBody>
      </p:sp>
    </p:spTree>
    <p:extLst>
      <p:ext uri="{BB962C8B-B14F-4D97-AF65-F5344CB8AC3E}">
        <p14:creationId xmlns:p14="http://schemas.microsoft.com/office/powerpoint/2010/main" val="277807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 show that characters who do not contain this vital component can never be the 'true' version. In an ongoing storyworld like the Marvel Universe, the past can change, but it must always remain coherent.</a:t>
            </a:r>
            <a:endParaRPr lang="en-GB" dirty="0"/>
          </a:p>
        </p:txBody>
      </p:sp>
      <p:sp>
        <p:nvSpPr>
          <p:cNvPr id="4" name="Slide Number Placeholder 3"/>
          <p:cNvSpPr>
            <a:spLocks noGrp="1"/>
          </p:cNvSpPr>
          <p:nvPr>
            <p:ph type="sldNum" sz="quarter" idx="10"/>
          </p:nvPr>
        </p:nvSpPr>
        <p:spPr/>
        <p:txBody>
          <a:bodyPr/>
          <a:lstStyle/>
          <a:p>
            <a:fld id="{3FF6A7B3-F578-424A-A839-2E6E23CB1C7D}" type="slidenum">
              <a:rPr lang="en-GB" smtClean="0"/>
              <a:t>44</a:t>
            </a:fld>
            <a:endParaRPr lang="en-GB"/>
          </a:p>
        </p:txBody>
      </p:sp>
    </p:spTree>
    <p:extLst>
      <p:ext uri="{BB962C8B-B14F-4D97-AF65-F5344CB8AC3E}">
        <p14:creationId xmlns:p14="http://schemas.microsoft.com/office/powerpoint/2010/main" val="21771963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that’s it!</a:t>
            </a:r>
            <a:r>
              <a:rPr lang="en-GB" baseline="0" dirty="0"/>
              <a:t> Thanks for listening, and please visit me on </a:t>
            </a:r>
            <a:r>
              <a:rPr lang="en-GB" baseline="0"/>
              <a:t>the web!</a:t>
            </a:r>
            <a:endParaRPr lang="en-GB"/>
          </a:p>
        </p:txBody>
      </p:sp>
      <p:sp>
        <p:nvSpPr>
          <p:cNvPr id="4" name="Slide Number Placeholder 3"/>
          <p:cNvSpPr>
            <a:spLocks noGrp="1"/>
          </p:cNvSpPr>
          <p:nvPr>
            <p:ph type="sldNum" sz="quarter" idx="10"/>
          </p:nvPr>
        </p:nvSpPr>
        <p:spPr/>
        <p:txBody>
          <a:bodyPr/>
          <a:lstStyle/>
          <a:p>
            <a:fld id="{A1EE4C7A-4C4D-4C73-93DF-296B2976688C}" type="slidenum">
              <a:rPr lang="en-GB" smtClean="0"/>
              <a:t>45</a:t>
            </a:fld>
            <a:endParaRPr lang="en-GB"/>
          </a:p>
        </p:txBody>
      </p:sp>
    </p:spTree>
    <p:extLst>
      <p:ext uri="{BB962C8B-B14F-4D97-AF65-F5344CB8AC3E}">
        <p14:creationId xmlns:p14="http://schemas.microsoft.com/office/powerpoint/2010/main" val="2893570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D30F-9976-4DF9-942D-80295C23A1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D4CEE6C-81D0-4C99-A73A-F64DFD6B77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B448E97-2FE3-4480-9F43-6AEF00396A70}"/>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5" name="Footer Placeholder 4">
            <a:extLst>
              <a:ext uri="{FF2B5EF4-FFF2-40B4-BE49-F238E27FC236}">
                <a16:creationId xmlns:a16="http://schemas.microsoft.com/office/drawing/2014/main" id="{05638C71-F8BC-46C1-AB29-5FAD609EF6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DC3812-F0C4-4CF8-AD68-5429E39E7605}"/>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566552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940C-3682-4DC2-B902-B9DC76C73C4B}"/>
              </a:ext>
            </a:extLst>
          </p:cNvPr>
          <p:cNvSpPr>
            <a:spLocks noGrp="1"/>
          </p:cNvSpPr>
          <p:nvPr>
            <p:ph type="title"/>
          </p:nvPr>
        </p:nvSpPr>
        <p:spPr/>
        <p:txBody>
          <a:bodyPr/>
          <a:lstStyle>
            <a:lvl1pPr>
              <a:defRPr b="1">
                <a:latin typeface="Gill Sans MT" panose="020B0502020104020203" pitchFamily="34"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F34B355-9296-4E35-B1BF-EF6A9826E82A}"/>
              </a:ext>
            </a:extLst>
          </p:cNvPr>
          <p:cNvSpPr>
            <a:spLocks noGrp="1"/>
          </p:cNvSpPr>
          <p:nvPr>
            <p:ph idx="1"/>
          </p:nvPr>
        </p:nvSpPr>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879D03-19B4-47D5-A241-7A1DA18573FA}"/>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5" name="Footer Placeholder 4">
            <a:extLst>
              <a:ext uri="{FF2B5EF4-FFF2-40B4-BE49-F238E27FC236}">
                <a16:creationId xmlns:a16="http://schemas.microsoft.com/office/drawing/2014/main" id="{4AEA4421-CCF2-4A69-908E-7995F8467C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F596E2-8B37-4693-BE5E-57D43615CB3B}"/>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329627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97EE-F8E3-4D68-8FCF-5A522FCAE8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328FFDD-85D5-4F67-8C0E-1DE09F3D48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0FE6D9-8B6A-4CBA-86CE-485BEFB566F7}"/>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5" name="Footer Placeholder 4">
            <a:extLst>
              <a:ext uri="{FF2B5EF4-FFF2-40B4-BE49-F238E27FC236}">
                <a16:creationId xmlns:a16="http://schemas.microsoft.com/office/drawing/2014/main" id="{A5D902F2-CEB5-426E-B36B-6F6500EC0E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90DB19-BB6C-46C7-8BA9-DC113057FE38}"/>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184188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C1820-77F1-4211-BCE0-81791EE050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29D5F84-EF59-44D8-B8E1-AA6F0741B2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7041E1-B31A-430D-A6E0-3D24FA9F83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F6E16FE-4400-4C8F-BBDD-C88068B8B338}"/>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6" name="Footer Placeholder 5">
            <a:extLst>
              <a:ext uri="{FF2B5EF4-FFF2-40B4-BE49-F238E27FC236}">
                <a16:creationId xmlns:a16="http://schemas.microsoft.com/office/drawing/2014/main" id="{2A522D42-5D80-4DCC-A297-003FACD678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3353C1-F7B8-47E4-BDFF-8AEF9C628D41}"/>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1789511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F30E-1976-436F-A23B-82D4EA0F25E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4ECFAEB-E321-4589-A2D7-4BFF9AA5E0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A70F1B-0ABC-4714-B456-AE32309A15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315FEFB-B29A-40A5-8AF0-88258D07A2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752735-2D92-4EA6-9268-D3AC338241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806BA5-DE29-40B7-99DA-AD65103A7739}"/>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8" name="Footer Placeholder 7">
            <a:extLst>
              <a:ext uri="{FF2B5EF4-FFF2-40B4-BE49-F238E27FC236}">
                <a16:creationId xmlns:a16="http://schemas.microsoft.com/office/drawing/2014/main" id="{1862CB45-06DE-456A-9607-B9BBC13BDB9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5B4A582-54EB-44BD-B5D8-AA997D7D966A}"/>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3666386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39BF-F789-4C9B-8451-65AB1C3EA25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24A4621-3B21-414F-A7C8-1583A43BEE5C}"/>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4" name="Footer Placeholder 3">
            <a:extLst>
              <a:ext uri="{FF2B5EF4-FFF2-40B4-BE49-F238E27FC236}">
                <a16:creationId xmlns:a16="http://schemas.microsoft.com/office/drawing/2014/main" id="{31466A97-998B-4558-830C-E9911AD7653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923EB6-7A71-4F0F-B1FA-90740BBD7718}"/>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28116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7D7353-5186-43E8-B606-3FBC9F51AAB3}"/>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3" name="Footer Placeholder 2">
            <a:extLst>
              <a:ext uri="{FF2B5EF4-FFF2-40B4-BE49-F238E27FC236}">
                <a16:creationId xmlns:a16="http://schemas.microsoft.com/office/drawing/2014/main" id="{E12C312C-4A5C-4E58-B655-D78DA092485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61059F-210F-4EEA-ADF3-9F4DB1F3676E}"/>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4269249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17312-1C51-4F6B-9E4A-7663466328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1E77CBF-A195-41DD-8998-8B6A56A2B4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FD6926-1C4B-424A-953A-5948D3EEE7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3C0C4F-A802-470C-96D9-F559CB2C6647}"/>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6" name="Footer Placeholder 5">
            <a:extLst>
              <a:ext uri="{FF2B5EF4-FFF2-40B4-BE49-F238E27FC236}">
                <a16:creationId xmlns:a16="http://schemas.microsoft.com/office/drawing/2014/main" id="{30810B50-028A-4C0B-8F49-D1272DCD64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BA99D2-E6CC-43A5-8675-2D1E31166616}"/>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3653104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26CBF-1A79-42D9-985C-54B1D4B7DB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184D35C-E3AD-4926-9560-F4A71C47DA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AE88F2-2A8F-4093-9C2E-077B489714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DC56E6-1EFE-4D88-983F-F688F0B887AA}"/>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6" name="Footer Placeholder 5">
            <a:extLst>
              <a:ext uri="{FF2B5EF4-FFF2-40B4-BE49-F238E27FC236}">
                <a16:creationId xmlns:a16="http://schemas.microsoft.com/office/drawing/2014/main" id="{E9B80190-0C1B-4B83-AB3C-3A48DFFB13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A1DB72-6DAC-4FEB-B4F2-BEF341C73D50}"/>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1748596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AD9F6-CCFE-4801-B9BC-82722597F3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8E8DCA1-E660-4A45-9D24-7A1925BF34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A428F6-D28F-4907-B538-7D6222DE91BA}"/>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5" name="Footer Placeholder 4">
            <a:extLst>
              <a:ext uri="{FF2B5EF4-FFF2-40B4-BE49-F238E27FC236}">
                <a16:creationId xmlns:a16="http://schemas.microsoft.com/office/drawing/2014/main" id="{9D172832-7B59-4498-9CC1-E1F1659C2D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78F4DAD-913C-4E91-8A86-6D42505ED650}"/>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2405146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1310AE-43F7-4582-A51E-B0CD33E3E8B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177C51F-C8A3-4EC6-81DC-EC7349F097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646964-8C68-49CD-B647-EFBB31099FD7}"/>
              </a:ext>
            </a:extLst>
          </p:cNvPr>
          <p:cNvSpPr>
            <a:spLocks noGrp="1"/>
          </p:cNvSpPr>
          <p:nvPr>
            <p:ph type="dt" sz="half" idx="10"/>
          </p:nvPr>
        </p:nvSpPr>
        <p:spPr/>
        <p:txBody>
          <a:bodyPr/>
          <a:lstStyle/>
          <a:p>
            <a:fld id="{28690B0E-09E4-4162-B85B-0594AD863996}" type="datetimeFigureOut">
              <a:rPr lang="en-GB" smtClean="0"/>
              <a:t>16/10/2021</a:t>
            </a:fld>
            <a:endParaRPr lang="en-GB"/>
          </a:p>
        </p:txBody>
      </p:sp>
      <p:sp>
        <p:nvSpPr>
          <p:cNvPr id="5" name="Footer Placeholder 4">
            <a:extLst>
              <a:ext uri="{FF2B5EF4-FFF2-40B4-BE49-F238E27FC236}">
                <a16:creationId xmlns:a16="http://schemas.microsoft.com/office/drawing/2014/main" id="{77801E1A-6F67-4D39-AEC7-D036D0D0F4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39BFB-3BDD-4C51-8E00-E3B53EF4A877}"/>
              </a:ext>
            </a:extLst>
          </p:cNvPr>
          <p:cNvSpPr>
            <a:spLocks noGrp="1"/>
          </p:cNvSpPr>
          <p:nvPr>
            <p:ph type="sldNum" sz="quarter" idx="12"/>
          </p:nvPr>
        </p:nvSpPr>
        <p:spPr/>
        <p:txBody>
          <a:bodyPr/>
          <a:lstStyle/>
          <a:p>
            <a:fld id="{DD8F46C2-963C-4B6D-8654-57196504879D}" type="slidenum">
              <a:rPr lang="en-GB" smtClean="0"/>
              <a:t>‹#›</a:t>
            </a:fld>
            <a:endParaRPr lang="en-GB"/>
          </a:p>
        </p:txBody>
      </p:sp>
    </p:spTree>
    <p:extLst>
      <p:ext uri="{BB962C8B-B14F-4D97-AF65-F5344CB8AC3E}">
        <p14:creationId xmlns:p14="http://schemas.microsoft.com/office/powerpoint/2010/main" val="3517916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7C2B98-6F34-49C3-A954-8EEFB52D6F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B90C5F6-D794-4A8D-908D-FCAB48836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F39A59-4289-4B1D-990C-FD3FADB40F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90B0E-09E4-4162-B85B-0594AD863996}" type="datetimeFigureOut">
              <a:rPr lang="en-GB" smtClean="0"/>
              <a:t>16/10/2021</a:t>
            </a:fld>
            <a:endParaRPr lang="en-GB"/>
          </a:p>
        </p:txBody>
      </p:sp>
      <p:sp>
        <p:nvSpPr>
          <p:cNvPr id="5" name="Footer Placeholder 4">
            <a:extLst>
              <a:ext uri="{FF2B5EF4-FFF2-40B4-BE49-F238E27FC236}">
                <a16:creationId xmlns:a16="http://schemas.microsoft.com/office/drawing/2014/main" id="{4682B463-5530-4023-BA4D-66CEEDBA06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E527B0D-848B-46B4-8059-35BEEC89F1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8F46C2-963C-4B6D-8654-57196504879D}" type="slidenum">
              <a:rPr lang="en-GB" smtClean="0"/>
              <a:t>‹#›</a:t>
            </a:fld>
            <a:endParaRPr lang="en-GB"/>
          </a:p>
        </p:txBody>
      </p:sp>
    </p:spTree>
    <p:extLst>
      <p:ext uri="{BB962C8B-B14F-4D97-AF65-F5344CB8AC3E}">
        <p14:creationId xmlns:p14="http://schemas.microsoft.com/office/powerpoint/2010/main" val="2280536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2.bin"/><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w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5.w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6.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7.w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2.wmf"/><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3.wmf"/><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image" Target="../media/image23.wmf"/><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24.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11.bin"/><Relationship Id="rId5" Type="http://schemas.openxmlformats.org/officeDocument/2006/relationships/image" Target="../media/image26.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31.wmf"/><Relationship Id="rId4"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33.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13.bin"/><Relationship Id="rId5" Type="http://schemas.openxmlformats.org/officeDocument/2006/relationships/image" Target="../media/image35.jpe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notesSlide" Target="../notesSlides/notesSlide30.xml"/><Relationship Id="rId7"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37.jpeg"/><Relationship Id="rId5" Type="http://schemas.openxmlformats.org/officeDocument/2006/relationships/image" Target="../media/image36.wmf"/><Relationship Id="rId4" Type="http://schemas.openxmlformats.org/officeDocument/2006/relationships/oleObject" Target="../embeddings/oleObject14.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40.wmf"/><Relationship Id="rId4" Type="http://schemas.openxmlformats.org/officeDocument/2006/relationships/oleObject" Target="../embeddings/oleObject15.bin"/></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41.wmf"/><Relationship Id="rId4" Type="http://schemas.openxmlformats.org/officeDocument/2006/relationships/oleObject" Target="../embeddings/oleObject16.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34.xml"/><Relationship Id="rId7" Type="http://schemas.openxmlformats.org/officeDocument/2006/relationships/image" Target="../media/image43.wmf"/><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18.bin"/><Relationship Id="rId5" Type="http://schemas.openxmlformats.org/officeDocument/2006/relationships/image" Target="../media/image42.wmf"/><Relationship Id="rId4" Type="http://schemas.openxmlformats.org/officeDocument/2006/relationships/oleObject" Target="../embeddings/oleObject17.bin"/><Relationship Id="rId9" Type="http://schemas.openxmlformats.org/officeDocument/2006/relationships/image" Target="../media/image44.wmf"/></Relationships>
</file>

<file path=ppt/slides/_rels/slide35.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notesSlide" Target="../notesSlides/notesSlide35.xml"/><Relationship Id="rId7" Type="http://schemas.openxmlformats.org/officeDocument/2006/relationships/image" Target="../media/image46.w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21.bin"/><Relationship Id="rId5" Type="http://schemas.openxmlformats.org/officeDocument/2006/relationships/image" Target="../media/image45.wmf"/><Relationship Id="rId4" Type="http://schemas.openxmlformats.org/officeDocument/2006/relationships/oleObject" Target="../embeddings/oleObject20.bin"/><Relationship Id="rId9" Type="http://schemas.openxmlformats.org/officeDocument/2006/relationships/image" Target="../media/image48.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50.jpeg"/><Relationship Id="rId5" Type="http://schemas.openxmlformats.org/officeDocument/2006/relationships/image" Target="../media/image49.wmf"/><Relationship Id="rId4" Type="http://schemas.openxmlformats.org/officeDocument/2006/relationships/oleObject" Target="../embeddings/oleObject22.bin"/></Relationships>
</file>

<file path=ppt/slides/_rels/slide37.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notesSlide" Target="../notesSlides/notesSlide37.xml"/><Relationship Id="rId7"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53.jpeg"/><Relationship Id="rId5" Type="http://schemas.openxmlformats.org/officeDocument/2006/relationships/image" Target="../media/image51.jpeg"/><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notesSlide" Target="../notesSlides/notesSlide38.xml"/><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53.jpeg"/><Relationship Id="rId5" Type="http://schemas.openxmlformats.org/officeDocument/2006/relationships/image" Target="../media/image51.jpeg"/><Relationship Id="rId10" Type="http://schemas.openxmlformats.org/officeDocument/2006/relationships/image" Target="../media/image52.wmf"/><Relationship Id="rId4" Type="http://schemas.openxmlformats.org/officeDocument/2006/relationships/image" Target="../media/image50.jpeg"/><Relationship Id="rId9" Type="http://schemas.openxmlformats.org/officeDocument/2006/relationships/oleObject" Target="../embeddings/oleObject25.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21.vml"/><Relationship Id="rId5" Type="http://schemas.openxmlformats.org/officeDocument/2006/relationships/image" Target="../media/image55.wmf"/><Relationship Id="rId4" Type="http://schemas.openxmlformats.org/officeDocument/2006/relationships/oleObject" Target="../embeddings/oleObject26.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56.wmf"/><Relationship Id="rId4" Type="http://schemas.openxmlformats.org/officeDocument/2006/relationships/oleObject" Target="../embeddings/oleObject27.bin"/></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57.wmf"/><Relationship Id="rId4" Type="http://schemas.openxmlformats.org/officeDocument/2006/relationships/oleObject" Target="../embeddings/oleObject28.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notesSlide" Target="../notesSlides/notesSlide44.xml"/><Relationship Id="rId7" Type="http://schemas.openxmlformats.org/officeDocument/2006/relationships/image" Target="../media/image59.wmf"/><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30.bin"/><Relationship Id="rId5" Type="http://schemas.openxmlformats.org/officeDocument/2006/relationships/image" Target="../media/image58.wmf"/><Relationship Id="rId4" Type="http://schemas.openxmlformats.org/officeDocument/2006/relationships/oleObject" Target="../embeddings/oleObject29.bin"/><Relationship Id="rId9" Type="http://schemas.openxmlformats.org/officeDocument/2006/relationships/image" Target="../media/image60.wmf"/></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4" name="Group 13"/>
          <p:cNvGrpSpPr/>
          <p:nvPr/>
        </p:nvGrpSpPr>
        <p:grpSpPr>
          <a:xfrm>
            <a:off x="838200" y="365125"/>
            <a:ext cx="10690866" cy="5319214"/>
            <a:chOff x="838200" y="365125"/>
            <a:chExt cx="10690866" cy="5319214"/>
          </a:xfrm>
        </p:grpSpPr>
        <p:sp>
          <p:nvSpPr>
            <p:cNvPr id="5" name="Title 1"/>
            <p:cNvSpPr txBox="1">
              <a:spLocks/>
            </p:cNvSpPr>
            <p:nvPr/>
          </p:nvSpPr>
          <p:spPr>
            <a:xfrm>
              <a:off x="838200" y="365125"/>
              <a:ext cx="10515600" cy="1829435"/>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dirty="0">
                  <a:ln w="57150">
                    <a:solidFill>
                      <a:schemeClr val="bg1"/>
                    </a:solidFill>
                  </a:ln>
                  <a:latin typeface="Gill Sans MT" panose="020B0502020104020203" pitchFamily="34" charset="0"/>
                </a:rPr>
                <a:t>Image quotation of past events to enforce storyworld cohesion in John Byrne's </a:t>
              </a:r>
              <a:r>
                <a:rPr lang="en-GB" b="1" i="1" dirty="0">
                  <a:ln w="57150">
                    <a:solidFill>
                      <a:schemeClr val="bg1"/>
                    </a:solidFill>
                  </a:ln>
                  <a:latin typeface="Gill Sans MT" panose="020B0502020104020203" pitchFamily="34" charset="0"/>
                </a:rPr>
                <a:t>Fantastic Four</a:t>
              </a:r>
            </a:p>
          </p:txBody>
        </p:sp>
        <p:sp>
          <p:nvSpPr>
            <p:cNvPr id="7" name="TextBox 6"/>
            <p:cNvSpPr txBox="1"/>
            <p:nvPr/>
          </p:nvSpPr>
          <p:spPr>
            <a:xfrm>
              <a:off x="6260123" y="4607121"/>
              <a:ext cx="5268943" cy="1077218"/>
            </a:xfrm>
            <a:prstGeom prst="rect">
              <a:avLst/>
            </a:prstGeom>
            <a:noFill/>
          </p:spPr>
          <p:txBody>
            <a:bodyPr wrap="none" rtlCol="0">
              <a:spAutoFit/>
            </a:bodyPr>
            <a:lstStyle/>
            <a:p>
              <a:r>
                <a:rPr lang="en-GB" sz="3200" dirty="0">
                  <a:ln w="57150">
                    <a:solidFill>
                      <a:schemeClr val="bg1"/>
                    </a:solidFill>
                  </a:ln>
                  <a:latin typeface="Gill Sans MT" panose="020B0502020104020203" pitchFamily="34" charset="0"/>
                </a:rPr>
                <a:t>Mark Hibbett</a:t>
              </a:r>
            </a:p>
            <a:p>
              <a:r>
                <a:rPr lang="en-GB" sz="3200" dirty="0">
                  <a:ln w="57150">
                    <a:solidFill>
                      <a:schemeClr val="bg1"/>
                    </a:solidFill>
                  </a:ln>
                  <a:latin typeface="Gill Sans MT" panose="020B0502020104020203" pitchFamily="34" charset="0"/>
                </a:rPr>
                <a:t>University of the Arts London</a:t>
              </a:r>
            </a:p>
          </p:txBody>
        </p:sp>
      </p:grpSp>
      <p:sp>
        <p:nvSpPr>
          <p:cNvPr id="15" name="Title 1"/>
          <p:cNvSpPr txBox="1">
            <a:spLocks/>
          </p:cNvSpPr>
          <p:nvPr/>
        </p:nvSpPr>
        <p:spPr>
          <a:xfrm>
            <a:off x="832658" y="351272"/>
            <a:ext cx="10515600" cy="1829435"/>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dirty="0">
                <a:latin typeface="Gill Sans MT" panose="020B0502020104020203" pitchFamily="34" charset="0"/>
              </a:rPr>
              <a:t>Image quotation of past events to enforce storyworld cohesion in John Byrne's </a:t>
            </a:r>
            <a:r>
              <a:rPr lang="en-GB" b="1" i="1" dirty="0">
                <a:latin typeface="Gill Sans MT" panose="020B0502020104020203" pitchFamily="34" charset="0"/>
              </a:rPr>
              <a:t>Fantastic Four</a:t>
            </a:r>
          </a:p>
        </p:txBody>
      </p:sp>
      <p:sp>
        <p:nvSpPr>
          <p:cNvPr id="16" name="TextBox 15"/>
          <p:cNvSpPr txBox="1"/>
          <p:nvPr/>
        </p:nvSpPr>
        <p:spPr>
          <a:xfrm>
            <a:off x="6254581" y="4609894"/>
            <a:ext cx="5268943" cy="1077218"/>
          </a:xfrm>
          <a:prstGeom prst="rect">
            <a:avLst/>
          </a:prstGeom>
          <a:noFill/>
        </p:spPr>
        <p:txBody>
          <a:bodyPr wrap="none" rtlCol="0">
            <a:spAutoFit/>
          </a:bodyPr>
          <a:lstStyle/>
          <a:p>
            <a:r>
              <a:rPr lang="en-GB" sz="3200" dirty="0">
                <a:latin typeface="Gill Sans MT" panose="020B0502020104020203" pitchFamily="34" charset="0"/>
              </a:rPr>
              <a:t>Mark Hibbett</a:t>
            </a:r>
          </a:p>
          <a:p>
            <a:r>
              <a:rPr lang="en-GB" sz="3200" dirty="0">
                <a:latin typeface="Gill Sans MT" panose="020B0502020104020203" pitchFamily="34" charset="0"/>
              </a:rPr>
              <a:t>University of the Arts London</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658" y="4607121"/>
            <a:ext cx="3390900" cy="1676400"/>
          </a:xfrm>
          <a:prstGeom prst="rect">
            <a:avLst/>
          </a:prstGeom>
        </p:spPr>
      </p:pic>
    </p:spTree>
    <p:extLst>
      <p:ext uri="{BB962C8B-B14F-4D97-AF65-F5344CB8AC3E}">
        <p14:creationId xmlns:p14="http://schemas.microsoft.com/office/powerpoint/2010/main" val="1128029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8A3E39A-A493-4071-BDFB-C7C0D7D2EA04}"/>
              </a:ext>
            </a:extLst>
          </p:cNvPr>
          <p:cNvSpPr>
            <a:spLocks noGrp="1"/>
          </p:cNvSpPr>
          <p:nvPr>
            <p:ph type="title"/>
          </p:nvPr>
        </p:nvSpPr>
        <p:spPr>
          <a:xfrm>
            <a:off x="838200" y="365125"/>
            <a:ext cx="10515600" cy="1325563"/>
          </a:xfrm>
        </p:spPr>
        <p:txBody>
          <a:bodyPr/>
          <a:lstStyle/>
          <a:p>
            <a:r>
              <a:rPr lang="en-GB" dirty="0">
                <a:latin typeface="Gill Sans MT" panose="020B0502020104020203" pitchFamily="34" charset="0"/>
              </a:rPr>
              <a:t>Character components</a:t>
            </a:r>
          </a:p>
        </p:txBody>
      </p:sp>
      <p:sp>
        <p:nvSpPr>
          <p:cNvPr id="9" name="Content Placeholder 2">
            <a:extLst>
              <a:ext uri="{FF2B5EF4-FFF2-40B4-BE49-F238E27FC236}">
                <a16:creationId xmlns:a16="http://schemas.microsoft.com/office/drawing/2014/main" id="{D76BEFC2-2EA2-400E-A0A1-3EAA96941C69}"/>
              </a:ext>
            </a:extLst>
          </p:cNvPr>
          <p:cNvSpPr txBox="1">
            <a:spLocks/>
          </p:cNvSpPr>
          <p:nvPr/>
        </p:nvSpPr>
        <p:spPr>
          <a:xfrm>
            <a:off x="5277047" y="1825625"/>
            <a:ext cx="4590011"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Storyworld-Specific</a:t>
            </a:r>
          </a:p>
          <a:p>
            <a:pPr lvl="1"/>
            <a:r>
              <a:rPr lang="en-GB" dirty="0">
                <a:latin typeface="Gill Sans MT" panose="020B0502020104020203" pitchFamily="34" charset="0"/>
              </a:rPr>
              <a:t>Locations</a:t>
            </a:r>
          </a:p>
          <a:p>
            <a:pPr lvl="1"/>
            <a:r>
              <a:rPr lang="en-GB" dirty="0">
                <a:latin typeface="Gill Sans MT" panose="020B0502020104020203" pitchFamily="34" charset="0"/>
              </a:rPr>
              <a:t>Other Characters</a:t>
            </a:r>
          </a:p>
          <a:p>
            <a:pPr lvl="1"/>
            <a:r>
              <a:rPr lang="en-GB" dirty="0">
                <a:latin typeface="Gill Sans MT" panose="020B0502020104020203" pitchFamily="34" charset="0"/>
              </a:rPr>
              <a:t>Objects</a:t>
            </a:r>
          </a:p>
          <a:p>
            <a:pPr lvl="1"/>
            <a:r>
              <a:rPr lang="en-GB" dirty="0">
                <a:latin typeface="Gill Sans MT" panose="020B0502020104020203" pitchFamily="34" charset="0"/>
              </a:rPr>
              <a:t>Previous Events</a:t>
            </a:r>
            <a:br>
              <a:rPr lang="en-GB" dirty="0">
                <a:latin typeface="Gill Sans MT" panose="020B0502020104020203" pitchFamily="34" charset="0"/>
              </a:rPr>
            </a:br>
            <a:endParaRPr lang="en-GB" dirty="0">
              <a:latin typeface="Gill Sans MT" panose="020B0502020104020203" pitchFamily="34" charset="0"/>
            </a:endParaRPr>
          </a:p>
          <a:p>
            <a:r>
              <a:rPr lang="en-GB" b="1" dirty="0">
                <a:latin typeface="Gill Sans MT" panose="020B0502020104020203" pitchFamily="34" charset="0"/>
              </a:rPr>
              <a:t>Authorship</a:t>
            </a:r>
          </a:p>
          <a:p>
            <a:pPr lvl="1"/>
            <a:r>
              <a:rPr lang="en-GB" dirty="0">
                <a:latin typeface="Gill Sans MT" panose="020B0502020104020203" pitchFamily="34" charset="0"/>
              </a:rPr>
              <a:t>Market Authors</a:t>
            </a:r>
          </a:p>
          <a:p>
            <a:pPr lvl="1"/>
            <a:r>
              <a:rPr lang="en-GB" dirty="0">
                <a:latin typeface="Gill Sans MT" panose="020B0502020104020203" pitchFamily="34" charset="0"/>
              </a:rPr>
              <a:t>Textual Authors</a:t>
            </a:r>
          </a:p>
          <a:p>
            <a:pPr lvl="1"/>
            <a:endParaRPr lang="en-GB" b="1" dirty="0">
              <a:latin typeface="Gill Sans MT" panose="020B0502020104020203" pitchFamily="34" charset="0"/>
            </a:endParaRPr>
          </a:p>
          <a:p>
            <a:endParaRPr lang="en-GB" b="1" dirty="0"/>
          </a:p>
          <a:p>
            <a:endParaRPr lang="en-GB" dirty="0"/>
          </a:p>
        </p:txBody>
      </p:sp>
      <p:sp>
        <p:nvSpPr>
          <p:cNvPr id="5" name="Content Placeholder 2">
            <a:extLst>
              <a:ext uri="{FF2B5EF4-FFF2-40B4-BE49-F238E27FC236}">
                <a16:creationId xmlns:a16="http://schemas.microsoft.com/office/drawing/2014/main" id="{AFD31034-9798-472C-AC2B-74FA12712015}"/>
              </a:ext>
            </a:extLst>
          </p:cNvPr>
          <p:cNvSpPr txBox="1">
            <a:spLocks/>
          </p:cNvSpPr>
          <p:nvPr/>
        </p:nvSpPr>
        <p:spPr>
          <a:xfrm>
            <a:off x="838200" y="1825625"/>
            <a:ext cx="4590011" cy="24295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Character-Specific</a:t>
            </a:r>
          </a:p>
          <a:p>
            <a:pPr lvl="1"/>
            <a:r>
              <a:rPr lang="en-GB" dirty="0"/>
              <a:t>Appearance</a:t>
            </a:r>
          </a:p>
          <a:p>
            <a:pPr lvl="1"/>
            <a:r>
              <a:rPr lang="en-GB" dirty="0"/>
              <a:t>Names And Titles</a:t>
            </a:r>
          </a:p>
          <a:p>
            <a:pPr lvl="1"/>
            <a:r>
              <a:rPr lang="en-GB" dirty="0"/>
              <a:t>Physical Actions</a:t>
            </a:r>
          </a:p>
          <a:p>
            <a:pPr lvl="1"/>
            <a:r>
              <a:rPr lang="en-GB" dirty="0"/>
              <a:t>Dialogue</a:t>
            </a:r>
          </a:p>
        </p:txBody>
      </p:sp>
      <p:sp>
        <p:nvSpPr>
          <p:cNvPr id="7" name="Content Placeholder 2">
            <a:extLst>
              <a:ext uri="{FF2B5EF4-FFF2-40B4-BE49-F238E27FC236}">
                <a16:creationId xmlns:a16="http://schemas.microsoft.com/office/drawing/2014/main" id="{AFD31034-9798-472C-AC2B-74FA12712015}"/>
              </a:ext>
            </a:extLst>
          </p:cNvPr>
          <p:cNvSpPr txBox="1">
            <a:spLocks/>
          </p:cNvSpPr>
          <p:nvPr/>
        </p:nvSpPr>
        <p:spPr>
          <a:xfrm>
            <a:off x="838200" y="4255129"/>
            <a:ext cx="4590011" cy="23548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Behaviour</a:t>
            </a:r>
          </a:p>
          <a:p>
            <a:pPr lvl="1"/>
            <a:r>
              <a:rPr lang="en-GB" dirty="0"/>
              <a:t>Perceived Behaviour</a:t>
            </a:r>
          </a:p>
          <a:p>
            <a:pPr lvl="1"/>
            <a:r>
              <a:rPr lang="en-GB" dirty="0"/>
              <a:t>Personality Traits</a:t>
            </a:r>
          </a:p>
          <a:p>
            <a:pPr lvl="1"/>
            <a:r>
              <a:rPr lang="en-GB" dirty="0"/>
              <a:t>Motivations</a:t>
            </a:r>
            <a:br>
              <a:rPr lang="en-GB" dirty="0"/>
            </a:br>
            <a:endParaRPr lang="en-GB" b="1" dirty="0"/>
          </a:p>
        </p:txBody>
      </p:sp>
    </p:spTree>
    <p:extLst>
      <p:ext uri="{BB962C8B-B14F-4D97-AF65-F5344CB8AC3E}">
        <p14:creationId xmlns:p14="http://schemas.microsoft.com/office/powerpoint/2010/main" val="2725200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8A3E39A-A493-4071-BDFB-C7C0D7D2EA04}"/>
              </a:ext>
            </a:extLst>
          </p:cNvPr>
          <p:cNvSpPr>
            <a:spLocks noGrp="1"/>
          </p:cNvSpPr>
          <p:nvPr>
            <p:ph type="title"/>
          </p:nvPr>
        </p:nvSpPr>
        <p:spPr>
          <a:xfrm>
            <a:off x="838200" y="365125"/>
            <a:ext cx="10515600" cy="1325563"/>
          </a:xfrm>
        </p:spPr>
        <p:txBody>
          <a:bodyPr/>
          <a:lstStyle/>
          <a:p>
            <a:r>
              <a:rPr lang="en-GB" dirty="0">
                <a:latin typeface="Gill Sans MT" panose="020B0502020104020203" pitchFamily="34" charset="0"/>
              </a:rPr>
              <a:t>Character components</a:t>
            </a:r>
          </a:p>
        </p:txBody>
      </p:sp>
      <p:sp>
        <p:nvSpPr>
          <p:cNvPr id="9" name="Content Placeholder 2">
            <a:extLst>
              <a:ext uri="{FF2B5EF4-FFF2-40B4-BE49-F238E27FC236}">
                <a16:creationId xmlns:a16="http://schemas.microsoft.com/office/drawing/2014/main" id="{D76BEFC2-2EA2-400E-A0A1-3EAA96941C69}"/>
              </a:ext>
            </a:extLst>
          </p:cNvPr>
          <p:cNvSpPr txBox="1">
            <a:spLocks/>
          </p:cNvSpPr>
          <p:nvPr/>
        </p:nvSpPr>
        <p:spPr>
          <a:xfrm>
            <a:off x="5277047" y="1825625"/>
            <a:ext cx="4590011"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Storyworld-Specific</a:t>
            </a:r>
          </a:p>
          <a:p>
            <a:pPr lvl="1"/>
            <a:r>
              <a:rPr lang="en-GB" dirty="0">
                <a:latin typeface="Gill Sans MT" panose="020B0502020104020203" pitchFamily="34" charset="0"/>
              </a:rPr>
              <a:t>Locations</a:t>
            </a:r>
          </a:p>
          <a:p>
            <a:pPr lvl="1"/>
            <a:r>
              <a:rPr lang="en-GB" dirty="0">
                <a:latin typeface="Gill Sans MT" panose="020B0502020104020203" pitchFamily="34" charset="0"/>
              </a:rPr>
              <a:t>Other Characters</a:t>
            </a:r>
          </a:p>
          <a:p>
            <a:pPr lvl="1"/>
            <a:r>
              <a:rPr lang="en-GB" dirty="0">
                <a:latin typeface="Gill Sans MT" panose="020B0502020104020203" pitchFamily="34" charset="0"/>
              </a:rPr>
              <a:t>Objects</a:t>
            </a:r>
          </a:p>
          <a:p>
            <a:pPr lvl="1"/>
            <a:r>
              <a:rPr lang="en-GB" dirty="0">
                <a:highlight>
                  <a:srgbClr val="FFFF00"/>
                </a:highlight>
                <a:latin typeface="Gill Sans MT" panose="020B0502020104020203" pitchFamily="34" charset="0"/>
              </a:rPr>
              <a:t>Previous Events</a:t>
            </a:r>
            <a:r>
              <a:rPr lang="en-GB" dirty="0">
                <a:latin typeface="Gill Sans MT" panose="020B0502020104020203" pitchFamily="34" charset="0"/>
              </a:rPr>
              <a:t/>
            </a:r>
            <a:br>
              <a:rPr lang="en-GB" dirty="0">
                <a:latin typeface="Gill Sans MT" panose="020B0502020104020203" pitchFamily="34" charset="0"/>
              </a:rPr>
            </a:br>
            <a:endParaRPr lang="en-GB" dirty="0">
              <a:latin typeface="Gill Sans MT" panose="020B0502020104020203" pitchFamily="34" charset="0"/>
            </a:endParaRPr>
          </a:p>
          <a:p>
            <a:r>
              <a:rPr lang="en-GB" b="1" dirty="0">
                <a:latin typeface="Gill Sans MT" panose="020B0502020104020203" pitchFamily="34" charset="0"/>
              </a:rPr>
              <a:t>Authorship</a:t>
            </a:r>
          </a:p>
          <a:p>
            <a:pPr lvl="1"/>
            <a:r>
              <a:rPr lang="en-GB" dirty="0">
                <a:highlight>
                  <a:srgbClr val="FFFF00"/>
                </a:highlight>
                <a:latin typeface="Gill Sans MT" panose="020B0502020104020203" pitchFamily="34" charset="0"/>
              </a:rPr>
              <a:t>Market Authors</a:t>
            </a:r>
          </a:p>
          <a:p>
            <a:pPr lvl="1"/>
            <a:r>
              <a:rPr lang="en-GB" dirty="0">
                <a:highlight>
                  <a:srgbClr val="FFFF00"/>
                </a:highlight>
                <a:latin typeface="Gill Sans MT" panose="020B0502020104020203" pitchFamily="34" charset="0"/>
              </a:rPr>
              <a:t>Textual Authors</a:t>
            </a:r>
          </a:p>
          <a:p>
            <a:pPr lvl="1"/>
            <a:endParaRPr lang="en-GB" b="1" dirty="0">
              <a:latin typeface="Gill Sans MT" panose="020B0502020104020203" pitchFamily="34" charset="0"/>
            </a:endParaRPr>
          </a:p>
          <a:p>
            <a:endParaRPr lang="en-GB" b="1" dirty="0"/>
          </a:p>
          <a:p>
            <a:endParaRPr lang="en-GB" dirty="0"/>
          </a:p>
        </p:txBody>
      </p:sp>
      <p:sp>
        <p:nvSpPr>
          <p:cNvPr id="5" name="Content Placeholder 2">
            <a:extLst>
              <a:ext uri="{FF2B5EF4-FFF2-40B4-BE49-F238E27FC236}">
                <a16:creationId xmlns:a16="http://schemas.microsoft.com/office/drawing/2014/main" id="{AFD31034-9798-472C-AC2B-74FA12712015}"/>
              </a:ext>
            </a:extLst>
          </p:cNvPr>
          <p:cNvSpPr txBox="1">
            <a:spLocks/>
          </p:cNvSpPr>
          <p:nvPr/>
        </p:nvSpPr>
        <p:spPr>
          <a:xfrm>
            <a:off x="838200" y="1825625"/>
            <a:ext cx="4590011" cy="24295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Character-Specific</a:t>
            </a:r>
          </a:p>
          <a:p>
            <a:pPr lvl="1"/>
            <a:r>
              <a:rPr lang="en-GB" dirty="0"/>
              <a:t>Appearance</a:t>
            </a:r>
          </a:p>
          <a:p>
            <a:pPr lvl="1"/>
            <a:r>
              <a:rPr lang="en-GB" dirty="0"/>
              <a:t>Names And Titles</a:t>
            </a:r>
          </a:p>
          <a:p>
            <a:pPr lvl="1"/>
            <a:r>
              <a:rPr lang="en-GB" dirty="0"/>
              <a:t>Physical Actions</a:t>
            </a:r>
          </a:p>
          <a:p>
            <a:pPr lvl="1"/>
            <a:r>
              <a:rPr lang="en-GB" dirty="0"/>
              <a:t>Dialogue</a:t>
            </a:r>
          </a:p>
        </p:txBody>
      </p:sp>
      <p:sp>
        <p:nvSpPr>
          <p:cNvPr id="7" name="Content Placeholder 2">
            <a:extLst>
              <a:ext uri="{FF2B5EF4-FFF2-40B4-BE49-F238E27FC236}">
                <a16:creationId xmlns:a16="http://schemas.microsoft.com/office/drawing/2014/main" id="{AFD31034-9798-472C-AC2B-74FA12712015}"/>
              </a:ext>
            </a:extLst>
          </p:cNvPr>
          <p:cNvSpPr txBox="1">
            <a:spLocks/>
          </p:cNvSpPr>
          <p:nvPr/>
        </p:nvSpPr>
        <p:spPr>
          <a:xfrm>
            <a:off x="838200" y="4255129"/>
            <a:ext cx="4590011" cy="23548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Behaviour</a:t>
            </a:r>
          </a:p>
          <a:p>
            <a:pPr lvl="1"/>
            <a:r>
              <a:rPr lang="en-GB" dirty="0"/>
              <a:t>Perceived Behaviour</a:t>
            </a:r>
          </a:p>
          <a:p>
            <a:pPr lvl="1"/>
            <a:r>
              <a:rPr lang="en-GB" dirty="0"/>
              <a:t>Personality Traits</a:t>
            </a:r>
          </a:p>
          <a:p>
            <a:pPr lvl="1"/>
            <a:r>
              <a:rPr lang="en-GB" dirty="0"/>
              <a:t>Motivations</a:t>
            </a:r>
            <a:br>
              <a:rPr lang="en-GB" dirty="0"/>
            </a:br>
            <a:endParaRPr lang="en-GB" b="1" dirty="0"/>
          </a:p>
        </p:txBody>
      </p:sp>
    </p:spTree>
    <p:extLst>
      <p:ext uri="{BB962C8B-B14F-4D97-AF65-F5344CB8AC3E}">
        <p14:creationId xmlns:p14="http://schemas.microsoft.com/office/powerpoint/2010/main" val="878670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D9313-1D36-4F08-9D21-69E265FF84DF}"/>
              </a:ext>
            </a:extLst>
          </p:cNvPr>
          <p:cNvSpPr>
            <a:spLocks noGrp="1"/>
          </p:cNvSpPr>
          <p:nvPr>
            <p:ph type="title"/>
          </p:nvPr>
        </p:nvSpPr>
        <p:spPr/>
        <p:txBody>
          <a:bodyPr/>
          <a:lstStyle/>
          <a:p>
            <a:r>
              <a:rPr lang="en-GB" dirty="0"/>
              <a:t>Image quotation</a:t>
            </a:r>
          </a:p>
        </p:txBody>
      </p:sp>
      <p:pic>
        <p:nvPicPr>
          <p:cNvPr id="2050" name="Picture 2" descr="http://www.mjhibbett.co.uk/doom/blogpics/asm005f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9885" y="1569952"/>
            <a:ext cx="4465231" cy="32597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mjhibbett.co.uk/doom/blogpics/ff017f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69952"/>
            <a:ext cx="5961611" cy="23190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38200" y="3866414"/>
            <a:ext cx="5892800" cy="577081"/>
          </a:xfrm>
          <a:prstGeom prst="rect">
            <a:avLst/>
          </a:prstGeom>
          <a:noFill/>
        </p:spPr>
        <p:txBody>
          <a:bodyPr wrap="square" rtlCol="0">
            <a:spAutoFit/>
          </a:bodyPr>
          <a:lstStyle/>
          <a:p>
            <a:r>
              <a:rPr lang="en-GB" sz="1050" dirty="0">
                <a:latin typeface="Gill Sans MT" panose="020B0502020104020203" pitchFamily="34" charset="0"/>
              </a:rPr>
              <a:t>Lee, Stan (w), Jack Kirby (p), Dick Ayers (</a:t>
            </a:r>
            <a:r>
              <a:rPr lang="en-GB" sz="1050" dirty="0" err="1">
                <a:latin typeface="Gill Sans MT" panose="020B0502020104020203" pitchFamily="34" charset="0"/>
              </a:rPr>
              <a:t>i</a:t>
            </a:r>
            <a:r>
              <a:rPr lang="en-GB" sz="1050" dirty="0">
                <a:latin typeface="Gill Sans MT" panose="020B0502020104020203" pitchFamily="34" charset="0"/>
              </a:rPr>
              <a:t>). "In the Clutches of Doctor Doom!". </a:t>
            </a:r>
            <a:r>
              <a:rPr lang="en-GB" sz="1050" i="1" dirty="0">
                <a:latin typeface="Gill Sans MT" panose="020B0502020104020203" pitchFamily="34" charset="0"/>
              </a:rPr>
              <a:t>Fantastic Four</a:t>
            </a:r>
            <a:r>
              <a:rPr lang="en-GB" sz="1050" dirty="0">
                <a:latin typeface="Gill Sans MT" panose="020B0502020104020203" pitchFamily="34" charset="0"/>
              </a:rPr>
              <a:t> v1 #17 (Aug. 1963), Marvel Comics.</a:t>
            </a:r>
          </a:p>
          <a:p>
            <a:endParaRPr lang="en-GB" sz="1050" dirty="0">
              <a:latin typeface="Gill Sans MT" panose="020B0502020104020203" pitchFamily="34" charset="0"/>
            </a:endParaRPr>
          </a:p>
        </p:txBody>
      </p:sp>
      <p:sp>
        <p:nvSpPr>
          <p:cNvPr id="7" name="TextBox 6"/>
          <p:cNvSpPr txBox="1"/>
          <p:nvPr/>
        </p:nvSpPr>
        <p:spPr>
          <a:xfrm>
            <a:off x="7029885" y="4829695"/>
            <a:ext cx="4323915" cy="577081"/>
          </a:xfrm>
          <a:prstGeom prst="rect">
            <a:avLst/>
          </a:prstGeom>
          <a:noFill/>
        </p:spPr>
        <p:txBody>
          <a:bodyPr wrap="square" rtlCol="0">
            <a:spAutoFit/>
          </a:bodyPr>
          <a:lstStyle/>
          <a:p>
            <a:r>
              <a:rPr lang="en-GB" sz="1050" dirty="0">
                <a:latin typeface="Gill Sans MT" panose="020B0502020104020203" pitchFamily="34" charset="0"/>
              </a:rPr>
              <a:t>Lee, Stan (w), Steve Ditko (a). "Marked for Destruction by Doctor Doom!". </a:t>
            </a:r>
            <a:r>
              <a:rPr lang="en-GB" sz="1050" i="1" dirty="0">
                <a:latin typeface="Gill Sans MT" panose="020B0502020104020203" pitchFamily="34" charset="0"/>
              </a:rPr>
              <a:t>The Amazing Spider-Man</a:t>
            </a:r>
            <a:r>
              <a:rPr lang="en-GB" sz="1050" dirty="0">
                <a:latin typeface="Gill Sans MT" panose="020B0502020104020203" pitchFamily="34" charset="0"/>
              </a:rPr>
              <a:t> v1 #5 (Oct. 1963),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640076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D9313-1D36-4F08-9D21-69E265FF84DF}"/>
              </a:ext>
            </a:extLst>
          </p:cNvPr>
          <p:cNvSpPr>
            <a:spLocks noGrp="1"/>
          </p:cNvSpPr>
          <p:nvPr>
            <p:ph type="title"/>
          </p:nvPr>
        </p:nvSpPr>
        <p:spPr/>
        <p:txBody>
          <a:bodyPr/>
          <a:lstStyle/>
          <a:p>
            <a:r>
              <a:rPr lang="en-GB" dirty="0"/>
              <a:t>Image quotation</a:t>
            </a:r>
          </a:p>
        </p:txBody>
      </p:sp>
      <p:sp>
        <p:nvSpPr>
          <p:cNvPr id="4" name="TextBox 3"/>
          <p:cNvSpPr txBox="1"/>
          <p:nvPr/>
        </p:nvSpPr>
        <p:spPr>
          <a:xfrm>
            <a:off x="6761692" y="6016945"/>
            <a:ext cx="2980266" cy="577081"/>
          </a:xfrm>
          <a:prstGeom prst="rect">
            <a:avLst/>
          </a:prstGeom>
          <a:noFill/>
        </p:spPr>
        <p:txBody>
          <a:bodyPr wrap="square" rtlCol="0">
            <a:spAutoFit/>
          </a:bodyPr>
          <a:lstStyle/>
          <a:p>
            <a:r>
              <a:rPr lang="en-GB" sz="1050" dirty="0">
                <a:latin typeface="Gill Sans MT" panose="020B0502020104020203" pitchFamily="34" charset="0"/>
              </a:rPr>
              <a:t>Byrne, John (w, a). "Too Many Dooms". </a:t>
            </a:r>
            <a:r>
              <a:rPr lang="en-GB" sz="1050" i="1" dirty="0">
                <a:latin typeface="Gill Sans MT" panose="020B0502020104020203" pitchFamily="34" charset="0"/>
              </a:rPr>
              <a:t>Fantastic Four</a:t>
            </a:r>
            <a:r>
              <a:rPr lang="en-GB" sz="1050" dirty="0">
                <a:latin typeface="Gill Sans MT" panose="020B0502020104020203" pitchFamily="34" charset="0"/>
              </a:rPr>
              <a:t> v1 #246 (Sep. 1982), Marvel Comics.</a:t>
            </a:r>
          </a:p>
          <a:p>
            <a:endParaRPr lang="en-GB" sz="1050" dirty="0">
              <a:latin typeface="Gill Sans MT" panose="020B0502020104020203" pitchFamily="34" charset="0"/>
            </a:endParaRPr>
          </a:p>
        </p:txBody>
      </p:sp>
      <p:pic>
        <p:nvPicPr>
          <p:cNvPr id="4098" name="Picture 2" descr="http://www.mjhibbett.co.uk/doom/coverimages/Fantastic_Four_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629" y="1507064"/>
            <a:ext cx="2922598" cy="442859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mjhibbett.co.uk/doom/coverimages/Fantastic_Four_24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6878" y="1507063"/>
            <a:ext cx="2885079" cy="442859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717800" y="6016945"/>
            <a:ext cx="3010427" cy="738664"/>
          </a:xfrm>
          <a:prstGeom prst="rect">
            <a:avLst/>
          </a:prstGeom>
          <a:noFill/>
        </p:spPr>
        <p:txBody>
          <a:bodyPr wrap="square" rtlCol="0">
            <a:spAutoFit/>
          </a:bodyPr>
          <a:lstStyle/>
          <a:p>
            <a:r>
              <a:rPr lang="en-GB" sz="1050" dirty="0">
                <a:latin typeface="Gill Sans MT" panose="020B0502020104020203" pitchFamily="34" charset="0"/>
              </a:rPr>
              <a:t>Lee, Stan (w), Jack Kirby (p), Dick Ayers (</a:t>
            </a:r>
            <a:r>
              <a:rPr lang="en-GB" sz="1050" dirty="0" err="1">
                <a:latin typeface="Gill Sans MT" panose="020B0502020104020203" pitchFamily="34" charset="0"/>
              </a:rPr>
              <a:t>i</a:t>
            </a:r>
            <a:r>
              <a:rPr lang="en-GB" sz="1050" dirty="0">
                <a:latin typeface="Gill Sans MT" panose="020B0502020104020203" pitchFamily="34" charset="0"/>
              </a:rPr>
              <a:t>). "In the Clutches of Doctor Doom!". </a:t>
            </a:r>
            <a:r>
              <a:rPr lang="en-GB" sz="1050" i="1" dirty="0">
                <a:latin typeface="Gill Sans MT" panose="020B0502020104020203" pitchFamily="34" charset="0"/>
              </a:rPr>
              <a:t>Fantastic Four</a:t>
            </a:r>
            <a:r>
              <a:rPr lang="en-GB" sz="1050" dirty="0">
                <a:latin typeface="Gill Sans MT" panose="020B0502020104020203" pitchFamily="34" charset="0"/>
              </a:rPr>
              <a:t> v1 #17 (Aug. 1963),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8161433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66DAB-3CCD-4989-A4DE-7DEBE7565D63}"/>
              </a:ext>
            </a:extLst>
          </p:cNvPr>
          <p:cNvSpPr>
            <a:spLocks noGrp="1"/>
          </p:cNvSpPr>
          <p:nvPr>
            <p:ph type="title"/>
          </p:nvPr>
        </p:nvSpPr>
        <p:spPr/>
        <p:txBody>
          <a:bodyPr/>
          <a:lstStyle/>
          <a:p>
            <a:r>
              <a:rPr lang="en-GB" dirty="0"/>
              <a:t>Textual authorship</a:t>
            </a:r>
          </a:p>
        </p:txBody>
      </p:sp>
      <p:sp>
        <p:nvSpPr>
          <p:cNvPr id="7" name="TextBox 6"/>
          <p:cNvSpPr txBox="1"/>
          <p:nvPr/>
        </p:nvSpPr>
        <p:spPr>
          <a:xfrm>
            <a:off x="1562332" y="6016945"/>
            <a:ext cx="6758708" cy="415498"/>
          </a:xfrm>
          <a:prstGeom prst="rect">
            <a:avLst/>
          </a:prstGeom>
          <a:noFill/>
        </p:spPr>
        <p:txBody>
          <a:bodyPr wrap="square" rtlCol="0">
            <a:spAutoFit/>
          </a:bodyPr>
          <a:lstStyle/>
          <a:p>
            <a:r>
              <a:rPr lang="en-GB" sz="1050" dirty="0">
                <a:latin typeface="Gill Sans MT" panose="020B0502020104020203" pitchFamily="34" charset="0"/>
              </a:rPr>
              <a:t>Byrne, John (w), John Byrne (a). "Fathers and Others". </a:t>
            </a:r>
            <a:r>
              <a:rPr lang="en-GB" sz="1050" i="1" dirty="0">
                <a:latin typeface="Gill Sans MT" panose="020B0502020104020203" pitchFamily="34" charset="0"/>
              </a:rPr>
              <a:t>Fantastic Four</a:t>
            </a:r>
            <a:r>
              <a:rPr lang="en-GB" sz="1050" dirty="0">
                <a:latin typeface="Gill Sans MT" panose="020B0502020104020203" pitchFamily="34" charset="0"/>
              </a:rPr>
              <a:t> v1 #273 (Dec. 1984), Marvel Comics..</a:t>
            </a:r>
          </a:p>
          <a:p>
            <a:endParaRPr lang="en-GB" sz="1050" dirty="0">
              <a:latin typeface="Gill Sans MT" panose="020B0502020104020203" pitchFamily="34"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441363447"/>
              </p:ext>
            </p:extLst>
          </p:nvPr>
        </p:nvGraphicFramePr>
        <p:xfrm>
          <a:off x="1491673" y="1525732"/>
          <a:ext cx="8128000" cy="4303713"/>
        </p:xfrm>
        <a:graphic>
          <a:graphicData uri="http://schemas.openxmlformats.org/presentationml/2006/ole">
            <mc:AlternateContent xmlns:mc="http://schemas.openxmlformats.org/markup-compatibility/2006">
              <mc:Choice xmlns:v="urn:schemas-microsoft-com:vml" Requires="v">
                <p:oleObj spid="_x0000_s1034" r:id="rId4" imgW="17803080" imgH="9434880" progId="">
                  <p:embed/>
                </p:oleObj>
              </mc:Choice>
              <mc:Fallback>
                <p:oleObj r:id="rId4" imgW="17803080" imgH="9434880" progId="">
                  <p:embed/>
                  <p:pic>
                    <p:nvPicPr>
                      <p:cNvPr id="0" name=""/>
                      <p:cNvPicPr/>
                      <p:nvPr/>
                    </p:nvPicPr>
                    <p:blipFill>
                      <a:blip r:embed="rId5"/>
                      <a:stretch>
                        <a:fillRect/>
                      </a:stretch>
                    </p:blipFill>
                    <p:spPr>
                      <a:xfrm>
                        <a:off x="1491673" y="1525732"/>
                        <a:ext cx="8128000" cy="4303713"/>
                      </a:xfrm>
                      <a:prstGeom prst="rect">
                        <a:avLst/>
                      </a:prstGeom>
                    </p:spPr>
                  </p:pic>
                </p:oleObj>
              </mc:Fallback>
            </mc:AlternateContent>
          </a:graphicData>
        </a:graphic>
      </p:graphicFrame>
    </p:spTree>
    <p:extLst>
      <p:ext uri="{BB962C8B-B14F-4D97-AF65-F5344CB8AC3E}">
        <p14:creationId xmlns:p14="http://schemas.microsoft.com/office/powerpoint/2010/main" val="1446812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66DAB-3CCD-4989-A4DE-7DEBE7565D63}"/>
              </a:ext>
            </a:extLst>
          </p:cNvPr>
          <p:cNvSpPr>
            <a:spLocks noGrp="1"/>
          </p:cNvSpPr>
          <p:nvPr>
            <p:ph type="title"/>
          </p:nvPr>
        </p:nvSpPr>
        <p:spPr/>
        <p:txBody>
          <a:bodyPr/>
          <a:lstStyle/>
          <a:p>
            <a:r>
              <a:rPr lang="en-GB" dirty="0"/>
              <a:t>Market authorship</a:t>
            </a:r>
          </a:p>
        </p:txBody>
      </p:sp>
      <p:pic>
        <p:nvPicPr>
          <p:cNvPr id="5122" name="Picture 2" descr="http://www.mjhibbett.co.uk/doom/coverimages/Fantastic_Four_23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245" y="1507064"/>
            <a:ext cx="2913550" cy="44285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62332" y="6016945"/>
            <a:ext cx="3010427" cy="577081"/>
          </a:xfrm>
          <a:prstGeom prst="rect">
            <a:avLst/>
          </a:prstGeom>
          <a:noFill/>
        </p:spPr>
        <p:txBody>
          <a:bodyPr wrap="square" rtlCol="0">
            <a:spAutoFit/>
          </a:bodyPr>
          <a:lstStyle/>
          <a:p>
            <a:r>
              <a:rPr lang="en-GB" sz="1050" dirty="0">
                <a:latin typeface="Gill Sans MT" panose="020B0502020104020203" pitchFamily="34" charset="0"/>
              </a:rPr>
              <a:t>Byrne, John (w, a). "The Lady Is for Burning!". </a:t>
            </a:r>
            <a:r>
              <a:rPr lang="en-GB" sz="1050" i="1" dirty="0">
                <a:latin typeface="Gill Sans MT" panose="020B0502020104020203" pitchFamily="34" charset="0"/>
              </a:rPr>
              <a:t>Fantastic Four</a:t>
            </a:r>
            <a:r>
              <a:rPr lang="en-GB" sz="1050" dirty="0">
                <a:latin typeface="Gill Sans MT" panose="020B0502020104020203" pitchFamily="34" charset="0"/>
              </a:rPr>
              <a:t> v1 #238 (Jan. 1982), Marvel Comics.</a:t>
            </a:r>
          </a:p>
          <a:p>
            <a:endParaRPr lang="en-GB" sz="1050" dirty="0">
              <a:latin typeface="Gill Sans MT" panose="020B0502020104020203" pitchFamily="34"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642225820"/>
              </p:ext>
            </p:extLst>
          </p:nvPr>
        </p:nvGraphicFramePr>
        <p:xfrm>
          <a:off x="5378338" y="1507064"/>
          <a:ext cx="5890058" cy="4409468"/>
        </p:xfrm>
        <a:graphic>
          <a:graphicData uri="http://schemas.openxmlformats.org/presentationml/2006/ole">
            <mc:AlternateContent xmlns:mc="http://schemas.openxmlformats.org/markup-compatibility/2006">
              <mc:Choice xmlns:v="urn:schemas-microsoft-com:vml" Requires="v">
                <p:oleObj spid="_x0000_s2058" r:id="rId5" imgW="18285480" imgH="13714200" progId="">
                  <p:embed/>
                </p:oleObj>
              </mc:Choice>
              <mc:Fallback>
                <p:oleObj r:id="rId5" imgW="18285480" imgH="13714200" progId="">
                  <p:embed/>
                  <p:pic>
                    <p:nvPicPr>
                      <p:cNvPr id="8" name="Object 7"/>
                      <p:cNvPicPr/>
                      <p:nvPr/>
                    </p:nvPicPr>
                    <p:blipFill>
                      <a:blip r:embed="rId6"/>
                      <a:stretch>
                        <a:fillRect/>
                      </a:stretch>
                    </p:blipFill>
                    <p:spPr>
                      <a:xfrm>
                        <a:off x="5378338" y="1507064"/>
                        <a:ext cx="5890058" cy="4409468"/>
                      </a:xfrm>
                      <a:prstGeom prst="rect">
                        <a:avLst/>
                      </a:prstGeom>
                    </p:spPr>
                  </p:pic>
                </p:oleObj>
              </mc:Fallback>
            </mc:AlternateContent>
          </a:graphicData>
        </a:graphic>
      </p:graphicFrame>
      <p:sp>
        <p:nvSpPr>
          <p:cNvPr id="10" name="TextBox 9"/>
          <p:cNvSpPr txBox="1"/>
          <p:nvPr/>
        </p:nvSpPr>
        <p:spPr>
          <a:xfrm>
            <a:off x="5378338" y="6016944"/>
            <a:ext cx="4031669" cy="577081"/>
          </a:xfrm>
          <a:prstGeom prst="rect">
            <a:avLst/>
          </a:prstGeom>
          <a:noFill/>
        </p:spPr>
        <p:txBody>
          <a:bodyPr wrap="square" rtlCol="0">
            <a:spAutoFit/>
          </a:bodyPr>
          <a:lstStyle/>
          <a:p>
            <a:r>
              <a:rPr lang="en-GB" sz="1050" dirty="0">
                <a:latin typeface="Gill Sans MT" panose="020B0502020104020203" pitchFamily="34" charset="0"/>
              </a:rPr>
              <a:t>Byrne, John (w), John Byrne (a). "The Trial of Reed Richards". </a:t>
            </a:r>
            <a:br>
              <a:rPr lang="en-GB" sz="1050" dirty="0">
                <a:latin typeface="Gill Sans MT" panose="020B0502020104020203" pitchFamily="34" charset="0"/>
              </a:rPr>
            </a:br>
            <a:r>
              <a:rPr lang="en-GB" sz="1050" i="1" dirty="0">
                <a:latin typeface="Gill Sans MT" panose="020B0502020104020203" pitchFamily="34" charset="0"/>
              </a:rPr>
              <a:t>Fantastic Four</a:t>
            </a:r>
            <a:r>
              <a:rPr lang="en-GB" sz="1050" dirty="0">
                <a:latin typeface="Gill Sans MT" panose="020B0502020104020203" pitchFamily="34" charset="0"/>
              </a:rPr>
              <a:t> v1 #262 (Jan. 1984),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1383389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2616A40-CFD4-4BE9-ACE1-EEB27B54A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1" y="261985"/>
            <a:ext cx="3649668" cy="56022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63B44D3-6712-4FDF-B6F2-DE79DDDE2A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1167" y="295440"/>
            <a:ext cx="3621973" cy="55687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CF0C24C6-CF51-44E4-B74B-ACB1F4B460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7937" y="295440"/>
            <a:ext cx="3677362" cy="557120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D957686-E9A1-4BB9-8037-58232451C998}"/>
              </a:ext>
            </a:extLst>
          </p:cNvPr>
          <p:cNvSpPr txBox="1"/>
          <p:nvPr/>
        </p:nvSpPr>
        <p:spPr>
          <a:xfrm>
            <a:off x="266701" y="5941580"/>
            <a:ext cx="3649668" cy="702244"/>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
        <p:nvSpPr>
          <p:cNvPr id="12" name="TextBox 11">
            <a:extLst>
              <a:ext uri="{FF2B5EF4-FFF2-40B4-BE49-F238E27FC236}">
                <a16:creationId xmlns:a16="http://schemas.microsoft.com/office/drawing/2014/main" id="{73726A00-98AD-41F3-9DD8-4C97B72B0D54}"/>
              </a:ext>
            </a:extLst>
          </p:cNvPr>
          <p:cNvSpPr txBox="1"/>
          <p:nvPr/>
        </p:nvSpPr>
        <p:spPr>
          <a:xfrm>
            <a:off x="4271167" y="5941580"/>
            <a:ext cx="3649668" cy="702244"/>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"Interlude".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#258 (Sep. 1983), Marvel Comics.</a:t>
            </a:r>
          </a:p>
          <a:p>
            <a:endParaRPr lang="en-GB" sz="1050" dirty="0">
              <a:latin typeface="Gill Sans MT" panose="020B0502020104020203" pitchFamily="34" charset="0"/>
            </a:endParaRPr>
          </a:p>
        </p:txBody>
      </p:sp>
      <p:sp>
        <p:nvSpPr>
          <p:cNvPr id="13" name="TextBox 12">
            <a:extLst>
              <a:ext uri="{FF2B5EF4-FFF2-40B4-BE49-F238E27FC236}">
                <a16:creationId xmlns:a16="http://schemas.microsoft.com/office/drawing/2014/main" id="{63A3A94D-1587-4B15-98B6-DB8E40AA1C5D}"/>
              </a:ext>
            </a:extLst>
          </p:cNvPr>
          <p:cNvSpPr txBox="1"/>
          <p:nvPr/>
        </p:nvSpPr>
        <p:spPr>
          <a:xfrm>
            <a:off x="8247937" y="5941580"/>
            <a:ext cx="3649668" cy="702244"/>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effectLst/>
                <a:latin typeface="Gill Sans MT" panose="020B0502020104020203" pitchFamily="34" charset="0"/>
                <a:ea typeface="Calibri" panose="020F0502020204030204" pitchFamily="34" charset="0"/>
                <a:cs typeface="Times New Roman" panose="02020603050405020304" pitchFamily="18" charset="0"/>
              </a:rPr>
              <a:t>i</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#278 (May. 1985),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27785128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2616A40-CFD4-4BE9-ACE1-EEB27B54A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1166" y="261985"/>
            <a:ext cx="3649668" cy="56022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D957686-E9A1-4BB9-8037-58232451C998}"/>
              </a:ext>
            </a:extLst>
          </p:cNvPr>
          <p:cNvSpPr txBox="1"/>
          <p:nvPr/>
        </p:nvSpPr>
        <p:spPr>
          <a:xfrm>
            <a:off x="4261663" y="5941580"/>
            <a:ext cx="3649668" cy="702244"/>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36154588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687681488"/>
              </p:ext>
            </p:extLst>
          </p:nvPr>
        </p:nvGraphicFramePr>
        <p:xfrm>
          <a:off x="1569720" y="37854"/>
          <a:ext cx="9052560" cy="6440772"/>
        </p:xfrm>
        <a:graphic>
          <a:graphicData uri="http://schemas.openxmlformats.org/presentationml/2006/ole">
            <mc:AlternateContent xmlns:mc="http://schemas.openxmlformats.org/markup-compatibility/2006">
              <mc:Choice xmlns:v="urn:schemas-microsoft-com:vml" Requires="v">
                <p:oleObj spid="_x0000_s3082" r:id="rId4" imgW="16368120" imgH="11656800" progId="">
                  <p:embed/>
                </p:oleObj>
              </mc:Choice>
              <mc:Fallback>
                <p:oleObj r:id="rId4" imgW="16368120" imgH="11656800" progId="">
                  <p:embed/>
                  <p:pic>
                    <p:nvPicPr>
                      <p:cNvPr id="0" name=""/>
                      <p:cNvPicPr/>
                      <p:nvPr/>
                    </p:nvPicPr>
                    <p:blipFill>
                      <a:blip r:embed="rId5"/>
                      <a:stretch>
                        <a:fillRect/>
                      </a:stretch>
                    </p:blipFill>
                    <p:spPr>
                      <a:xfrm>
                        <a:off x="1569720" y="37854"/>
                        <a:ext cx="9052560" cy="6440772"/>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1D957686-E9A1-4BB9-8037-58232451C998}"/>
              </a:ext>
            </a:extLst>
          </p:cNvPr>
          <p:cNvSpPr txBox="1"/>
          <p:nvPr/>
        </p:nvSpPr>
        <p:spPr>
          <a:xfrm>
            <a:off x="1569720" y="6478626"/>
            <a:ext cx="10032768" cy="529376"/>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7162948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jhibbett.co.uk/doom/blogpics/ff200coldwartablea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974" y="718993"/>
            <a:ext cx="10852052" cy="47590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69974" y="5527964"/>
            <a:ext cx="7101624" cy="253916"/>
          </a:xfrm>
          <a:prstGeom prst="rect">
            <a:avLst/>
          </a:prstGeom>
          <a:noFill/>
        </p:spPr>
        <p:txBody>
          <a:bodyPr wrap="none" rtlCol="0">
            <a:spAutoFit/>
          </a:bodyPr>
          <a:lstStyle/>
          <a:p>
            <a:r>
              <a:rPr lang="en-GB" sz="1050" dirty="0">
                <a:latin typeface="Gill Sans MT" panose="020B0502020104020203" pitchFamily="34" charset="0"/>
              </a:rPr>
              <a:t>Wolfman, Marv (w), Keith Pollard (p), Joe Sinnott (</a:t>
            </a:r>
            <a:r>
              <a:rPr lang="en-GB" sz="1050" dirty="0" err="1">
                <a:latin typeface="Gill Sans MT" panose="020B0502020104020203" pitchFamily="34" charset="0"/>
              </a:rPr>
              <a:t>i</a:t>
            </a:r>
            <a:r>
              <a:rPr lang="en-GB" sz="1050" dirty="0">
                <a:latin typeface="Gill Sans MT" panose="020B0502020104020203" pitchFamily="34" charset="0"/>
              </a:rPr>
              <a:t>). "When Titans Clash!". </a:t>
            </a:r>
            <a:r>
              <a:rPr lang="en-GB" sz="1050" i="1" dirty="0">
                <a:latin typeface="Gill Sans MT" panose="020B0502020104020203" pitchFamily="34" charset="0"/>
              </a:rPr>
              <a:t>Fantastic Four</a:t>
            </a:r>
            <a:r>
              <a:rPr lang="en-GB" sz="1050" dirty="0">
                <a:latin typeface="Gill Sans MT" panose="020B0502020104020203" pitchFamily="34" charset="0"/>
              </a:rPr>
              <a:t> v1 #200 (Nov. 1978), Marvel Comics.</a:t>
            </a:r>
          </a:p>
        </p:txBody>
      </p:sp>
    </p:spTree>
    <p:extLst>
      <p:ext uri="{BB962C8B-B14F-4D97-AF65-F5344CB8AC3E}">
        <p14:creationId xmlns:p14="http://schemas.microsoft.com/office/powerpoint/2010/main" val="1168816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106262788"/>
              </p:ext>
            </p:extLst>
          </p:nvPr>
        </p:nvGraphicFramePr>
        <p:xfrm>
          <a:off x="-1155469" y="0"/>
          <a:ext cx="12394275" cy="7596335"/>
        </p:xfrm>
        <a:graphic>
          <a:graphicData uri="http://schemas.openxmlformats.org/presentationml/2006/ole">
            <mc:AlternateContent xmlns:mc="http://schemas.openxmlformats.org/markup-compatibility/2006">
              <mc:Choice xmlns:v="urn:schemas-microsoft-com:vml" Requires="v">
                <p:oleObj spid="_x0000_s4106" r:id="rId4" imgW="18082440" imgH="11085480" progId="">
                  <p:embed/>
                </p:oleObj>
              </mc:Choice>
              <mc:Fallback>
                <p:oleObj r:id="rId4" imgW="18082440" imgH="11085480" progId="">
                  <p:embed/>
                  <p:pic>
                    <p:nvPicPr>
                      <p:cNvPr id="0" name=""/>
                      <p:cNvPicPr/>
                      <p:nvPr/>
                    </p:nvPicPr>
                    <p:blipFill>
                      <a:blip r:embed="rId5"/>
                      <a:stretch>
                        <a:fillRect/>
                      </a:stretch>
                    </p:blipFill>
                    <p:spPr>
                      <a:xfrm>
                        <a:off x="-1155469" y="0"/>
                        <a:ext cx="12394275" cy="7596335"/>
                      </a:xfrm>
                      <a:prstGeom prst="rect">
                        <a:avLst/>
                      </a:prstGeom>
                    </p:spPr>
                  </p:pic>
                </p:oleObj>
              </mc:Fallback>
            </mc:AlternateContent>
          </a:graphicData>
        </a:graphic>
      </p:graphicFrame>
    </p:spTree>
    <p:extLst>
      <p:ext uri="{BB962C8B-B14F-4D97-AF65-F5344CB8AC3E}">
        <p14:creationId xmlns:p14="http://schemas.microsoft.com/office/powerpoint/2010/main" val="3023914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024804014"/>
              </p:ext>
            </p:extLst>
          </p:nvPr>
        </p:nvGraphicFramePr>
        <p:xfrm>
          <a:off x="2008188" y="520700"/>
          <a:ext cx="8177212" cy="5815013"/>
        </p:xfrm>
        <a:graphic>
          <a:graphicData uri="http://schemas.openxmlformats.org/presentationml/2006/ole">
            <mc:AlternateContent xmlns:mc="http://schemas.openxmlformats.org/markup-compatibility/2006">
              <mc:Choice xmlns:v="urn:schemas-microsoft-com:vml" Requires="v">
                <p:oleObj spid="_x0000_s5130" r:id="rId4" imgW="8177760" imgH="5815800" progId="">
                  <p:embed/>
                </p:oleObj>
              </mc:Choice>
              <mc:Fallback>
                <p:oleObj r:id="rId4" imgW="8177760" imgH="5815800" progId="">
                  <p:embed/>
                  <p:pic>
                    <p:nvPicPr>
                      <p:cNvPr id="0" name=""/>
                      <p:cNvPicPr/>
                      <p:nvPr/>
                    </p:nvPicPr>
                    <p:blipFill>
                      <a:blip r:embed="rId5"/>
                      <a:stretch>
                        <a:fillRect/>
                      </a:stretch>
                    </p:blipFill>
                    <p:spPr>
                      <a:xfrm>
                        <a:off x="2008188" y="520700"/>
                        <a:ext cx="8177212" cy="58150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1D957686-E9A1-4BB9-8037-58232451C998}"/>
              </a:ext>
            </a:extLst>
          </p:cNvPr>
          <p:cNvSpPr txBox="1"/>
          <p:nvPr/>
        </p:nvSpPr>
        <p:spPr>
          <a:xfrm>
            <a:off x="2008188" y="6328624"/>
            <a:ext cx="10032768" cy="529376"/>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39311571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963304059"/>
              </p:ext>
            </p:extLst>
          </p:nvPr>
        </p:nvGraphicFramePr>
        <p:xfrm>
          <a:off x="695136" y="1235421"/>
          <a:ext cx="10801728" cy="4383984"/>
        </p:xfrm>
        <a:graphic>
          <a:graphicData uri="http://schemas.openxmlformats.org/presentationml/2006/ole">
            <mc:AlternateContent xmlns:mc="http://schemas.openxmlformats.org/markup-compatibility/2006">
              <mc:Choice xmlns:v="urn:schemas-microsoft-com:vml" Requires="v">
                <p:oleObj spid="_x0000_s23562" r:id="rId4" imgW="20977560" imgH="8520480" progId="">
                  <p:embed/>
                </p:oleObj>
              </mc:Choice>
              <mc:Fallback>
                <p:oleObj r:id="rId4" imgW="20977560" imgH="8520480" progId="">
                  <p:embed/>
                  <p:pic>
                    <p:nvPicPr>
                      <p:cNvPr id="0" name=""/>
                      <p:cNvPicPr/>
                      <p:nvPr/>
                    </p:nvPicPr>
                    <p:blipFill>
                      <a:blip r:embed="rId5"/>
                      <a:stretch>
                        <a:fillRect/>
                      </a:stretch>
                    </p:blipFill>
                    <p:spPr>
                      <a:xfrm>
                        <a:off x="695136" y="1235421"/>
                        <a:ext cx="10801728" cy="4383984"/>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1D957686-E9A1-4BB9-8037-58232451C998}"/>
              </a:ext>
            </a:extLst>
          </p:cNvPr>
          <p:cNvSpPr txBox="1"/>
          <p:nvPr/>
        </p:nvSpPr>
        <p:spPr>
          <a:xfrm>
            <a:off x="695136" y="5622044"/>
            <a:ext cx="10032768" cy="529376"/>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22553970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mjhibbett.co.uk/doom/blogpics/ff247veryclev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9871" y="222687"/>
            <a:ext cx="6652259" cy="55118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D957686-E9A1-4BB9-8037-58232451C998}"/>
              </a:ext>
            </a:extLst>
          </p:cNvPr>
          <p:cNvSpPr txBox="1"/>
          <p:nvPr/>
        </p:nvSpPr>
        <p:spPr>
          <a:xfrm>
            <a:off x="2769871" y="5734560"/>
            <a:ext cx="10032768" cy="529376"/>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39962660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mjhibbett.co.uk/doom/blogpics/ffa002mas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515" y="169719"/>
            <a:ext cx="8730971" cy="411987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92778" y="4226762"/>
            <a:ext cx="8539942" cy="256802"/>
          </a:xfrm>
          <a:prstGeom prst="rect">
            <a:avLst/>
          </a:prstGeom>
        </p:spPr>
        <p:txBody>
          <a:bodyPr wrap="square">
            <a:spAutoFit/>
          </a:bodyPr>
          <a:lstStyle/>
          <a:p>
            <a:pPr>
              <a:lnSpc>
                <a:spcPct val="107000"/>
              </a:lnSpc>
              <a:spcAft>
                <a:spcPts val="800"/>
              </a:spcAft>
            </a:pPr>
            <a:r>
              <a:rPr lang="en-GB" sz="1050" dirty="0">
                <a:latin typeface="Gill Sans MT" panose="020B0502020104020203" pitchFamily="34" charset="0"/>
              </a:rPr>
              <a:t>Lee, Stan (w), Jack Kirby (p), Chic Stone (</a:t>
            </a:r>
            <a:r>
              <a:rPr lang="en-GB" sz="1050" dirty="0" err="1">
                <a:latin typeface="Gill Sans MT" panose="020B0502020104020203" pitchFamily="34" charset="0"/>
              </a:rPr>
              <a:t>i</a:t>
            </a:r>
            <a:r>
              <a:rPr lang="en-GB" sz="1050" dirty="0">
                <a:latin typeface="Gill Sans MT" panose="020B0502020104020203" pitchFamily="34" charset="0"/>
              </a:rPr>
              <a:t>). "The Fantastic Origin of Doctor Doom!". </a:t>
            </a:r>
            <a:r>
              <a:rPr lang="en-GB" sz="1050" i="1" dirty="0">
                <a:latin typeface="Gill Sans MT" panose="020B0502020104020203" pitchFamily="34" charset="0"/>
              </a:rPr>
              <a:t>Fantastic Four Annual</a:t>
            </a:r>
            <a:r>
              <a:rPr lang="en-GB" sz="1050" dirty="0">
                <a:latin typeface="Gill Sans MT" panose="020B0502020104020203" pitchFamily="34" charset="0"/>
              </a:rPr>
              <a:t> v1 #2 (Sep. 1964), Marvel Comics</a:t>
            </a:r>
            <a:endParaRPr lang="en-GB" sz="1050" dirty="0">
              <a:latin typeface="Gill Sans MT" panose="020B05020201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9811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www.mjhibbett.co.uk/doom/blogpics/ffa002mas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07" y="307571"/>
            <a:ext cx="7035439" cy="33198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http://www.mjhibbett.co.uk/doom/blogpics/ff247verycle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0000" y="239313"/>
            <a:ext cx="4226007" cy="350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433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www.mjhibbett.co.uk/doom/blogpics/ffa002mas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07" y="307571"/>
            <a:ext cx="7035439" cy="331980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http://www.mjhibbett.co.uk/doom/blogpics/ff247verycle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0000" y="239313"/>
            <a:ext cx="4226007" cy="350155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A357C9B7-B68F-48E4-8DDC-CBCFE1BF1E0D}"/>
              </a:ext>
            </a:extLst>
          </p:cNvPr>
          <p:cNvGrpSpPr/>
          <p:nvPr/>
        </p:nvGrpSpPr>
        <p:grpSpPr>
          <a:xfrm>
            <a:off x="4508582" y="3815542"/>
            <a:ext cx="2698594" cy="2909456"/>
            <a:chOff x="6620937" y="324196"/>
            <a:chExt cx="3161209" cy="3408219"/>
          </a:xfrm>
        </p:grpSpPr>
        <p:sp>
          <p:nvSpPr>
            <p:cNvPr id="5" name="Rectangle 4">
              <a:extLst>
                <a:ext uri="{FF2B5EF4-FFF2-40B4-BE49-F238E27FC236}">
                  <a16:creationId xmlns:a16="http://schemas.microsoft.com/office/drawing/2014/main" id="{79462D79-2463-418A-8323-C4BBAC6AD7A1}"/>
                </a:ext>
              </a:extLst>
            </p:cNvPr>
            <p:cNvSpPr/>
            <p:nvPr/>
          </p:nvSpPr>
          <p:spPr>
            <a:xfrm>
              <a:off x="7449065" y="324196"/>
              <a:ext cx="1809095" cy="285488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E5DAC3B3-5B98-46EF-B61E-AC108378AA75}"/>
                </a:ext>
              </a:extLst>
            </p:cNvPr>
            <p:cNvSpPr/>
            <p:nvPr/>
          </p:nvSpPr>
          <p:spPr>
            <a:xfrm>
              <a:off x="8149966" y="1988059"/>
              <a:ext cx="456209" cy="419343"/>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1094CF00-7DDF-4EBF-AB9D-10DAA9F4944E}"/>
                </a:ext>
              </a:extLst>
            </p:cNvPr>
            <p:cNvSpPr/>
            <p:nvPr/>
          </p:nvSpPr>
          <p:spPr>
            <a:xfrm>
              <a:off x="7550976" y="1907100"/>
              <a:ext cx="403216" cy="370633"/>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85304D4-516D-4706-85DA-6BE8E9811AAD}"/>
                </a:ext>
              </a:extLst>
            </p:cNvPr>
            <p:cNvSpPr/>
            <p:nvPr/>
          </p:nvSpPr>
          <p:spPr>
            <a:xfrm>
              <a:off x="6620937" y="2531950"/>
              <a:ext cx="403216" cy="37063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88A0E65-7F43-4B1F-9107-57858C859C6D}"/>
                </a:ext>
              </a:extLst>
            </p:cNvPr>
            <p:cNvSpPr/>
            <p:nvPr/>
          </p:nvSpPr>
          <p:spPr>
            <a:xfrm>
              <a:off x="6816789" y="2161317"/>
              <a:ext cx="403216" cy="370633"/>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105FF8E9-E839-4175-9F99-DF5227707255}"/>
                </a:ext>
              </a:extLst>
            </p:cNvPr>
            <p:cNvSpPr/>
            <p:nvPr/>
          </p:nvSpPr>
          <p:spPr>
            <a:xfrm>
              <a:off x="8648064" y="1131377"/>
              <a:ext cx="403216" cy="370633"/>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BE26BDE-601E-4DB9-8FE2-5179537D772D}"/>
                </a:ext>
              </a:extLst>
            </p:cNvPr>
            <p:cNvSpPr/>
            <p:nvPr/>
          </p:nvSpPr>
          <p:spPr>
            <a:xfrm>
              <a:off x="8576219" y="1538449"/>
              <a:ext cx="253411" cy="232933"/>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0BBA5887-A42B-4932-8E27-8995F577CC76}"/>
                </a:ext>
              </a:extLst>
            </p:cNvPr>
            <p:cNvSpPr/>
            <p:nvPr/>
          </p:nvSpPr>
          <p:spPr>
            <a:xfrm>
              <a:off x="6945117" y="1682992"/>
              <a:ext cx="403216" cy="370633"/>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3E301CBA-5EBB-43F2-BFB0-CD523647D476}"/>
                </a:ext>
              </a:extLst>
            </p:cNvPr>
            <p:cNvSpPr/>
            <p:nvPr/>
          </p:nvSpPr>
          <p:spPr>
            <a:xfrm>
              <a:off x="9378930" y="3361782"/>
              <a:ext cx="403216" cy="370633"/>
            </a:xfrm>
            <a:prstGeom prst="ellipse">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Oval 20"/>
          <p:cNvSpPr/>
          <p:nvPr/>
        </p:nvSpPr>
        <p:spPr>
          <a:xfrm>
            <a:off x="5808815" y="6342100"/>
            <a:ext cx="344209" cy="316394"/>
          </a:xfrm>
          <a:prstGeom prst="ellipse">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p:cNvSpPr txBox="1"/>
          <p:nvPr/>
        </p:nvSpPr>
        <p:spPr>
          <a:xfrm>
            <a:off x="7207176" y="6363978"/>
            <a:ext cx="662810" cy="369332"/>
          </a:xfrm>
          <a:prstGeom prst="rect">
            <a:avLst/>
          </a:prstGeom>
          <a:noFill/>
        </p:spPr>
        <p:txBody>
          <a:bodyPr wrap="none" rtlCol="0">
            <a:spAutoFit/>
          </a:bodyPr>
          <a:lstStyle/>
          <a:p>
            <a:r>
              <a:rPr lang="en-GB" dirty="0" smtClean="0"/>
              <a:t>Kirby</a:t>
            </a:r>
            <a:endParaRPr lang="en-GB" dirty="0"/>
          </a:p>
        </p:txBody>
      </p:sp>
      <p:sp>
        <p:nvSpPr>
          <p:cNvPr id="25" name="TextBox 24"/>
          <p:cNvSpPr txBox="1"/>
          <p:nvPr/>
        </p:nvSpPr>
        <p:spPr>
          <a:xfrm>
            <a:off x="5097882" y="6355666"/>
            <a:ext cx="729046" cy="369332"/>
          </a:xfrm>
          <a:prstGeom prst="rect">
            <a:avLst/>
          </a:prstGeom>
          <a:noFill/>
        </p:spPr>
        <p:txBody>
          <a:bodyPr wrap="none" rtlCol="0">
            <a:spAutoFit/>
          </a:bodyPr>
          <a:lstStyle/>
          <a:p>
            <a:r>
              <a:rPr lang="en-GB" dirty="0" smtClean="0"/>
              <a:t>Byrne</a:t>
            </a:r>
            <a:endParaRPr lang="en-GB" dirty="0"/>
          </a:p>
        </p:txBody>
      </p:sp>
    </p:spTree>
    <p:extLst>
      <p:ext uri="{BB962C8B-B14F-4D97-AF65-F5344CB8AC3E}">
        <p14:creationId xmlns:p14="http://schemas.microsoft.com/office/powerpoint/2010/main" val="20974791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mjhibbett.co.uk/doom/blogpics/ff247wm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4907" y="206341"/>
            <a:ext cx="5952595" cy="310078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mjhibbett.co.uk/doom/blogpics/ff85killerrobot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6020" y="3573129"/>
            <a:ext cx="6303413" cy="293103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54907" y="6454423"/>
            <a:ext cx="6861174" cy="415498"/>
          </a:xfrm>
          <a:prstGeom prst="rect">
            <a:avLst/>
          </a:prstGeom>
          <a:noFill/>
        </p:spPr>
        <p:txBody>
          <a:bodyPr wrap="none" rtlCol="0">
            <a:spAutoFit/>
          </a:bodyPr>
          <a:lstStyle/>
          <a:p>
            <a:r>
              <a:rPr lang="en-GB" sz="1050" dirty="0"/>
              <a:t>Lee, Stan (w), Jack Kirby (p), Joe Sinnott (</a:t>
            </a:r>
            <a:r>
              <a:rPr lang="en-GB" sz="1050" dirty="0" err="1"/>
              <a:t>i</a:t>
            </a:r>
            <a:r>
              <a:rPr lang="en-GB" sz="1050" dirty="0"/>
              <a:t>). "Within This Tortured Land". </a:t>
            </a:r>
            <a:r>
              <a:rPr lang="en-GB" sz="1050" i="1" dirty="0"/>
              <a:t>Fantastic Four</a:t>
            </a:r>
            <a:r>
              <a:rPr lang="en-GB" sz="1050" dirty="0"/>
              <a:t> v1 #85 (Apr. 1969), Marvel Comics.</a:t>
            </a:r>
          </a:p>
          <a:p>
            <a:endParaRPr lang="en-GB" sz="1050" dirty="0"/>
          </a:p>
        </p:txBody>
      </p:sp>
      <p:sp>
        <p:nvSpPr>
          <p:cNvPr id="6" name="TextBox 5">
            <a:extLst>
              <a:ext uri="{FF2B5EF4-FFF2-40B4-BE49-F238E27FC236}">
                <a16:creationId xmlns:a16="http://schemas.microsoft.com/office/drawing/2014/main" id="{1D957686-E9A1-4BB9-8037-58232451C998}"/>
              </a:ext>
            </a:extLst>
          </p:cNvPr>
          <p:cNvSpPr txBox="1"/>
          <p:nvPr/>
        </p:nvSpPr>
        <p:spPr>
          <a:xfrm>
            <a:off x="2754907" y="3308441"/>
            <a:ext cx="10032768" cy="529376"/>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28300631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018237416"/>
              </p:ext>
            </p:extLst>
          </p:nvPr>
        </p:nvGraphicFramePr>
        <p:xfrm>
          <a:off x="961506" y="693357"/>
          <a:ext cx="10285614" cy="5351734"/>
        </p:xfrm>
        <a:graphic>
          <a:graphicData uri="http://schemas.openxmlformats.org/presentationml/2006/ole">
            <mc:AlternateContent xmlns:mc="http://schemas.openxmlformats.org/markup-compatibility/2006">
              <mc:Choice xmlns:v="urn:schemas-microsoft-com:vml" Requires="v">
                <p:oleObj spid="_x0000_s24585" r:id="rId4" imgW="20901240" imgH="10882440" progId="">
                  <p:embed/>
                </p:oleObj>
              </mc:Choice>
              <mc:Fallback>
                <p:oleObj r:id="rId4" imgW="20901240" imgH="10882440" progId="">
                  <p:embed/>
                  <p:pic>
                    <p:nvPicPr>
                      <p:cNvPr id="0" name=""/>
                      <p:cNvPicPr/>
                      <p:nvPr/>
                    </p:nvPicPr>
                    <p:blipFill>
                      <a:blip r:embed="rId5"/>
                      <a:stretch>
                        <a:fillRect/>
                      </a:stretch>
                    </p:blipFill>
                    <p:spPr>
                      <a:xfrm>
                        <a:off x="961506" y="693357"/>
                        <a:ext cx="10285614" cy="5351734"/>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1D957686-E9A1-4BB9-8037-58232451C998}"/>
              </a:ext>
            </a:extLst>
          </p:cNvPr>
          <p:cNvSpPr txBox="1"/>
          <p:nvPr/>
        </p:nvSpPr>
        <p:spPr>
          <a:xfrm>
            <a:off x="927892" y="6029366"/>
            <a:ext cx="10032768" cy="529376"/>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3267041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063B44D3-6712-4FDF-B6F2-DE79DDDE2A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1167" y="295440"/>
            <a:ext cx="3621973" cy="55687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3726A00-98AD-41F3-9DD8-4C97B72B0D54}"/>
              </a:ext>
            </a:extLst>
          </p:cNvPr>
          <p:cNvSpPr txBox="1"/>
          <p:nvPr/>
        </p:nvSpPr>
        <p:spPr>
          <a:xfrm>
            <a:off x="4271167" y="5941580"/>
            <a:ext cx="3649668" cy="702244"/>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"Interlude".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1554931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386251006"/>
              </p:ext>
            </p:extLst>
          </p:nvPr>
        </p:nvGraphicFramePr>
        <p:xfrm>
          <a:off x="1916779" y="37854"/>
          <a:ext cx="8358443" cy="6146815"/>
        </p:xfrm>
        <a:graphic>
          <a:graphicData uri="http://schemas.openxmlformats.org/presentationml/2006/ole">
            <mc:AlternateContent xmlns:mc="http://schemas.openxmlformats.org/markup-compatibility/2006">
              <mc:Choice xmlns:v="urn:schemas-microsoft-com:vml" Requires="v">
                <p:oleObj spid="_x0000_s6154" r:id="rId4" imgW="16710840" imgH="12304440" progId="">
                  <p:embed/>
                </p:oleObj>
              </mc:Choice>
              <mc:Fallback>
                <p:oleObj r:id="rId4" imgW="16710840" imgH="12304440" progId="">
                  <p:embed/>
                  <p:pic>
                    <p:nvPicPr>
                      <p:cNvPr id="2" name="Object 1"/>
                      <p:cNvPicPr/>
                      <p:nvPr/>
                    </p:nvPicPr>
                    <p:blipFill>
                      <a:blip r:embed="rId5"/>
                      <a:stretch>
                        <a:fillRect/>
                      </a:stretch>
                    </p:blipFill>
                    <p:spPr>
                      <a:xfrm>
                        <a:off x="1916779" y="37854"/>
                        <a:ext cx="8358443" cy="6146815"/>
                      </a:xfrm>
                      <a:prstGeom prst="rect">
                        <a:avLst/>
                      </a:prstGeom>
                    </p:spPr>
                  </p:pic>
                </p:oleObj>
              </mc:Fallback>
            </mc:AlternateContent>
          </a:graphicData>
        </a:graphic>
      </p:graphicFrame>
      <p:sp>
        <p:nvSpPr>
          <p:cNvPr id="5" name="TextBox 4"/>
          <p:cNvSpPr txBox="1"/>
          <p:nvPr/>
        </p:nvSpPr>
        <p:spPr>
          <a:xfrm>
            <a:off x="1933889" y="6184669"/>
            <a:ext cx="5622379" cy="415498"/>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1123349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149358167"/>
              </p:ext>
            </p:extLst>
          </p:nvPr>
        </p:nvGraphicFramePr>
        <p:xfrm>
          <a:off x="6181850" y="914400"/>
          <a:ext cx="5482272" cy="4031673"/>
        </p:xfrm>
        <a:graphic>
          <a:graphicData uri="http://schemas.openxmlformats.org/presentationml/2006/ole">
            <mc:AlternateContent xmlns:mc="http://schemas.openxmlformats.org/markup-compatibility/2006">
              <mc:Choice xmlns:v="urn:schemas-microsoft-com:vml" Requires="v">
                <p:oleObj spid="_x0000_s7186" r:id="rId4" imgW="16710840" imgH="12304440" progId="">
                  <p:embed/>
                </p:oleObj>
              </mc:Choice>
              <mc:Fallback>
                <p:oleObj r:id="rId4" imgW="16710840" imgH="12304440" progId="">
                  <p:embed/>
                  <p:pic>
                    <p:nvPicPr>
                      <p:cNvPr id="2" name="Object 1"/>
                      <p:cNvPicPr/>
                      <p:nvPr/>
                    </p:nvPicPr>
                    <p:blipFill>
                      <a:blip r:embed="rId5"/>
                      <a:stretch>
                        <a:fillRect/>
                      </a:stretch>
                    </p:blipFill>
                    <p:spPr>
                      <a:xfrm>
                        <a:off x="6181850" y="914400"/>
                        <a:ext cx="5482272" cy="4031673"/>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761308424"/>
              </p:ext>
            </p:extLst>
          </p:nvPr>
        </p:nvGraphicFramePr>
        <p:xfrm>
          <a:off x="417900" y="914400"/>
          <a:ext cx="5546678" cy="3946385"/>
        </p:xfrm>
        <a:graphic>
          <a:graphicData uri="http://schemas.openxmlformats.org/presentationml/2006/ole">
            <mc:AlternateContent xmlns:mc="http://schemas.openxmlformats.org/markup-compatibility/2006">
              <mc:Choice xmlns:v="urn:schemas-microsoft-com:vml" Requires="v">
                <p:oleObj spid="_x0000_s7187" r:id="rId6" imgW="16368120" imgH="11656800" progId="">
                  <p:embed/>
                </p:oleObj>
              </mc:Choice>
              <mc:Fallback>
                <p:oleObj r:id="rId6" imgW="16368120" imgH="11656800" progId="">
                  <p:embed/>
                  <p:pic>
                    <p:nvPicPr>
                      <p:cNvPr id="2" name="Object 1"/>
                      <p:cNvPicPr/>
                      <p:nvPr/>
                    </p:nvPicPr>
                    <p:blipFill>
                      <a:blip r:embed="rId7"/>
                      <a:stretch>
                        <a:fillRect/>
                      </a:stretch>
                    </p:blipFill>
                    <p:spPr>
                      <a:xfrm>
                        <a:off x="417900" y="914400"/>
                        <a:ext cx="5546678" cy="3946385"/>
                      </a:xfrm>
                      <a:prstGeom prst="rect">
                        <a:avLst/>
                      </a:prstGeom>
                    </p:spPr>
                  </p:pic>
                </p:oleObj>
              </mc:Fallback>
            </mc:AlternateContent>
          </a:graphicData>
        </a:graphic>
      </p:graphicFrame>
      <p:sp>
        <p:nvSpPr>
          <p:cNvPr id="6" name="TextBox 5"/>
          <p:cNvSpPr txBox="1"/>
          <p:nvPr/>
        </p:nvSpPr>
        <p:spPr>
          <a:xfrm>
            <a:off x="6181850" y="4946073"/>
            <a:ext cx="5482272" cy="415498"/>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1088505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mjhibbett.co.uk/doom/blogpics/sss019landofdoom.jpg"/>
          <p:cNvPicPr>
            <a:picLocks noChangeAspect="1" noChangeArrowheads="1"/>
          </p:cNvPicPr>
          <p:nvPr/>
        </p:nvPicPr>
        <p:blipFill rotWithShape="1">
          <a:blip r:embed="rId4">
            <a:extLst>
              <a:ext uri="{28A0092B-C50C-407E-A947-70E740481C1C}">
                <a14:useLocalDpi xmlns:a14="http://schemas.microsoft.com/office/drawing/2010/main" val="0"/>
              </a:ext>
            </a:extLst>
          </a:blip>
          <a:srcRect r="26317" b="36166"/>
          <a:stretch/>
        </p:blipFill>
        <p:spPr bwMode="auto">
          <a:xfrm>
            <a:off x="4434611" y="506529"/>
            <a:ext cx="3221412" cy="42561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34610" y="4770955"/>
            <a:ext cx="3129972" cy="738664"/>
          </a:xfrm>
          <a:prstGeom prst="rect">
            <a:avLst/>
          </a:prstGeom>
          <a:noFill/>
        </p:spPr>
        <p:txBody>
          <a:bodyPr wrap="square" rtlCol="0">
            <a:spAutoFit/>
          </a:bodyPr>
          <a:lstStyle/>
          <a:p>
            <a:r>
              <a:rPr lang="en-GB" sz="1050" dirty="0">
                <a:latin typeface="Gill Sans MT" panose="020B0502020104020203" pitchFamily="34" charset="0"/>
              </a:rPr>
              <a:t>Thomas, Jean (w), Win Mortimer (p), Mike Esposito (</a:t>
            </a:r>
            <a:r>
              <a:rPr lang="en-GB" sz="1050" dirty="0" err="1">
                <a:latin typeface="Gill Sans MT" panose="020B0502020104020203" pitchFamily="34" charset="0"/>
              </a:rPr>
              <a:t>i</a:t>
            </a:r>
            <a:r>
              <a:rPr lang="en-GB" sz="1050" dirty="0">
                <a:latin typeface="Gill Sans MT" panose="020B0502020104020203" pitchFamily="34" charset="0"/>
              </a:rPr>
              <a:t>), Tony </a:t>
            </a:r>
            <a:r>
              <a:rPr lang="en-GB" sz="1050" dirty="0" err="1">
                <a:latin typeface="Gill Sans MT" panose="020B0502020104020203" pitchFamily="34" charset="0"/>
              </a:rPr>
              <a:t>Mortellaro</a:t>
            </a:r>
            <a:r>
              <a:rPr lang="en-GB" sz="1050" dirty="0">
                <a:latin typeface="Gill Sans MT" panose="020B0502020104020203" pitchFamily="34" charset="0"/>
              </a:rPr>
              <a:t> (</a:t>
            </a:r>
            <a:r>
              <a:rPr lang="en-GB" sz="1050" dirty="0" err="1">
                <a:latin typeface="Gill Sans MT" panose="020B0502020104020203" pitchFamily="34" charset="0"/>
              </a:rPr>
              <a:t>i</a:t>
            </a:r>
            <a:r>
              <a:rPr lang="en-GB" sz="1050" dirty="0">
                <a:latin typeface="Gill Sans MT" panose="020B0502020104020203" pitchFamily="34" charset="0"/>
              </a:rPr>
              <a:t>). "The Day of Doom". </a:t>
            </a:r>
            <a:r>
              <a:rPr lang="en-GB" sz="1050" i="1" dirty="0">
                <a:latin typeface="Gill Sans MT" panose="020B0502020104020203" pitchFamily="34" charset="0"/>
              </a:rPr>
              <a:t>Spidey Super Stories</a:t>
            </a:r>
            <a:r>
              <a:rPr lang="en-GB" sz="1050" dirty="0">
                <a:latin typeface="Gill Sans MT" panose="020B0502020104020203" pitchFamily="34" charset="0"/>
              </a:rPr>
              <a:t> v1 #9 (Jun. 1975), Marvel Comics.</a:t>
            </a:r>
          </a:p>
          <a:p>
            <a:endParaRPr lang="en-GB" sz="1050" dirty="0">
              <a:latin typeface="Gill Sans MT" panose="020B0502020104020203" pitchFamily="34" charset="0"/>
            </a:endParaRPr>
          </a:p>
        </p:txBody>
      </p:sp>
      <p:pic>
        <p:nvPicPr>
          <p:cNvPr id="9221" name="Picture 5" descr="https://2.bp.blogspot.com/MyTLFTCLCR5rnpXJTQ-d9WUgSuv4p3qPTDgQUCOTtB9jwg2E7inYN4uiR_tUB4RZB5IMfRIuKuH1=s1600"/>
          <p:cNvPicPr>
            <a:picLocks noChangeAspect="1" noChangeArrowheads="1"/>
          </p:cNvPicPr>
          <p:nvPr/>
        </p:nvPicPr>
        <p:blipFill rotWithShape="1">
          <a:blip r:embed="rId5">
            <a:extLst>
              <a:ext uri="{28A0092B-C50C-407E-A947-70E740481C1C}">
                <a14:useLocalDpi xmlns:a14="http://schemas.microsoft.com/office/drawing/2010/main" val="0"/>
              </a:ext>
            </a:extLst>
          </a:blip>
          <a:srcRect l="7445" t="5430" r="6906" b="40267"/>
          <a:stretch/>
        </p:blipFill>
        <p:spPr bwMode="auto">
          <a:xfrm>
            <a:off x="216131" y="207270"/>
            <a:ext cx="4104280" cy="39241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Object 4"/>
          <p:cNvGraphicFramePr>
            <a:graphicFrameLocks noChangeAspect="1"/>
          </p:cNvGraphicFramePr>
          <p:nvPr>
            <p:extLst>
              <p:ext uri="{D42A27DB-BD31-4B8C-83A1-F6EECF244321}">
                <p14:modId xmlns:p14="http://schemas.microsoft.com/office/powerpoint/2010/main" val="2738867980"/>
              </p:ext>
            </p:extLst>
          </p:nvPr>
        </p:nvGraphicFramePr>
        <p:xfrm>
          <a:off x="7800426" y="1296785"/>
          <a:ext cx="4177816" cy="4023360"/>
        </p:xfrm>
        <a:graphic>
          <a:graphicData uri="http://schemas.openxmlformats.org/presentationml/2006/ole">
            <mc:AlternateContent xmlns:mc="http://schemas.openxmlformats.org/markup-compatibility/2006">
              <mc:Choice xmlns:v="urn:schemas-microsoft-com:vml" Requires="v">
                <p:oleObj spid="_x0000_s8202" r:id="rId6" imgW="6184080" imgH="5955480" progId="">
                  <p:embed/>
                </p:oleObj>
              </mc:Choice>
              <mc:Fallback>
                <p:oleObj r:id="rId6" imgW="6184080" imgH="5955480" progId="">
                  <p:embed/>
                  <p:pic>
                    <p:nvPicPr>
                      <p:cNvPr id="0" name=""/>
                      <p:cNvPicPr/>
                      <p:nvPr/>
                    </p:nvPicPr>
                    <p:blipFill>
                      <a:blip r:embed="rId7"/>
                      <a:stretch>
                        <a:fillRect/>
                      </a:stretch>
                    </p:blipFill>
                    <p:spPr>
                      <a:xfrm>
                        <a:off x="7800426" y="1296785"/>
                        <a:ext cx="4177816" cy="4023360"/>
                      </a:xfrm>
                      <a:prstGeom prst="rect">
                        <a:avLst/>
                      </a:prstGeom>
                    </p:spPr>
                  </p:pic>
                </p:oleObj>
              </mc:Fallback>
            </mc:AlternateContent>
          </a:graphicData>
        </a:graphic>
      </p:graphicFrame>
      <p:sp>
        <p:nvSpPr>
          <p:cNvPr id="7" name="TextBox 6"/>
          <p:cNvSpPr txBox="1"/>
          <p:nvPr/>
        </p:nvSpPr>
        <p:spPr>
          <a:xfrm>
            <a:off x="199502" y="4131424"/>
            <a:ext cx="3899508" cy="577081"/>
          </a:xfrm>
          <a:prstGeom prst="rect">
            <a:avLst/>
          </a:prstGeom>
          <a:noFill/>
        </p:spPr>
        <p:txBody>
          <a:bodyPr wrap="square" rtlCol="0">
            <a:spAutoFit/>
          </a:bodyPr>
          <a:lstStyle/>
          <a:p>
            <a:r>
              <a:rPr lang="en-GB" sz="1050" dirty="0"/>
              <a:t>Lee, Stan (w), Jack Kirby (p), Joe Sinnott (</a:t>
            </a:r>
            <a:r>
              <a:rPr lang="en-GB" sz="1050" dirty="0" err="1"/>
              <a:t>i</a:t>
            </a:r>
            <a:r>
              <a:rPr lang="en-GB" sz="1050" dirty="0"/>
              <a:t>). "The Power and the Pride!". </a:t>
            </a:r>
            <a:r>
              <a:rPr lang="en-GB" sz="1050" i="1" dirty="0"/>
              <a:t>Fantastic Four</a:t>
            </a:r>
            <a:r>
              <a:rPr lang="en-GB" sz="1050" dirty="0"/>
              <a:t> v1 #87 (Jun. 1969), Marvel Comics.</a:t>
            </a:r>
          </a:p>
          <a:p>
            <a:endParaRPr lang="en-GB" sz="1050" dirty="0"/>
          </a:p>
        </p:txBody>
      </p:sp>
      <p:sp>
        <p:nvSpPr>
          <p:cNvPr id="10" name="TextBox 9"/>
          <p:cNvSpPr txBox="1"/>
          <p:nvPr/>
        </p:nvSpPr>
        <p:spPr>
          <a:xfrm>
            <a:off x="7672649" y="5395817"/>
            <a:ext cx="4101658" cy="577081"/>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1362441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mjhibbett.co.uk/doom/blogpics/ff259thankschu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788" y="380353"/>
            <a:ext cx="4102783" cy="4750592"/>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mjhibbett.co.uk/doom/blogpics/ds57thankschuc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9573" y="380353"/>
            <a:ext cx="3535951" cy="59787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99573" y="6359079"/>
            <a:ext cx="4225908" cy="577081"/>
          </a:xfrm>
          <a:prstGeom prst="rect">
            <a:avLst/>
          </a:prstGeom>
          <a:noFill/>
        </p:spPr>
        <p:txBody>
          <a:bodyPr wrap="square" rtlCol="0">
            <a:spAutoFit/>
          </a:bodyPr>
          <a:lstStyle/>
          <a:p>
            <a:r>
              <a:rPr lang="en-GB" sz="1050" dirty="0"/>
              <a:t>Stern, Roger (w), Kevin </a:t>
            </a:r>
            <a:r>
              <a:rPr lang="en-GB" sz="1050" dirty="0" err="1"/>
              <a:t>Nowlan</a:t>
            </a:r>
            <a:r>
              <a:rPr lang="en-GB" sz="1050" dirty="0"/>
              <a:t> (p), Terry Austin (</a:t>
            </a:r>
            <a:r>
              <a:rPr lang="en-GB" sz="1050" dirty="0" err="1"/>
              <a:t>i</a:t>
            </a:r>
            <a:r>
              <a:rPr lang="en-GB" sz="1050" dirty="0"/>
              <a:t>). "Gather My Disciples Before Me!". </a:t>
            </a:r>
            <a:r>
              <a:rPr lang="en-GB" sz="1050" i="1" dirty="0"/>
              <a:t>Doctor Strange</a:t>
            </a:r>
            <a:r>
              <a:rPr lang="en-GB" sz="1050" dirty="0"/>
              <a:t> v1 #57 (Feb. 1983), Marvel Comics.</a:t>
            </a:r>
          </a:p>
          <a:p>
            <a:endParaRPr lang="en-GB" sz="1050" dirty="0"/>
          </a:p>
        </p:txBody>
      </p:sp>
      <p:sp>
        <p:nvSpPr>
          <p:cNvPr id="6" name="TextBox 5"/>
          <p:cNvSpPr txBox="1"/>
          <p:nvPr/>
        </p:nvSpPr>
        <p:spPr>
          <a:xfrm>
            <a:off x="6167788" y="5130945"/>
            <a:ext cx="4101658" cy="577081"/>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3123514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244543" y="557962"/>
            <a:ext cx="9330012" cy="5319135"/>
            <a:chOff x="371706" y="200516"/>
            <a:chExt cx="6398896" cy="3648076"/>
          </a:xfrm>
        </p:grpSpPr>
        <p:pic>
          <p:nvPicPr>
            <p:cNvPr id="14338" name="Picture 2" descr="http://www.mjhibbett.co.uk/doom/blogpics/ff259workplacere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6427" y="200516"/>
              <a:ext cx="2924175"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www.mjhibbett.co.uk/doom/blogpics/ux146ligh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706" y="307888"/>
              <a:ext cx="3267075" cy="2286001"/>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1111134" y="4047657"/>
            <a:ext cx="4516582" cy="438069"/>
          </a:xfrm>
          <a:prstGeom prst="rect">
            <a:avLst/>
          </a:prstGeom>
        </p:spPr>
        <p:txBody>
          <a:bodyPr wrap="square">
            <a:spAutoFit/>
          </a:bodyPr>
          <a:lstStyle/>
          <a:p>
            <a:pPr>
              <a:lnSpc>
                <a:spcPct val="107000"/>
              </a:lnSpc>
              <a:spcAft>
                <a:spcPts val="8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Claremont, Chris (w), Dave Cockrum (p), Joe Rubinstein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a:t>
            </a:r>
            <a:r>
              <a:rPr lang="en-GB" sz="1050" dirty="0" err="1">
                <a:latin typeface="Gill Sans MT" panose="020B0502020104020203" pitchFamily="34" charset="0"/>
                <a:ea typeface="Calibri" panose="020F0502020204030204" pitchFamily="34" charset="0"/>
                <a:cs typeface="Times New Roman" panose="02020603050405020304" pitchFamily="18" charset="0"/>
              </a:rPr>
              <a:t>Murderworld</a:t>
            </a:r>
            <a:r>
              <a:rPr lang="en-GB" sz="1050" dirty="0">
                <a:latin typeface="Gill Sans MT" panose="020B0502020104020203" pitchFamily="34" charset="0"/>
                <a:ea typeface="Calibri" panose="020F0502020204030204" pitchFamily="34" charset="0"/>
                <a:cs typeface="Times New Roman" panose="02020603050405020304" pitchFamily="18" charset="0"/>
              </a:rPr>
              <a:t>!". </a:t>
            </a:r>
            <a:r>
              <a:rPr lang="en-GB" sz="1050" i="1" dirty="0">
                <a:latin typeface="Gill Sans MT" panose="020B0502020104020203" pitchFamily="34" charset="0"/>
                <a:ea typeface="Calibri" panose="020F0502020204030204" pitchFamily="34" charset="0"/>
                <a:cs typeface="Times New Roman" panose="02020603050405020304" pitchFamily="18" charset="0"/>
              </a:rPr>
              <a:t>The Uncanny X-Men</a:t>
            </a:r>
            <a:r>
              <a:rPr lang="en-GB" sz="1050" dirty="0">
                <a:latin typeface="Gill Sans MT" panose="020B0502020104020203" pitchFamily="34" charset="0"/>
                <a:ea typeface="Calibri" panose="020F0502020204030204" pitchFamily="34" charset="0"/>
                <a:cs typeface="Times New Roman" panose="02020603050405020304" pitchFamily="18" charset="0"/>
              </a:rPr>
              <a:t> v1 #146 (Jun. 1981), Marvel Comics.</a:t>
            </a:r>
          </a:p>
        </p:txBody>
      </p:sp>
      <p:sp>
        <p:nvSpPr>
          <p:cNvPr id="6" name="TextBox 5"/>
          <p:cNvSpPr txBox="1"/>
          <p:nvPr/>
        </p:nvSpPr>
        <p:spPr>
          <a:xfrm>
            <a:off x="6310915" y="5877097"/>
            <a:ext cx="4101658" cy="577081"/>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767699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580368170"/>
              </p:ext>
            </p:extLst>
          </p:nvPr>
        </p:nvGraphicFramePr>
        <p:xfrm>
          <a:off x="2565400" y="823913"/>
          <a:ext cx="7059613" cy="5207000"/>
        </p:xfrm>
        <a:graphic>
          <a:graphicData uri="http://schemas.openxmlformats.org/presentationml/2006/ole">
            <mc:AlternateContent xmlns:mc="http://schemas.openxmlformats.org/markup-compatibility/2006">
              <mc:Choice xmlns:v="urn:schemas-microsoft-com:vml" Requires="v">
                <p:oleObj spid="_x0000_s9226" r:id="rId4" imgW="7059960" imgH="5206320" progId="">
                  <p:embed/>
                </p:oleObj>
              </mc:Choice>
              <mc:Fallback>
                <p:oleObj r:id="rId4" imgW="7059960" imgH="5206320" progId="">
                  <p:embed/>
                  <p:pic>
                    <p:nvPicPr>
                      <p:cNvPr id="0" name=""/>
                      <p:cNvPicPr/>
                      <p:nvPr/>
                    </p:nvPicPr>
                    <p:blipFill>
                      <a:blip r:embed="rId5"/>
                      <a:stretch>
                        <a:fillRect/>
                      </a:stretch>
                    </p:blipFill>
                    <p:spPr>
                      <a:xfrm>
                        <a:off x="2565400" y="823913"/>
                        <a:ext cx="7059613" cy="5207000"/>
                      </a:xfrm>
                      <a:prstGeom prst="rect">
                        <a:avLst/>
                      </a:prstGeom>
                    </p:spPr>
                  </p:pic>
                </p:oleObj>
              </mc:Fallback>
            </mc:AlternateContent>
          </a:graphicData>
        </a:graphic>
      </p:graphicFrame>
      <p:sp>
        <p:nvSpPr>
          <p:cNvPr id="3" name="TextBox 2"/>
          <p:cNvSpPr txBox="1"/>
          <p:nvPr/>
        </p:nvSpPr>
        <p:spPr>
          <a:xfrm>
            <a:off x="2490335" y="6030913"/>
            <a:ext cx="4883054" cy="415498"/>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3853455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7892" y="5063308"/>
            <a:ext cx="4101658" cy="577081"/>
          </a:xfrm>
          <a:prstGeom prst="rect">
            <a:avLst/>
          </a:prstGeom>
          <a:noFill/>
        </p:spPr>
        <p:txBody>
          <a:bodyPr wrap="square" rtlCol="0">
            <a:spAutoFit/>
          </a:bodyPr>
          <a:lstStyle/>
          <a:p>
            <a:r>
              <a:rPr lang="en-GB" sz="1050" dirty="0"/>
              <a:t>Byrne, John (w, a). "Interlude". </a:t>
            </a:r>
            <a:r>
              <a:rPr lang="en-GB" sz="1050" i="1" dirty="0"/>
              <a:t>Fantastic Four</a:t>
            </a:r>
            <a:r>
              <a:rPr lang="en-GB" sz="1050" dirty="0"/>
              <a:t> v1 #258 (Sep. 1983), Marvel Comics.</a:t>
            </a:r>
          </a:p>
          <a:p>
            <a:endParaRPr lang="en-GB" sz="1050" dirty="0">
              <a:latin typeface="Gill Sans MT" panose="020B0502020104020203" pitchFamily="34" charset="0"/>
            </a:endParaRPr>
          </a:p>
        </p:txBody>
      </p:sp>
      <p:sp>
        <p:nvSpPr>
          <p:cNvPr id="10" name="TextBox 9"/>
          <p:cNvSpPr txBox="1"/>
          <p:nvPr/>
        </p:nvSpPr>
        <p:spPr>
          <a:xfrm>
            <a:off x="1345326" y="3836765"/>
            <a:ext cx="4295775" cy="577081"/>
          </a:xfrm>
          <a:prstGeom prst="rect">
            <a:avLst/>
          </a:prstGeom>
          <a:noFill/>
        </p:spPr>
        <p:txBody>
          <a:bodyPr wrap="square" rtlCol="0">
            <a:spAutoFit/>
          </a:bodyPr>
          <a:lstStyle/>
          <a:p>
            <a:r>
              <a:rPr lang="en-GB" sz="1050" dirty="0">
                <a:latin typeface="Gill Sans MT" panose="020B0502020104020203" pitchFamily="34" charset="0"/>
              </a:rPr>
              <a:t>Lee, Stan (w), Jack Kirby (p), Joe Sinnott (</a:t>
            </a:r>
            <a:r>
              <a:rPr lang="en-GB" sz="1050" dirty="0" err="1">
                <a:latin typeface="Gill Sans MT" panose="020B0502020104020203" pitchFamily="34" charset="0"/>
              </a:rPr>
              <a:t>i</a:t>
            </a:r>
            <a:r>
              <a:rPr lang="en-GB" sz="1050" dirty="0">
                <a:latin typeface="Gill Sans MT" panose="020B0502020104020203" pitchFamily="34" charset="0"/>
              </a:rPr>
              <a:t>). "Enter... Doctor Doom!". </a:t>
            </a:r>
            <a:r>
              <a:rPr lang="en-GB" sz="1050" i="1" dirty="0">
                <a:latin typeface="Gill Sans MT" panose="020B0502020104020203" pitchFamily="34" charset="0"/>
              </a:rPr>
              <a:t>Fantastic Four</a:t>
            </a:r>
            <a:r>
              <a:rPr lang="en-GB" sz="1050" dirty="0">
                <a:latin typeface="Gill Sans MT" panose="020B0502020104020203" pitchFamily="34" charset="0"/>
              </a:rPr>
              <a:t> v1 #57 (Dec. 1966), Marvel Comics.</a:t>
            </a:r>
          </a:p>
          <a:p>
            <a:endParaRPr lang="en-GB" sz="1050" dirty="0">
              <a:latin typeface="Gill Sans MT" panose="020B0502020104020203" pitchFamily="34" charset="0"/>
            </a:endParaRPr>
          </a:p>
        </p:txBody>
      </p:sp>
      <p:pic>
        <p:nvPicPr>
          <p:cNvPr id="6146" name="Picture 2" descr="http://www.mjhibbett.co.uk/doom/blogpics/ff258lackeys.jpg"/>
          <p:cNvPicPr>
            <a:picLocks noChangeAspect="1" noChangeArrowheads="1"/>
          </p:cNvPicPr>
          <p:nvPr/>
        </p:nvPicPr>
        <p:blipFill rotWithShape="1">
          <a:blip r:embed="rId3">
            <a:extLst>
              <a:ext uri="{28A0092B-C50C-407E-A947-70E740481C1C}">
                <a14:useLocalDpi xmlns:a14="http://schemas.microsoft.com/office/drawing/2010/main" val="0"/>
              </a:ext>
            </a:extLst>
          </a:blip>
          <a:srcRect t="39110"/>
          <a:stretch/>
        </p:blipFill>
        <p:spPr bwMode="auto">
          <a:xfrm>
            <a:off x="6456891" y="1438718"/>
            <a:ext cx="4676775" cy="36538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mjhibbett.co.uk/doom/blogpics/ff258lackeys.jpg"/>
          <p:cNvPicPr>
            <a:picLocks noChangeAspect="1" noChangeArrowheads="1"/>
          </p:cNvPicPr>
          <p:nvPr/>
        </p:nvPicPr>
        <p:blipFill rotWithShape="1">
          <a:blip r:embed="rId3">
            <a:extLst>
              <a:ext uri="{28A0092B-C50C-407E-A947-70E740481C1C}">
                <a14:useLocalDpi xmlns:a14="http://schemas.microsoft.com/office/drawing/2010/main" val="0"/>
              </a:ext>
            </a:extLst>
          </a:blip>
          <a:srcRect l="-178" t="599" r="178" b="60762"/>
          <a:stretch/>
        </p:blipFill>
        <p:spPr bwMode="auto">
          <a:xfrm>
            <a:off x="1419225" y="1438718"/>
            <a:ext cx="4676775" cy="2318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655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mjhibbett.co.uk/doom/blogpics/ff087artlo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744" y="368883"/>
            <a:ext cx="4495800" cy="230505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www.mjhibbett.co.uk/doom/blogpics/ffa15fearhat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1105" y="3212216"/>
            <a:ext cx="1647825" cy="30575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bject 3"/>
          <p:cNvGraphicFramePr>
            <a:graphicFrameLocks noChangeAspect="1"/>
          </p:cNvGraphicFramePr>
          <p:nvPr>
            <p:extLst>
              <p:ext uri="{D42A27DB-BD31-4B8C-83A1-F6EECF244321}">
                <p14:modId xmlns:p14="http://schemas.microsoft.com/office/powerpoint/2010/main" val="2682657943"/>
              </p:ext>
            </p:extLst>
          </p:nvPr>
        </p:nvGraphicFramePr>
        <p:xfrm>
          <a:off x="6158578" y="1392510"/>
          <a:ext cx="4889038" cy="3639411"/>
        </p:xfrm>
        <a:graphic>
          <a:graphicData uri="http://schemas.openxmlformats.org/presentationml/2006/ole">
            <mc:AlternateContent xmlns:mc="http://schemas.openxmlformats.org/markup-compatibility/2006">
              <mc:Choice xmlns:v="urn:schemas-microsoft-com:vml" Requires="v">
                <p:oleObj spid="_x0000_s10250" r:id="rId6" imgW="5460120" imgH="4063320" progId="">
                  <p:embed/>
                </p:oleObj>
              </mc:Choice>
              <mc:Fallback>
                <p:oleObj r:id="rId6" imgW="5460120" imgH="4063320" progId="">
                  <p:embed/>
                  <p:pic>
                    <p:nvPicPr>
                      <p:cNvPr id="4" name="Object 3"/>
                      <p:cNvPicPr/>
                      <p:nvPr/>
                    </p:nvPicPr>
                    <p:blipFill>
                      <a:blip r:embed="rId7"/>
                      <a:stretch>
                        <a:fillRect/>
                      </a:stretch>
                    </p:blipFill>
                    <p:spPr>
                      <a:xfrm>
                        <a:off x="6158578" y="1392510"/>
                        <a:ext cx="4889038" cy="3639411"/>
                      </a:xfrm>
                      <a:prstGeom prst="rect">
                        <a:avLst/>
                      </a:prstGeom>
                    </p:spPr>
                  </p:pic>
                </p:oleObj>
              </mc:Fallback>
            </mc:AlternateContent>
          </a:graphicData>
        </a:graphic>
      </p:graphicFrame>
      <p:sp>
        <p:nvSpPr>
          <p:cNvPr id="7" name="TextBox 6"/>
          <p:cNvSpPr txBox="1"/>
          <p:nvPr/>
        </p:nvSpPr>
        <p:spPr>
          <a:xfrm>
            <a:off x="6158577" y="4984766"/>
            <a:ext cx="4889039" cy="415498"/>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
        <p:nvSpPr>
          <p:cNvPr id="2" name="Rectangle 1"/>
          <p:cNvSpPr/>
          <p:nvPr/>
        </p:nvSpPr>
        <p:spPr>
          <a:xfrm>
            <a:off x="420744" y="2673933"/>
            <a:ext cx="4400638" cy="415498"/>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Lee, Stan (w), Jack Kirby (p), Joe Sinnott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"The Power and the Pride!".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#87 (Jun. 1969), Marvel Comics.</a:t>
            </a:r>
          </a:p>
        </p:txBody>
      </p:sp>
      <p:sp>
        <p:nvSpPr>
          <p:cNvPr id="3" name="Rectangle 2"/>
          <p:cNvSpPr/>
          <p:nvPr/>
        </p:nvSpPr>
        <p:spPr>
          <a:xfrm>
            <a:off x="1571105" y="6250800"/>
            <a:ext cx="4056611" cy="430887"/>
          </a:xfrm>
          <a:prstGeom prst="rect">
            <a:avLst/>
          </a:prstGeom>
        </p:spPr>
        <p:txBody>
          <a:bodyPr wrap="square">
            <a:spAutoFit/>
          </a:bodyPr>
          <a:lstStyle/>
          <a:p>
            <a:r>
              <a:rPr lang="en-GB" sz="1050" dirty="0">
                <a:latin typeface="Gill Sans MT" panose="020B0502020104020203" pitchFamily="34" charset="0"/>
              </a:rPr>
              <a:t>Moench, Doug (w), Tom Sutton (a). "The Power of the People!". Fantastic Four Annual v1 #15 (Dec. 1980), Marvel Comics.</a:t>
            </a:r>
          </a:p>
        </p:txBody>
      </p:sp>
    </p:spTree>
    <p:extLst>
      <p:ext uri="{BB962C8B-B14F-4D97-AF65-F5344CB8AC3E}">
        <p14:creationId xmlns:p14="http://schemas.microsoft.com/office/powerpoint/2010/main" val="472174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15606522"/>
              </p:ext>
            </p:extLst>
          </p:nvPr>
        </p:nvGraphicFramePr>
        <p:xfrm>
          <a:off x="4059432" y="469756"/>
          <a:ext cx="3679825" cy="5418137"/>
        </p:xfrm>
        <a:graphic>
          <a:graphicData uri="http://schemas.openxmlformats.org/presentationml/2006/ole">
            <mc:AlternateContent xmlns:mc="http://schemas.openxmlformats.org/markup-compatibility/2006">
              <mc:Choice xmlns:v="urn:schemas-microsoft-com:vml" Requires="v">
                <p:oleObj spid="_x0000_s11274" r:id="rId4" imgW="7593480" imgH="11187000" progId="">
                  <p:embed/>
                </p:oleObj>
              </mc:Choice>
              <mc:Fallback>
                <p:oleObj r:id="rId4" imgW="7593480" imgH="11187000" progId="">
                  <p:embed/>
                  <p:pic>
                    <p:nvPicPr>
                      <p:cNvPr id="0" name=""/>
                      <p:cNvPicPr/>
                      <p:nvPr/>
                    </p:nvPicPr>
                    <p:blipFill>
                      <a:blip r:embed="rId5"/>
                      <a:stretch>
                        <a:fillRect/>
                      </a:stretch>
                    </p:blipFill>
                    <p:spPr>
                      <a:xfrm>
                        <a:off x="4059432" y="469756"/>
                        <a:ext cx="3679825" cy="5418137"/>
                      </a:xfrm>
                      <a:prstGeom prst="rect">
                        <a:avLst/>
                      </a:prstGeom>
                    </p:spPr>
                  </p:pic>
                </p:oleObj>
              </mc:Fallback>
            </mc:AlternateContent>
          </a:graphicData>
        </a:graphic>
      </p:graphicFrame>
      <p:pic>
        <p:nvPicPr>
          <p:cNvPr id="16388" name="Picture 4" descr="http://www.mjhibbett.co.uk/doom/blogpics/ffa3readingthespor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92252" y="220231"/>
            <a:ext cx="1915886" cy="2747414"/>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www.mjhibbett.co.uk/doom/blogpics/ffa003crushagrap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0466" y="2967642"/>
            <a:ext cx="4183957" cy="199494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059432" y="5969463"/>
            <a:ext cx="3884046" cy="415498"/>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DeFalco, Tom (w), Ron Wilson (p), Mike Esposito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"Visiting Hours!". </a:t>
            </a:r>
            <a:r>
              <a:rPr lang="en-GB" sz="1050" i="1" dirty="0">
                <a:latin typeface="Gill Sans MT" panose="020B0502020104020203" pitchFamily="34" charset="0"/>
                <a:ea typeface="Calibri" panose="020F0502020204030204" pitchFamily="34" charset="0"/>
                <a:cs typeface="Times New Roman" panose="02020603050405020304" pitchFamily="18" charset="0"/>
              </a:rPr>
              <a:t>Marvel Two-In-One</a:t>
            </a:r>
            <a:r>
              <a:rPr lang="en-GB" sz="1050" dirty="0">
                <a:latin typeface="Gill Sans MT" panose="020B0502020104020203" pitchFamily="34" charset="0"/>
                <a:ea typeface="Calibri" panose="020F0502020204030204" pitchFamily="34" charset="0"/>
                <a:cs typeface="Times New Roman" panose="02020603050405020304" pitchFamily="18" charset="0"/>
              </a:rPr>
              <a:t> v1 #96 (Feb. 1983), Marvel Comics.</a:t>
            </a:r>
          </a:p>
        </p:txBody>
      </p:sp>
      <p:sp>
        <p:nvSpPr>
          <p:cNvPr id="4" name="Rectangle 3"/>
          <p:cNvSpPr/>
          <p:nvPr/>
        </p:nvSpPr>
        <p:spPr>
          <a:xfrm>
            <a:off x="7880465" y="4955167"/>
            <a:ext cx="4183957" cy="430887"/>
          </a:xfrm>
          <a:prstGeom prst="rect">
            <a:avLst/>
          </a:prstGeom>
        </p:spPr>
        <p:txBody>
          <a:bodyPr wrap="square">
            <a:spAutoFit/>
          </a:bodyPr>
          <a:lstStyle/>
          <a:p>
            <a:pPr>
              <a:spcAft>
                <a:spcPts val="1200"/>
              </a:spcAft>
            </a:pPr>
            <a:r>
              <a:rPr lang="en-GB" sz="1050">
                <a:latin typeface="Gill Sans MT" panose="020B0502020104020203" pitchFamily="34" charset="0"/>
                <a:ea typeface="Calibri" panose="020F0502020204030204" pitchFamily="34" charset="0"/>
                <a:cs typeface="Times New Roman" panose="02020603050405020304" pitchFamily="18" charset="0"/>
              </a:rPr>
              <a:t>Lee, Stan (w), Jack Kirby (p), Mike Esposito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"The Wedding of Sue and Reed!".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 Annual</a:t>
            </a:r>
            <a:r>
              <a:rPr lang="en-GB" sz="1050" dirty="0">
                <a:latin typeface="Gill Sans MT" panose="020B0502020104020203" pitchFamily="34" charset="0"/>
                <a:ea typeface="Calibri" panose="020F0502020204030204" pitchFamily="34" charset="0"/>
                <a:cs typeface="Times New Roman" panose="02020603050405020304" pitchFamily="18" charset="0"/>
              </a:rPr>
              <a:t> v1 #3 (Oct. 1965), Marvel Comics.</a:t>
            </a:r>
          </a:p>
        </p:txBody>
      </p:sp>
      <p:pic>
        <p:nvPicPr>
          <p:cNvPr id="9" name="Picture 2" descr="http://www.mjhibbett.co.uk/doom/blogpics/ff258poppingtothefriendsshop.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592" y="1336906"/>
            <a:ext cx="3371850" cy="33909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62288" y="4718073"/>
            <a:ext cx="3262071" cy="577081"/>
          </a:xfrm>
          <a:prstGeom prst="rect">
            <a:avLst/>
          </a:prstGeom>
          <a:noFill/>
        </p:spPr>
        <p:txBody>
          <a:bodyPr wrap="square" rtlCol="0">
            <a:spAutoFit/>
          </a:bodyPr>
          <a:lstStyle/>
          <a:p>
            <a:r>
              <a:rPr lang="en-GB" sz="1050" dirty="0">
                <a:latin typeface="Gill Sans MT" panose="020B0502020104020203" pitchFamily="34" charset="0"/>
              </a:rPr>
              <a:t>Byrne, John (w, a). "Interlude". </a:t>
            </a:r>
            <a:r>
              <a:rPr lang="en-GB" sz="1050" i="1" dirty="0">
                <a:latin typeface="Gill Sans MT" panose="020B0502020104020203" pitchFamily="34" charset="0"/>
              </a:rPr>
              <a:t>Fantastic Four</a:t>
            </a:r>
            <a:r>
              <a:rPr lang="en-GB" sz="1050" dirty="0">
                <a:latin typeface="Gill Sans MT" panose="020B0502020104020203" pitchFamily="34" charset="0"/>
              </a:rPr>
              <a:t> v1 #258 (Sep. 1983),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662895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342809716"/>
              </p:ext>
            </p:extLst>
          </p:nvPr>
        </p:nvGraphicFramePr>
        <p:xfrm>
          <a:off x="2032000" y="1273175"/>
          <a:ext cx="8128000" cy="4308475"/>
        </p:xfrm>
        <a:graphic>
          <a:graphicData uri="http://schemas.openxmlformats.org/presentationml/2006/ole">
            <mc:AlternateContent xmlns:mc="http://schemas.openxmlformats.org/markup-compatibility/2006">
              <mc:Choice xmlns:v="urn:schemas-microsoft-com:vml" Requires="v">
                <p:oleObj spid="_x0000_s12298" r:id="rId4" imgW="21015720" imgH="11149200" progId="">
                  <p:embed/>
                </p:oleObj>
              </mc:Choice>
              <mc:Fallback>
                <p:oleObj r:id="rId4" imgW="21015720" imgH="11149200" progId="">
                  <p:embed/>
                  <p:pic>
                    <p:nvPicPr>
                      <p:cNvPr id="0" name=""/>
                      <p:cNvPicPr/>
                      <p:nvPr/>
                    </p:nvPicPr>
                    <p:blipFill>
                      <a:blip r:embed="rId5"/>
                      <a:stretch>
                        <a:fillRect/>
                      </a:stretch>
                    </p:blipFill>
                    <p:spPr>
                      <a:xfrm>
                        <a:off x="2032000" y="1273175"/>
                        <a:ext cx="8128000" cy="4308475"/>
                      </a:xfrm>
                      <a:prstGeom prst="rect">
                        <a:avLst/>
                      </a:prstGeom>
                    </p:spPr>
                  </p:pic>
                </p:oleObj>
              </mc:Fallback>
            </mc:AlternateContent>
          </a:graphicData>
        </a:graphic>
      </p:graphicFrame>
      <p:sp>
        <p:nvSpPr>
          <p:cNvPr id="3" name="Rectangle 2"/>
          <p:cNvSpPr/>
          <p:nvPr/>
        </p:nvSpPr>
        <p:spPr>
          <a:xfrm>
            <a:off x="2032000" y="5581650"/>
            <a:ext cx="6096000" cy="261610"/>
          </a:xfrm>
          <a:prstGeom prst="rect">
            <a:avLst/>
          </a:prstGeom>
        </p:spPr>
        <p:txBody>
          <a:bodyPr>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a). "When Titans Clash!".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#260 (Nov. 1983), Marvel Comics.</a:t>
            </a:r>
          </a:p>
        </p:txBody>
      </p:sp>
    </p:spTree>
    <p:extLst>
      <p:ext uri="{BB962C8B-B14F-4D97-AF65-F5344CB8AC3E}">
        <p14:creationId xmlns:p14="http://schemas.microsoft.com/office/powerpoint/2010/main" val="1848859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mjhibbett.co.uk/doom/coverimages/Fantastic_Four_2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18597"/>
            <a:ext cx="3810000" cy="57721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91000" y="6159422"/>
            <a:ext cx="3888971" cy="415498"/>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spTree>
    <p:extLst>
      <p:ext uri="{BB962C8B-B14F-4D97-AF65-F5344CB8AC3E}">
        <p14:creationId xmlns:p14="http://schemas.microsoft.com/office/powerpoint/2010/main" val="4192735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551141029"/>
              </p:ext>
            </p:extLst>
          </p:nvPr>
        </p:nvGraphicFramePr>
        <p:xfrm>
          <a:off x="2406333" y="690556"/>
          <a:ext cx="7377748" cy="5475302"/>
        </p:xfrm>
        <a:graphic>
          <a:graphicData uri="http://schemas.openxmlformats.org/presentationml/2006/ole">
            <mc:AlternateContent xmlns:mc="http://schemas.openxmlformats.org/markup-compatibility/2006">
              <mc:Choice xmlns:v="urn:schemas-microsoft-com:vml" Requires="v">
                <p:oleObj spid="_x0000_s13322" r:id="rId4" imgW="8126640" imgH="6031440" progId="">
                  <p:embed/>
                </p:oleObj>
              </mc:Choice>
              <mc:Fallback>
                <p:oleObj r:id="rId4" imgW="8126640" imgH="6031440" progId="">
                  <p:embed/>
                  <p:pic>
                    <p:nvPicPr>
                      <p:cNvPr id="0" name=""/>
                      <p:cNvPicPr/>
                      <p:nvPr/>
                    </p:nvPicPr>
                    <p:blipFill>
                      <a:blip r:embed="rId5"/>
                      <a:stretch>
                        <a:fillRect/>
                      </a:stretch>
                    </p:blipFill>
                    <p:spPr>
                      <a:xfrm>
                        <a:off x="2406333" y="690556"/>
                        <a:ext cx="7377748" cy="5475302"/>
                      </a:xfrm>
                      <a:prstGeom prst="rect">
                        <a:avLst/>
                      </a:prstGeom>
                    </p:spPr>
                  </p:pic>
                </p:oleObj>
              </mc:Fallback>
            </mc:AlternateContent>
          </a:graphicData>
        </a:graphic>
      </p:graphicFrame>
      <p:sp>
        <p:nvSpPr>
          <p:cNvPr id="3" name="Rectangle 2"/>
          <p:cNvSpPr/>
          <p:nvPr/>
        </p:nvSpPr>
        <p:spPr>
          <a:xfrm>
            <a:off x="2406333" y="6173862"/>
            <a:ext cx="6920547" cy="253916"/>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spTree>
    <p:extLst>
      <p:ext uri="{BB962C8B-B14F-4D97-AF65-F5344CB8AC3E}">
        <p14:creationId xmlns:p14="http://schemas.microsoft.com/office/powerpoint/2010/main" val="1603609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425009947"/>
              </p:ext>
            </p:extLst>
          </p:nvPr>
        </p:nvGraphicFramePr>
        <p:xfrm>
          <a:off x="194772" y="171566"/>
          <a:ext cx="5378336" cy="3064443"/>
        </p:xfrm>
        <a:graphic>
          <a:graphicData uri="http://schemas.openxmlformats.org/presentationml/2006/ole">
            <mc:AlternateContent xmlns:mc="http://schemas.openxmlformats.org/markup-compatibility/2006">
              <mc:Choice xmlns:v="urn:schemas-microsoft-com:vml" Requires="v">
                <p:oleObj spid="_x0000_s14362" r:id="rId4" imgW="6996600" imgH="3987000" progId="">
                  <p:embed/>
                </p:oleObj>
              </mc:Choice>
              <mc:Fallback>
                <p:oleObj r:id="rId4" imgW="6996600" imgH="3987000" progId="">
                  <p:embed/>
                  <p:pic>
                    <p:nvPicPr>
                      <p:cNvPr id="0" name=""/>
                      <p:cNvPicPr/>
                      <p:nvPr/>
                    </p:nvPicPr>
                    <p:blipFill>
                      <a:blip r:embed="rId5"/>
                      <a:stretch>
                        <a:fillRect/>
                      </a:stretch>
                    </p:blipFill>
                    <p:spPr>
                      <a:xfrm>
                        <a:off x="194772" y="171566"/>
                        <a:ext cx="5378336" cy="3064443"/>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00412017"/>
              </p:ext>
            </p:extLst>
          </p:nvPr>
        </p:nvGraphicFramePr>
        <p:xfrm>
          <a:off x="5576743" y="171566"/>
          <a:ext cx="6374188" cy="3016847"/>
        </p:xfrm>
        <a:graphic>
          <a:graphicData uri="http://schemas.openxmlformats.org/presentationml/2006/ole">
            <mc:AlternateContent xmlns:mc="http://schemas.openxmlformats.org/markup-compatibility/2006">
              <mc:Choice xmlns:v="urn:schemas-microsoft-com:vml" Requires="v">
                <p:oleObj spid="_x0000_s14363" r:id="rId6" imgW="8291880" imgH="3923640" progId="">
                  <p:embed/>
                </p:oleObj>
              </mc:Choice>
              <mc:Fallback>
                <p:oleObj r:id="rId6" imgW="8291880" imgH="3923640" progId="">
                  <p:embed/>
                  <p:pic>
                    <p:nvPicPr>
                      <p:cNvPr id="0" name=""/>
                      <p:cNvPicPr/>
                      <p:nvPr/>
                    </p:nvPicPr>
                    <p:blipFill>
                      <a:blip r:embed="rId7"/>
                      <a:stretch>
                        <a:fillRect/>
                      </a:stretch>
                    </p:blipFill>
                    <p:spPr>
                      <a:xfrm>
                        <a:off x="5576743" y="171566"/>
                        <a:ext cx="6374188" cy="3016847"/>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3611947879"/>
              </p:ext>
            </p:extLst>
          </p:nvPr>
        </p:nvGraphicFramePr>
        <p:xfrm>
          <a:off x="2334463" y="3744796"/>
          <a:ext cx="7542097" cy="2996826"/>
        </p:xfrm>
        <a:graphic>
          <a:graphicData uri="http://schemas.openxmlformats.org/presentationml/2006/ole">
            <mc:AlternateContent xmlns:mc="http://schemas.openxmlformats.org/markup-compatibility/2006">
              <mc:Choice xmlns:v="urn:schemas-microsoft-com:vml" Requires="v">
                <p:oleObj spid="_x0000_s14364" r:id="rId8" imgW="9333000" imgH="3707640" progId="">
                  <p:embed/>
                </p:oleObj>
              </mc:Choice>
              <mc:Fallback>
                <p:oleObj r:id="rId8" imgW="9333000" imgH="3707640" progId="">
                  <p:embed/>
                  <p:pic>
                    <p:nvPicPr>
                      <p:cNvPr id="0" name=""/>
                      <p:cNvPicPr/>
                      <p:nvPr/>
                    </p:nvPicPr>
                    <p:blipFill>
                      <a:blip r:embed="rId9"/>
                      <a:stretch>
                        <a:fillRect/>
                      </a:stretch>
                    </p:blipFill>
                    <p:spPr>
                      <a:xfrm>
                        <a:off x="2334463" y="3744796"/>
                        <a:ext cx="7542097" cy="2996826"/>
                      </a:xfrm>
                      <a:prstGeom prst="rect">
                        <a:avLst/>
                      </a:prstGeom>
                    </p:spPr>
                  </p:pic>
                </p:oleObj>
              </mc:Fallback>
            </mc:AlternateContent>
          </a:graphicData>
        </a:graphic>
      </p:graphicFrame>
      <p:sp>
        <p:nvSpPr>
          <p:cNvPr id="6" name="Rectangle 5"/>
          <p:cNvSpPr/>
          <p:nvPr/>
        </p:nvSpPr>
        <p:spPr>
          <a:xfrm>
            <a:off x="2317837" y="6240364"/>
            <a:ext cx="6443777" cy="253916"/>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sp>
        <p:nvSpPr>
          <p:cNvPr id="7" name="Rectangle 6"/>
          <p:cNvSpPr/>
          <p:nvPr/>
        </p:nvSpPr>
        <p:spPr>
          <a:xfrm>
            <a:off x="194772" y="3183683"/>
            <a:ext cx="5233439" cy="438069"/>
          </a:xfrm>
          <a:prstGeom prst="rect">
            <a:avLst/>
          </a:prstGeom>
        </p:spPr>
        <p:txBody>
          <a:bodyPr wrap="square">
            <a:spAutoFit/>
          </a:bodyPr>
          <a:lstStyle/>
          <a:p>
            <a:pPr>
              <a:lnSpc>
                <a:spcPct val="107000"/>
              </a:lnSpc>
              <a:spcAft>
                <a:spcPts val="800"/>
              </a:spcAft>
            </a:pPr>
            <a:r>
              <a:rPr lang="en-GB" sz="1050" dirty="0">
                <a:latin typeface="Gill Sans MT" panose="020B0502020104020203" pitchFamily="34" charset="0"/>
              </a:rPr>
              <a:t>Lee, Stan (w), Jack Kirby (p), Chic Stone (</a:t>
            </a:r>
            <a:r>
              <a:rPr lang="en-GB" sz="1050" dirty="0" err="1">
                <a:latin typeface="Gill Sans MT" panose="020B0502020104020203" pitchFamily="34" charset="0"/>
              </a:rPr>
              <a:t>i</a:t>
            </a:r>
            <a:r>
              <a:rPr lang="en-GB" sz="1050" dirty="0">
                <a:latin typeface="Gill Sans MT" panose="020B0502020104020203" pitchFamily="34" charset="0"/>
              </a:rPr>
              <a:t>). "The Fantastic Origin of Doctor Doom!". </a:t>
            </a:r>
            <a:r>
              <a:rPr lang="en-GB" sz="1050" i="1" dirty="0">
                <a:latin typeface="Gill Sans MT" panose="020B0502020104020203" pitchFamily="34" charset="0"/>
              </a:rPr>
              <a:t>Fantastic Four Annual</a:t>
            </a:r>
            <a:r>
              <a:rPr lang="en-GB" sz="1050" dirty="0">
                <a:latin typeface="Gill Sans MT" panose="020B0502020104020203" pitchFamily="34" charset="0"/>
              </a:rPr>
              <a:t> v1 #2 (Sep. 1964), Marvel Comics</a:t>
            </a:r>
            <a:endParaRPr lang="en-GB" sz="1050" dirty="0">
              <a:latin typeface="Gill Sans MT" panose="020B0502020104020203" pitchFamily="34" charset="0"/>
              <a:ea typeface="Calibri" panose="020F0502020204030204" pitchFamily="34" charset="0"/>
              <a:cs typeface="Times New Roman" panose="02020603050405020304" pitchFamily="18" charset="0"/>
            </a:endParaRPr>
          </a:p>
        </p:txBody>
      </p:sp>
      <p:sp>
        <p:nvSpPr>
          <p:cNvPr id="8" name="Rectangle 7"/>
          <p:cNvSpPr/>
          <p:nvPr/>
        </p:nvSpPr>
        <p:spPr>
          <a:xfrm>
            <a:off x="5573108" y="3104335"/>
            <a:ext cx="5840267" cy="415498"/>
          </a:xfrm>
          <a:prstGeom prst="rect">
            <a:avLst/>
          </a:prstGeom>
        </p:spPr>
        <p:txBody>
          <a:bodyPr wrap="square">
            <a:spAutoFit/>
          </a:bodyPr>
          <a:lstStyle/>
          <a:p>
            <a:r>
              <a:rPr lang="en-GB" sz="1050" dirty="0">
                <a:latin typeface="Gill Sans MT" panose="020B0502020104020203" pitchFamily="34" charset="0"/>
              </a:rPr>
              <a:t>Lieber, Larry (w), Roy Thomas (w), Frank Giacoia (p), Vince Colletta (</a:t>
            </a:r>
            <a:r>
              <a:rPr lang="en-GB" sz="1050" dirty="0" err="1">
                <a:latin typeface="Gill Sans MT" panose="020B0502020104020203" pitchFamily="34" charset="0"/>
              </a:rPr>
              <a:t>i</a:t>
            </a:r>
            <a:r>
              <a:rPr lang="en-GB" sz="1050" dirty="0">
                <a:latin typeface="Gill Sans MT" panose="020B0502020104020203" pitchFamily="34" charset="0"/>
              </a:rPr>
              <a:t>). "This Man...This Demon!". </a:t>
            </a:r>
            <a:r>
              <a:rPr lang="en-GB" sz="1050" i="1" dirty="0">
                <a:latin typeface="Gill Sans MT" panose="020B0502020104020203" pitchFamily="34" charset="0"/>
              </a:rPr>
              <a:t>Marvel Super-Heroes</a:t>
            </a:r>
            <a:r>
              <a:rPr lang="en-GB" sz="1050" dirty="0">
                <a:latin typeface="Gill Sans MT" panose="020B0502020104020203" pitchFamily="34" charset="0"/>
              </a:rPr>
              <a:t> v1 #20 (May. 1969), Marvel Comics.</a:t>
            </a:r>
          </a:p>
        </p:txBody>
      </p:sp>
    </p:spTree>
    <p:extLst>
      <p:ext uri="{BB962C8B-B14F-4D97-AF65-F5344CB8AC3E}">
        <p14:creationId xmlns:p14="http://schemas.microsoft.com/office/powerpoint/2010/main" val="1541134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756023810"/>
              </p:ext>
            </p:extLst>
          </p:nvPr>
        </p:nvGraphicFramePr>
        <p:xfrm>
          <a:off x="205318" y="1452468"/>
          <a:ext cx="2333542" cy="3320809"/>
        </p:xfrm>
        <a:graphic>
          <a:graphicData uri="http://schemas.openxmlformats.org/presentationml/2006/ole">
            <mc:AlternateContent xmlns:mc="http://schemas.openxmlformats.org/markup-compatibility/2006">
              <mc:Choice xmlns:v="urn:schemas-microsoft-com:vml" Requires="v">
                <p:oleObj spid="_x0000_s15378" r:id="rId4" imgW="2310840" imgH="3288600" progId="">
                  <p:embed/>
                </p:oleObj>
              </mc:Choice>
              <mc:Fallback>
                <p:oleObj r:id="rId4" imgW="2310840" imgH="3288600" progId="">
                  <p:embed/>
                  <p:pic>
                    <p:nvPicPr>
                      <p:cNvPr id="0" name=""/>
                      <p:cNvPicPr/>
                      <p:nvPr/>
                    </p:nvPicPr>
                    <p:blipFill>
                      <a:blip r:embed="rId5"/>
                      <a:stretch>
                        <a:fillRect/>
                      </a:stretch>
                    </p:blipFill>
                    <p:spPr>
                      <a:xfrm>
                        <a:off x="205318" y="1452468"/>
                        <a:ext cx="2333542" cy="3320809"/>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715551471"/>
              </p:ext>
            </p:extLst>
          </p:nvPr>
        </p:nvGraphicFramePr>
        <p:xfrm>
          <a:off x="3005848" y="1452468"/>
          <a:ext cx="3307988" cy="3320809"/>
        </p:xfrm>
        <a:graphic>
          <a:graphicData uri="http://schemas.openxmlformats.org/presentationml/2006/ole">
            <mc:AlternateContent xmlns:mc="http://schemas.openxmlformats.org/markup-compatibility/2006">
              <mc:Choice xmlns:v="urn:schemas-microsoft-com:vml" Requires="v">
                <p:oleObj spid="_x0000_s15379" r:id="rId6" imgW="3276000" imgH="3288600" progId="">
                  <p:embed/>
                </p:oleObj>
              </mc:Choice>
              <mc:Fallback>
                <p:oleObj r:id="rId6" imgW="3276000" imgH="3288600" progId="">
                  <p:embed/>
                  <p:pic>
                    <p:nvPicPr>
                      <p:cNvPr id="0" name=""/>
                      <p:cNvPicPr/>
                      <p:nvPr/>
                    </p:nvPicPr>
                    <p:blipFill>
                      <a:blip r:embed="rId7"/>
                      <a:stretch>
                        <a:fillRect/>
                      </a:stretch>
                    </p:blipFill>
                    <p:spPr>
                      <a:xfrm>
                        <a:off x="3005848" y="1452468"/>
                        <a:ext cx="3307988" cy="3320809"/>
                      </a:xfrm>
                      <a:prstGeom prst="rect">
                        <a:avLst/>
                      </a:prstGeom>
                    </p:spPr>
                  </p:pic>
                </p:oleObj>
              </mc:Fallback>
            </mc:AlternateContent>
          </a:graphicData>
        </a:graphic>
      </p:graphicFrame>
      <p:pic>
        <p:nvPicPr>
          <p:cNvPr id="23554" name="Picture 2" descr="http://www.mjhibbett.co.uk/doom/blogpics/ff278samebox.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39754" y="1646396"/>
            <a:ext cx="3404151" cy="2932954"/>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http://www.mjhibbett.co.uk/doom/blogpics/ff278myheritag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43904" y="1646396"/>
            <a:ext cx="2038644" cy="330798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473150" y="4773277"/>
            <a:ext cx="3394057" cy="415498"/>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sp>
        <p:nvSpPr>
          <p:cNvPr id="8" name="Rectangle 7"/>
          <p:cNvSpPr/>
          <p:nvPr/>
        </p:nvSpPr>
        <p:spPr>
          <a:xfrm>
            <a:off x="205317" y="4735350"/>
            <a:ext cx="2574613" cy="783804"/>
          </a:xfrm>
          <a:prstGeom prst="rect">
            <a:avLst/>
          </a:prstGeom>
        </p:spPr>
        <p:txBody>
          <a:bodyPr wrap="square">
            <a:spAutoFit/>
          </a:bodyPr>
          <a:lstStyle/>
          <a:p>
            <a:pPr>
              <a:lnSpc>
                <a:spcPct val="107000"/>
              </a:lnSpc>
              <a:spcAft>
                <a:spcPts val="800"/>
              </a:spcAft>
            </a:pPr>
            <a:r>
              <a:rPr lang="en-GB" sz="1050" dirty="0">
                <a:latin typeface="Gill Sans MT" panose="020B0502020104020203" pitchFamily="34" charset="0"/>
              </a:rPr>
              <a:t>Lee, Stan (w), Jack Kirby (p), Chic Stone (</a:t>
            </a:r>
            <a:r>
              <a:rPr lang="en-GB" sz="1050" dirty="0" err="1">
                <a:latin typeface="Gill Sans MT" panose="020B0502020104020203" pitchFamily="34" charset="0"/>
              </a:rPr>
              <a:t>i</a:t>
            </a:r>
            <a:r>
              <a:rPr lang="en-GB" sz="1050" dirty="0">
                <a:latin typeface="Gill Sans MT" panose="020B0502020104020203" pitchFamily="34" charset="0"/>
              </a:rPr>
              <a:t>). "The Fantastic Origin of Doctor Doom!". </a:t>
            </a:r>
            <a:r>
              <a:rPr lang="en-GB" sz="1050" i="1" dirty="0">
                <a:latin typeface="Gill Sans MT" panose="020B0502020104020203" pitchFamily="34" charset="0"/>
              </a:rPr>
              <a:t>Fantastic Four Annual</a:t>
            </a:r>
            <a:r>
              <a:rPr lang="en-GB" sz="1050" dirty="0">
                <a:latin typeface="Gill Sans MT" panose="020B0502020104020203" pitchFamily="34" charset="0"/>
              </a:rPr>
              <a:t> v1 #2 (Sep. 1964), Marvel Comics</a:t>
            </a:r>
            <a:endParaRPr lang="en-GB" sz="1050" dirty="0">
              <a:latin typeface="Gill Sans MT" panose="020B0502020104020203" pitchFamily="34" charset="0"/>
              <a:ea typeface="Calibri" panose="020F0502020204030204" pitchFamily="34" charset="0"/>
              <a:cs typeface="Times New Roman" panose="02020603050405020304" pitchFamily="18" charset="0"/>
            </a:endParaRPr>
          </a:p>
        </p:txBody>
      </p:sp>
      <p:sp>
        <p:nvSpPr>
          <p:cNvPr id="9" name="Rectangle 8"/>
          <p:cNvSpPr/>
          <p:nvPr/>
        </p:nvSpPr>
        <p:spPr>
          <a:xfrm>
            <a:off x="2846534" y="4753046"/>
            <a:ext cx="3246696" cy="577081"/>
          </a:xfrm>
          <a:prstGeom prst="rect">
            <a:avLst/>
          </a:prstGeom>
        </p:spPr>
        <p:txBody>
          <a:bodyPr wrap="square">
            <a:spAutoFit/>
          </a:bodyPr>
          <a:lstStyle/>
          <a:p>
            <a:r>
              <a:rPr lang="en-GB" sz="1050" dirty="0">
                <a:latin typeface="Gill Sans MT" panose="020B0502020104020203" pitchFamily="34" charset="0"/>
              </a:rPr>
              <a:t>Lieber, Larry (w), Roy Thomas (w), Frank Giacoia (p), Vince Colletta (</a:t>
            </a:r>
            <a:r>
              <a:rPr lang="en-GB" sz="1050" dirty="0" err="1">
                <a:latin typeface="Gill Sans MT" panose="020B0502020104020203" pitchFamily="34" charset="0"/>
              </a:rPr>
              <a:t>i</a:t>
            </a:r>
            <a:r>
              <a:rPr lang="en-GB" sz="1050" dirty="0">
                <a:latin typeface="Gill Sans MT" panose="020B0502020104020203" pitchFamily="34" charset="0"/>
              </a:rPr>
              <a:t>). "This Man...This Demon!". </a:t>
            </a:r>
            <a:r>
              <a:rPr lang="en-GB" sz="1050" i="1" dirty="0">
                <a:latin typeface="Gill Sans MT" panose="020B0502020104020203" pitchFamily="34" charset="0"/>
              </a:rPr>
              <a:t>Marvel Super-Heroes</a:t>
            </a:r>
            <a:r>
              <a:rPr lang="en-GB" sz="1050" dirty="0">
                <a:latin typeface="Gill Sans MT" panose="020B0502020104020203" pitchFamily="34" charset="0"/>
              </a:rPr>
              <a:t> v1 #20 (May. 1969), Marvel Comics.</a:t>
            </a:r>
          </a:p>
        </p:txBody>
      </p:sp>
    </p:spTree>
    <p:extLst>
      <p:ext uri="{BB962C8B-B14F-4D97-AF65-F5344CB8AC3E}">
        <p14:creationId xmlns:p14="http://schemas.microsoft.com/office/powerpoint/2010/main" val="712570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594377836"/>
              </p:ext>
            </p:extLst>
          </p:nvPr>
        </p:nvGraphicFramePr>
        <p:xfrm>
          <a:off x="516516" y="125990"/>
          <a:ext cx="5892597" cy="2763755"/>
        </p:xfrm>
        <a:graphic>
          <a:graphicData uri="http://schemas.openxmlformats.org/presentationml/2006/ole">
            <mc:AlternateContent xmlns:mc="http://schemas.openxmlformats.org/markup-compatibility/2006">
              <mc:Choice xmlns:v="urn:schemas-microsoft-com:vml" Requires="v">
                <p:oleObj spid="_x0000_s16394" r:id="rId4" imgW="8583840" imgH="4025160" progId="">
                  <p:embed/>
                </p:oleObj>
              </mc:Choice>
              <mc:Fallback>
                <p:oleObj r:id="rId4" imgW="8583840" imgH="4025160" progId="">
                  <p:embed/>
                  <p:pic>
                    <p:nvPicPr>
                      <p:cNvPr id="0" name=""/>
                      <p:cNvPicPr/>
                      <p:nvPr/>
                    </p:nvPicPr>
                    <p:blipFill>
                      <a:blip r:embed="rId5"/>
                      <a:stretch>
                        <a:fillRect/>
                      </a:stretch>
                    </p:blipFill>
                    <p:spPr>
                      <a:xfrm>
                        <a:off x="516516" y="125990"/>
                        <a:ext cx="5892597" cy="2763755"/>
                      </a:xfrm>
                      <a:prstGeom prst="rect">
                        <a:avLst/>
                      </a:prstGeom>
                    </p:spPr>
                  </p:pic>
                </p:oleObj>
              </mc:Fallback>
            </mc:AlternateContent>
          </a:graphicData>
        </a:graphic>
      </p:graphicFrame>
      <p:pic>
        <p:nvPicPr>
          <p:cNvPr id="24578" name="Picture 2" descr="http://www.mjhibbett.co.uk/doom/blogpics/ffa002orig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436" y="217430"/>
            <a:ext cx="5219700" cy="27527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21583" y="2860845"/>
            <a:ext cx="5563582" cy="415498"/>
          </a:xfrm>
          <a:prstGeom prst="rect">
            <a:avLst/>
          </a:prstGeom>
        </p:spPr>
        <p:txBody>
          <a:bodyPr wrap="square">
            <a:spAutoFit/>
          </a:bodyPr>
          <a:lstStyle/>
          <a:p>
            <a:r>
              <a:rPr lang="en-GB" sz="1050">
                <a:latin typeface="Gill Sans MT" panose="020B0502020104020203" pitchFamily="34" charset="0"/>
              </a:rPr>
              <a:t>Lee, Stan (w), Jack Kirby (p), Joe Sinnott (i). "Meet Doctor Doom!". </a:t>
            </a:r>
            <a:r>
              <a:rPr lang="en-GB" sz="1050" i="1">
                <a:latin typeface="Gill Sans MT" panose="020B0502020104020203" pitchFamily="34" charset="0"/>
              </a:rPr>
              <a:t>Fantastic Four</a:t>
            </a:r>
            <a:r>
              <a:rPr lang="en-GB" sz="1050">
                <a:latin typeface="Gill Sans MT" panose="020B0502020104020203" pitchFamily="34" charset="0"/>
              </a:rPr>
              <a:t> v1 #5 (Jul. 1962), Marvel Comics.</a:t>
            </a:r>
          </a:p>
        </p:txBody>
      </p:sp>
      <p:sp>
        <p:nvSpPr>
          <p:cNvPr id="7" name="Rectangle 6"/>
          <p:cNvSpPr/>
          <p:nvPr/>
        </p:nvSpPr>
        <p:spPr>
          <a:xfrm>
            <a:off x="6727566" y="2959796"/>
            <a:ext cx="5233439" cy="438069"/>
          </a:xfrm>
          <a:prstGeom prst="rect">
            <a:avLst/>
          </a:prstGeom>
        </p:spPr>
        <p:txBody>
          <a:bodyPr wrap="square">
            <a:spAutoFit/>
          </a:bodyPr>
          <a:lstStyle/>
          <a:p>
            <a:pPr>
              <a:lnSpc>
                <a:spcPct val="107000"/>
              </a:lnSpc>
              <a:spcAft>
                <a:spcPts val="800"/>
              </a:spcAft>
            </a:pPr>
            <a:r>
              <a:rPr lang="en-GB" sz="1050" dirty="0">
                <a:latin typeface="Gill Sans MT" panose="020B0502020104020203" pitchFamily="34" charset="0"/>
              </a:rPr>
              <a:t>Lee, Stan (w), Jack Kirby (p), Chic Stone (</a:t>
            </a:r>
            <a:r>
              <a:rPr lang="en-GB" sz="1050" dirty="0" err="1">
                <a:latin typeface="Gill Sans MT" panose="020B0502020104020203" pitchFamily="34" charset="0"/>
              </a:rPr>
              <a:t>i</a:t>
            </a:r>
            <a:r>
              <a:rPr lang="en-GB" sz="1050" dirty="0">
                <a:latin typeface="Gill Sans MT" panose="020B0502020104020203" pitchFamily="34" charset="0"/>
              </a:rPr>
              <a:t>). "The Fantastic Origin of Doctor Doom!". </a:t>
            </a:r>
            <a:r>
              <a:rPr lang="en-GB" sz="1050" i="1" dirty="0">
                <a:latin typeface="Gill Sans MT" panose="020B0502020104020203" pitchFamily="34" charset="0"/>
              </a:rPr>
              <a:t>Fantastic Four Annual</a:t>
            </a:r>
            <a:r>
              <a:rPr lang="en-GB" sz="1050" dirty="0">
                <a:latin typeface="Gill Sans MT" panose="020B0502020104020203" pitchFamily="34" charset="0"/>
              </a:rPr>
              <a:t> v1 #2 (Sep. 1964), Marvel Comics</a:t>
            </a:r>
            <a:endParaRPr lang="en-GB" sz="1050" dirty="0">
              <a:latin typeface="Gill Sans MT" panose="020B0502020104020203" pitchFamily="34" charset="0"/>
              <a:ea typeface="Calibri" panose="020F0502020204030204" pitchFamily="34" charset="0"/>
              <a:cs typeface="Times New Roman" panose="02020603050405020304" pitchFamily="18" charset="0"/>
            </a:endParaRPr>
          </a:p>
        </p:txBody>
      </p:sp>
      <p:pic>
        <p:nvPicPr>
          <p:cNvPr id="11" name="Picture 4" descr="http://www.mjhibbett.co.uk/doom/blogpics/ff278crustyolddea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4957" y="3624352"/>
            <a:ext cx="7741460" cy="228202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404957" y="5886315"/>
            <a:ext cx="6054033" cy="253916"/>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spTree>
    <p:extLst>
      <p:ext uri="{BB962C8B-B14F-4D97-AF65-F5344CB8AC3E}">
        <p14:creationId xmlns:p14="http://schemas.microsoft.com/office/powerpoint/2010/main" val="1278056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mjhibbett.co.uk/doom/blogpics/ffa002orig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652" y="217430"/>
            <a:ext cx="5219700" cy="27527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25782" y="2959796"/>
            <a:ext cx="5233439" cy="438069"/>
          </a:xfrm>
          <a:prstGeom prst="rect">
            <a:avLst/>
          </a:prstGeom>
        </p:spPr>
        <p:txBody>
          <a:bodyPr wrap="square">
            <a:spAutoFit/>
          </a:bodyPr>
          <a:lstStyle/>
          <a:p>
            <a:pPr>
              <a:lnSpc>
                <a:spcPct val="107000"/>
              </a:lnSpc>
              <a:spcAft>
                <a:spcPts val="800"/>
              </a:spcAft>
            </a:pPr>
            <a:r>
              <a:rPr lang="en-GB" sz="1050" dirty="0">
                <a:latin typeface="Gill Sans MT" panose="020B0502020104020203" pitchFamily="34" charset="0"/>
              </a:rPr>
              <a:t>Lee, Stan (w), Jack Kirby (p), Chic Stone (</a:t>
            </a:r>
            <a:r>
              <a:rPr lang="en-GB" sz="1050" dirty="0" err="1">
                <a:latin typeface="Gill Sans MT" panose="020B0502020104020203" pitchFamily="34" charset="0"/>
              </a:rPr>
              <a:t>i</a:t>
            </a:r>
            <a:r>
              <a:rPr lang="en-GB" sz="1050" dirty="0">
                <a:latin typeface="Gill Sans MT" panose="020B0502020104020203" pitchFamily="34" charset="0"/>
              </a:rPr>
              <a:t>). "The Fantastic Origin of Doctor Doom!". </a:t>
            </a:r>
            <a:r>
              <a:rPr lang="en-GB" sz="1050" i="1" dirty="0">
                <a:latin typeface="Gill Sans MT" panose="020B0502020104020203" pitchFamily="34" charset="0"/>
              </a:rPr>
              <a:t>Fantastic Four Annual</a:t>
            </a:r>
            <a:r>
              <a:rPr lang="en-GB" sz="1050" dirty="0">
                <a:latin typeface="Gill Sans MT" panose="020B0502020104020203" pitchFamily="34" charset="0"/>
              </a:rPr>
              <a:t> v1 #2 (Sep. 1964), Marvel Comics</a:t>
            </a:r>
            <a:endParaRPr lang="en-GB" sz="1050" dirty="0">
              <a:latin typeface="Gill Sans MT" panose="020B0502020104020203" pitchFamily="34" charset="0"/>
              <a:ea typeface="Calibri" panose="020F0502020204030204" pitchFamily="34" charset="0"/>
              <a:cs typeface="Times New Roman" panose="02020603050405020304" pitchFamily="18" charset="0"/>
            </a:endParaRPr>
          </a:p>
        </p:txBody>
      </p:sp>
      <p:pic>
        <p:nvPicPr>
          <p:cNvPr id="9" name="Picture 4" descr="http://www.mjhibbett.co.uk/doom/blogpics/ff278crustyolddea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957" y="3624352"/>
            <a:ext cx="7741460" cy="228202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04957" y="5886315"/>
            <a:ext cx="6054033" cy="253916"/>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pic>
        <p:nvPicPr>
          <p:cNvPr id="25602" name="Picture 2" descr="http://www.mjhibbett.co.uk/doom/blogpics/ffa2mirrorsmash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7413" y="272169"/>
            <a:ext cx="1995916" cy="27702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Object 3"/>
          <p:cNvGraphicFramePr>
            <a:graphicFrameLocks noChangeAspect="1"/>
          </p:cNvGraphicFramePr>
          <p:nvPr>
            <p:extLst>
              <p:ext uri="{D42A27DB-BD31-4B8C-83A1-F6EECF244321}">
                <p14:modId xmlns:p14="http://schemas.microsoft.com/office/powerpoint/2010/main" val="1250807155"/>
              </p:ext>
            </p:extLst>
          </p:nvPr>
        </p:nvGraphicFramePr>
        <p:xfrm>
          <a:off x="8154780" y="3674531"/>
          <a:ext cx="1437871" cy="2206910"/>
        </p:xfrm>
        <a:graphic>
          <a:graphicData uri="http://schemas.openxmlformats.org/presentationml/2006/ole">
            <mc:AlternateContent xmlns:mc="http://schemas.openxmlformats.org/markup-compatibility/2006">
              <mc:Choice xmlns:v="urn:schemas-microsoft-com:vml" Requires="v">
                <p:oleObj spid="_x0000_s17418" r:id="rId7" imgW="2869560" imgH="4406040" progId="">
                  <p:embed/>
                </p:oleObj>
              </mc:Choice>
              <mc:Fallback>
                <p:oleObj r:id="rId7" imgW="2869560" imgH="4406040" progId="">
                  <p:embed/>
                  <p:pic>
                    <p:nvPicPr>
                      <p:cNvPr id="0" name=""/>
                      <p:cNvPicPr/>
                      <p:nvPr/>
                    </p:nvPicPr>
                    <p:blipFill>
                      <a:blip r:embed="rId8"/>
                      <a:stretch>
                        <a:fillRect/>
                      </a:stretch>
                    </p:blipFill>
                    <p:spPr>
                      <a:xfrm>
                        <a:off x="8154780" y="3674531"/>
                        <a:ext cx="1437871" cy="2206910"/>
                      </a:xfrm>
                      <a:prstGeom prst="rect">
                        <a:avLst/>
                      </a:prstGeom>
                    </p:spPr>
                  </p:pic>
                </p:oleObj>
              </mc:Fallback>
            </mc:AlternateContent>
          </a:graphicData>
        </a:graphic>
      </p:graphicFrame>
    </p:spTree>
    <p:extLst>
      <p:ext uri="{BB962C8B-B14F-4D97-AF65-F5344CB8AC3E}">
        <p14:creationId xmlns:p14="http://schemas.microsoft.com/office/powerpoint/2010/main" val="22650463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mjhibbett.co.uk/doom/blogpics/ffa002origi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652" y="217430"/>
            <a:ext cx="5219700" cy="27527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25782" y="2959796"/>
            <a:ext cx="5233439" cy="438069"/>
          </a:xfrm>
          <a:prstGeom prst="rect">
            <a:avLst/>
          </a:prstGeom>
        </p:spPr>
        <p:txBody>
          <a:bodyPr wrap="square">
            <a:spAutoFit/>
          </a:bodyPr>
          <a:lstStyle/>
          <a:p>
            <a:pPr>
              <a:lnSpc>
                <a:spcPct val="107000"/>
              </a:lnSpc>
              <a:spcAft>
                <a:spcPts val="800"/>
              </a:spcAft>
            </a:pPr>
            <a:r>
              <a:rPr lang="en-GB" sz="1050" dirty="0">
                <a:latin typeface="Gill Sans MT" panose="020B0502020104020203" pitchFamily="34" charset="0"/>
              </a:rPr>
              <a:t>Lee, Stan (w), Jack Kirby (p), Chic Stone (</a:t>
            </a:r>
            <a:r>
              <a:rPr lang="en-GB" sz="1050" dirty="0" err="1">
                <a:latin typeface="Gill Sans MT" panose="020B0502020104020203" pitchFamily="34" charset="0"/>
              </a:rPr>
              <a:t>i</a:t>
            </a:r>
            <a:r>
              <a:rPr lang="en-GB" sz="1050" dirty="0">
                <a:latin typeface="Gill Sans MT" panose="020B0502020104020203" pitchFamily="34" charset="0"/>
              </a:rPr>
              <a:t>). "The Fantastic Origin of Doctor Doom!". </a:t>
            </a:r>
            <a:r>
              <a:rPr lang="en-GB" sz="1050" i="1" dirty="0">
                <a:latin typeface="Gill Sans MT" panose="020B0502020104020203" pitchFamily="34" charset="0"/>
              </a:rPr>
              <a:t>Fantastic Four Annual</a:t>
            </a:r>
            <a:r>
              <a:rPr lang="en-GB" sz="1050" dirty="0">
                <a:latin typeface="Gill Sans MT" panose="020B0502020104020203" pitchFamily="34" charset="0"/>
              </a:rPr>
              <a:t> v1 #2 (Sep. 1964), Marvel Comics</a:t>
            </a:r>
            <a:endParaRPr lang="en-GB" sz="1050" dirty="0">
              <a:latin typeface="Gill Sans MT" panose="020B0502020104020203" pitchFamily="34" charset="0"/>
              <a:ea typeface="Calibri" panose="020F0502020204030204" pitchFamily="34" charset="0"/>
              <a:cs typeface="Times New Roman" panose="02020603050405020304" pitchFamily="18" charset="0"/>
            </a:endParaRPr>
          </a:p>
        </p:txBody>
      </p:sp>
      <p:pic>
        <p:nvPicPr>
          <p:cNvPr id="9" name="Picture 4" descr="http://www.mjhibbett.co.uk/doom/blogpics/ff278crustyolddea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957" y="3624352"/>
            <a:ext cx="7741460" cy="228202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04957" y="5886315"/>
            <a:ext cx="6054033" cy="253916"/>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pic>
        <p:nvPicPr>
          <p:cNvPr id="25602" name="Picture 2" descr="http://www.mjhibbett.co.uk/doom/blogpics/ffa2mirrorsmash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7413" y="272169"/>
            <a:ext cx="1995916" cy="277028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Object 1"/>
          <p:cNvGraphicFramePr>
            <a:graphicFrameLocks noChangeAspect="1"/>
          </p:cNvGraphicFramePr>
          <p:nvPr>
            <p:extLst>
              <p:ext uri="{D42A27DB-BD31-4B8C-83A1-F6EECF244321}">
                <p14:modId xmlns:p14="http://schemas.microsoft.com/office/powerpoint/2010/main" val="113390044"/>
              </p:ext>
            </p:extLst>
          </p:nvPr>
        </p:nvGraphicFramePr>
        <p:xfrm>
          <a:off x="8146417" y="3653630"/>
          <a:ext cx="2407277" cy="2232685"/>
        </p:xfrm>
        <a:graphic>
          <a:graphicData uri="http://schemas.openxmlformats.org/presentationml/2006/ole">
            <mc:AlternateContent xmlns:mc="http://schemas.openxmlformats.org/markup-compatibility/2006">
              <mc:Choice xmlns:v="urn:schemas-microsoft-com:vml" Requires="v">
                <p:oleObj spid="_x0000_s18450" r:id="rId7" imgW="4749120" imgH="4406040" progId="">
                  <p:embed/>
                </p:oleObj>
              </mc:Choice>
              <mc:Fallback>
                <p:oleObj r:id="rId7" imgW="4749120" imgH="4406040" progId="">
                  <p:embed/>
                  <p:pic>
                    <p:nvPicPr>
                      <p:cNvPr id="2" name="Object 1"/>
                      <p:cNvPicPr/>
                      <p:nvPr/>
                    </p:nvPicPr>
                    <p:blipFill>
                      <a:blip r:embed="rId8"/>
                      <a:stretch>
                        <a:fillRect/>
                      </a:stretch>
                    </p:blipFill>
                    <p:spPr>
                      <a:xfrm>
                        <a:off x="8146417" y="3653630"/>
                        <a:ext cx="2407277" cy="2232685"/>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927317873"/>
              </p:ext>
            </p:extLst>
          </p:nvPr>
        </p:nvGraphicFramePr>
        <p:xfrm>
          <a:off x="10590410" y="3674531"/>
          <a:ext cx="1437871" cy="2206910"/>
        </p:xfrm>
        <a:graphic>
          <a:graphicData uri="http://schemas.openxmlformats.org/presentationml/2006/ole">
            <mc:AlternateContent xmlns:mc="http://schemas.openxmlformats.org/markup-compatibility/2006">
              <mc:Choice xmlns:v="urn:schemas-microsoft-com:vml" Requires="v">
                <p:oleObj spid="_x0000_s18451" r:id="rId9" imgW="2869560" imgH="4406040" progId="">
                  <p:embed/>
                </p:oleObj>
              </mc:Choice>
              <mc:Fallback>
                <p:oleObj r:id="rId9" imgW="2869560" imgH="4406040" progId="">
                  <p:embed/>
                  <p:pic>
                    <p:nvPicPr>
                      <p:cNvPr id="4" name="Object 3"/>
                      <p:cNvPicPr/>
                      <p:nvPr/>
                    </p:nvPicPr>
                    <p:blipFill>
                      <a:blip r:embed="rId10"/>
                      <a:stretch>
                        <a:fillRect/>
                      </a:stretch>
                    </p:blipFill>
                    <p:spPr>
                      <a:xfrm>
                        <a:off x="10590410" y="3674531"/>
                        <a:ext cx="1437871" cy="2206910"/>
                      </a:xfrm>
                      <a:prstGeom prst="rect">
                        <a:avLst/>
                      </a:prstGeom>
                    </p:spPr>
                  </p:pic>
                </p:oleObj>
              </mc:Fallback>
            </mc:AlternateContent>
          </a:graphicData>
        </a:graphic>
      </p:graphicFrame>
    </p:spTree>
    <p:extLst>
      <p:ext uri="{BB962C8B-B14F-4D97-AF65-F5344CB8AC3E}">
        <p14:creationId xmlns:p14="http://schemas.microsoft.com/office/powerpoint/2010/main" val="28357662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924800744"/>
              </p:ext>
            </p:extLst>
          </p:nvPr>
        </p:nvGraphicFramePr>
        <p:xfrm>
          <a:off x="2063750" y="1401763"/>
          <a:ext cx="8062913" cy="4051300"/>
        </p:xfrm>
        <a:graphic>
          <a:graphicData uri="http://schemas.openxmlformats.org/presentationml/2006/ole">
            <mc:AlternateContent xmlns:mc="http://schemas.openxmlformats.org/markup-compatibility/2006">
              <mc:Choice xmlns:v="urn:schemas-microsoft-com:vml" Requires="v">
                <p:oleObj spid="_x0000_s19466" r:id="rId4" imgW="8063280" imgH="4050720" progId="">
                  <p:embed/>
                </p:oleObj>
              </mc:Choice>
              <mc:Fallback>
                <p:oleObj r:id="rId4" imgW="8063280" imgH="4050720" progId="">
                  <p:embed/>
                  <p:pic>
                    <p:nvPicPr>
                      <p:cNvPr id="0" name=""/>
                      <p:cNvPicPr/>
                      <p:nvPr/>
                    </p:nvPicPr>
                    <p:blipFill>
                      <a:blip r:embed="rId5"/>
                      <a:stretch>
                        <a:fillRect/>
                      </a:stretch>
                    </p:blipFill>
                    <p:spPr>
                      <a:xfrm>
                        <a:off x="2063750" y="1401763"/>
                        <a:ext cx="8062913" cy="4051300"/>
                      </a:xfrm>
                      <a:prstGeom prst="rect">
                        <a:avLst/>
                      </a:prstGeom>
                    </p:spPr>
                  </p:pic>
                </p:oleObj>
              </mc:Fallback>
            </mc:AlternateContent>
          </a:graphicData>
        </a:graphic>
      </p:graphicFrame>
      <p:sp>
        <p:nvSpPr>
          <p:cNvPr id="3" name="Rectangle 2"/>
          <p:cNvSpPr/>
          <p:nvPr/>
        </p:nvSpPr>
        <p:spPr>
          <a:xfrm>
            <a:off x="2063750" y="5453063"/>
            <a:ext cx="6054033" cy="253916"/>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"True Lies".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#278 (May. 1985), Marvel Comics.</a:t>
            </a:r>
          </a:p>
        </p:txBody>
      </p:sp>
    </p:spTree>
    <p:extLst>
      <p:ext uri="{BB962C8B-B14F-4D97-AF65-F5344CB8AC3E}">
        <p14:creationId xmlns:p14="http://schemas.microsoft.com/office/powerpoint/2010/main" val="431612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863011317"/>
              </p:ext>
            </p:extLst>
          </p:nvPr>
        </p:nvGraphicFramePr>
        <p:xfrm>
          <a:off x="1005840" y="1008063"/>
          <a:ext cx="11071860" cy="4478703"/>
        </p:xfrm>
        <a:graphic>
          <a:graphicData uri="http://schemas.openxmlformats.org/presentationml/2006/ole">
            <mc:AlternateContent xmlns:mc="http://schemas.openxmlformats.org/markup-compatibility/2006">
              <mc:Choice xmlns:v="urn:schemas-microsoft-com:vml" Requires="v">
                <p:oleObj spid="_x0000_s21514" r:id="rId4" imgW="11961720" imgH="4838040" progId="">
                  <p:embed/>
                </p:oleObj>
              </mc:Choice>
              <mc:Fallback>
                <p:oleObj r:id="rId4" imgW="11961720" imgH="4838040" progId="">
                  <p:embed/>
                  <p:pic>
                    <p:nvPicPr>
                      <p:cNvPr id="0" name=""/>
                      <p:cNvPicPr/>
                      <p:nvPr/>
                    </p:nvPicPr>
                    <p:blipFill>
                      <a:blip r:embed="rId5"/>
                      <a:stretch>
                        <a:fillRect/>
                      </a:stretch>
                    </p:blipFill>
                    <p:spPr>
                      <a:xfrm>
                        <a:off x="1005840" y="1008063"/>
                        <a:ext cx="11071860" cy="4478703"/>
                      </a:xfrm>
                      <a:prstGeom prst="rect">
                        <a:avLst/>
                      </a:prstGeom>
                    </p:spPr>
                  </p:pic>
                </p:oleObj>
              </mc:Fallback>
            </mc:AlternateContent>
          </a:graphicData>
        </a:graphic>
      </p:graphicFrame>
      <p:sp>
        <p:nvSpPr>
          <p:cNvPr id="3" name="Rectangle 2"/>
          <p:cNvSpPr/>
          <p:nvPr/>
        </p:nvSpPr>
        <p:spPr>
          <a:xfrm>
            <a:off x="1005840" y="5560906"/>
            <a:ext cx="6096000" cy="253916"/>
          </a:xfrm>
          <a:prstGeom prst="rect">
            <a:avLst/>
          </a:prstGeom>
        </p:spPr>
        <p:txBody>
          <a:bodyPr>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"Crack of Doom!".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#279 (Jun. 1985), Marvel Comics.</a:t>
            </a:r>
          </a:p>
        </p:txBody>
      </p:sp>
    </p:spTree>
    <p:extLst>
      <p:ext uri="{BB962C8B-B14F-4D97-AF65-F5344CB8AC3E}">
        <p14:creationId xmlns:p14="http://schemas.microsoft.com/office/powerpoint/2010/main" val="890453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8A3E39A-A493-4071-BDFB-C7C0D7D2EA04}"/>
              </a:ext>
            </a:extLst>
          </p:cNvPr>
          <p:cNvSpPr>
            <a:spLocks noGrp="1"/>
          </p:cNvSpPr>
          <p:nvPr>
            <p:ph type="title"/>
          </p:nvPr>
        </p:nvSpPr>
        <p:spPr>
          <a:xfrm>
            <a:off x="838200" y="365125"/>
            <a:ext cx="10515600" cy="1325563"/>
          </a:xfrm>
        </p:spPr>
        <p:txBody>
          <a:bodyPr/>
          <a:lstStyle/>
          <a:p>
            <a:r>
              <a:rPr lang="en-GB" dirty="0">
                <a:latin typeface="Gill Sans MT" panose="020B0502020104020203" pitchFamily="34" charset="0"/>
              </a:rPr>
              <a:t>Character components</a:t>
            </a:r>
          </a:p>
        </p:txBody>
      </p:sp>
      <p:sp>
        <p:nvSpPr>
          <p:cNvPr id="9" name="Content Placeholder 2">
            <a:extLst>
              <a:ext uri="{FF2B5EF4-FFF2-40B4-BE49-F238E27FC236}">
                <a16:creationId xmlns:a16="http://schemas.microsoft.com/office/drawing/2014/main" id="{D76BEFC2-2EA2-400E-A0A1-3EAA96941C69}"/>
              </a:ext>
            </a:extLst>
          </p:cNvPr>
          <p:cNvSpPr txBox="1">
            <a:spLocks/>
          </p:cNvSpPr>
          <p:nvPr/>
        </p:nvSpPr>
        <p:spPr>
          <a:xfrm>
            <a:off x="5277047" y="1825625"/>
            <a:ext cx="4590011"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Storyworld-Specific</a:t>
            </a:r>
          </a:p>
          <a:p>
            <a:pPr lvl="1"/>
            <a:r>
              <a:rPr lang="en-GB" dirty="0">
                <a:latin typeface="Gill Sans MT" panose="020B0502020104020203" pitchFamily="34" charset="0"/>
              </a:rPr>
              <a:t>Locations</a:t>
            </a:r>
          </a:p>
          <a:p>
            <a:pPr lvl="1"/>
            <a:r>
              <a:rPr lang="en-GB" dirty="0">
                <a:latin typeface="Gill Sans MT" panose="020B0502020104020203" pitchFamily="34" charset="0"/>
              </a:rPr>
              <a:t>Other Characters</a:t>
            </a:r>
          </a:p>
          <a:p>
            <a:pPr lvl="1"/>
            <a:r>
              <a:rPr lang="en-GB" dirty="0">
                <a:latin typeface="Gill Sans MT" panose="020B0502020104020203" pitchFamily="34" charset="0"/>
              </a:rPr>
              <a:t>Objects</a:t>
            </a:r>
          </a:p>
          <a:p>
            <a:pPr lvl="1"/>
            <a:r>
              <a:rPr lang="en-GB" dirty="0">
                <a:latin typeface="Gill Sans MT" panose="020B0502020104020203" pitchFamily="34" charset="0"/>
              </a:rPr>
              <a:t>Previous Events</a:t>
            </a:r>
            <a:br>
              <a:rPr lang="en-GB" dirty="0">
                <a:latin typeface="Gill Sans MT" panose="020B0502020104020203" pitchFamily="34" charset="0"/>
              </a:rPr>
            </a:br>
            <a:endParaRPr lang="en-GB" dirty="0">
              <a:latin typeface="Gill Sans MT" panose="020B0502020104020203" pitchFamily="34" charset="0"/>
            </a:endParaRPr>
          </a:p>
          <a:p>
            <a:r>
              <a:rPr lang="en-GB" b="1" dirty="0">
                <a:latin typeface="Gill Sans MT" panose="020B0502020104020203" pitchFamily="34" charset="0"/>
              </a:rPr>
              <a:t>Authorship</a:t>
            </a:r>
          </a:p>
          <a:p>
            <a:pPr lvl="1"/>
            <a:r>
              <a:rPr lang="en-GB" dirty="0">
                <a:latin typeface="Gill Sans MT" panose="020B0502020104020203" pitchFamily="34" charset="0"/>
              </a:rPr>
              <a:t>Market Authors</a:t>
            </a:r>
          </a:p>
          <a:p>
            <a:pPr lvl="1"/>
            <a:r>
              <a:rPr lang="en-GB" dirty="0">
                <a:latin typeface="Gill Sans MT" panose="020B0502020104020203" pitchFamily="34" charset="0"/>
              </a:rPr>
              <a:t>Textual Authors</a:t>
            </a:r>
          </a:p>
          <a:p>
            <a:pPr lvl="1"/>
            <a:endParaRPr lang="en-GB" b="1" dirty="0">
              <a:latin typeface="Gill Sans MT" panose="020B0502020104020203" pitchFamily="34" charset="0"/>
            </a:endParaRPr>
          </a:p>
          <a:p>
            <a:endParaRPr lang="en-GB" b="1" dirty="0"/>
          </a:p>
          <a:p>
            <a:endParaRPr lang="en-GB" dirty="0"/>
          </a:p>
        </p:txBody>
      </p:sp>
      <p:sp>
        <p:nvSpPr>
          <p:cNvPr id="5" name="Content Placeholder 2">
            <a:extLst>
              <a:ext uri="{FF2B5EF4-FFF2-40B4-BE49-F238E27FC236}">
                <a16:creationId xmlns:a16="http://schemas.microsoft.com/office/drawing/2014/main" id="{AFD31034-9798-472C-AC2B-74FA12712015}"/>
              </a:ext>
            </a:extLst>
          </p:cNvPr>
          <p:cNvSpPr txBox="1">
            <a:spLocks/>
          </p:cNvSpPr>
          <p:nvPr/>
        </p:nvSpPr>
        <p:spPr>
          <a:xfrm>
            <a:off x="838200" y="1825625"/>
            <a:ext cx="4590011" cy="24295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Character-Specific</a:t>
            </a:r>
          </a:p>
          <a:p>
            <a:pPr lvl="1"/>
            <a:r>
              <a:rPr lang="en-GB" dirty="0"/>
              <a:t>Appearance</a:t>
            </a:r>
          </a:p>
          <a:p>
            <a:pPr lvl="1"/>
            <a:r>
              <a:rPr lang="en-GB" dirty="0"/>
              <a:t>Names And Titles</a:t>
            </a:r>
          </a:p>
          <a:p>
            <a:pPr lvl="1"/>
            <a:r>
              <a:rPr lang="en-GB" dirty="0"/>
              <a:t>Physical Actions</a:t>
            </a:r>
          </a:p>
          <a:p>
            <a:pPr lvl="1"/>
            <a:r>
              <a:rPr lang="en-GB" dirty="0"/>
              <a:t>Dialogue</a:t>
            </a:r>
          </a:p>
        </p:txBody>
      </p:sp>
      <p:sp>
        <p:nvSpPr>
          <p:cNvPr id="7" name="Content Placeholder 2">
            <a:extLst>
              <a:ext uri="{FF2B5EF4-FFF2-40B4-BE49-F238E27FC236}">
                <a16:creationId xmlns:a16="http://schemas.microsoft.com/office/drawing/2014/main" id="{AFD31034-9798-472C-AC2B-74FA12712015}"/>
              </a:ext>
            </a:extLst>
          </p:cNvPr>
          <p:cNvSpPr txBox="1">
            <a:spLocks/>
          </p:cNvSpPr>
          <p:nvPr/>
        </p:nvSpPr>
        <p:spPr>
          <a:xfrm>
            <a:off x="838200" y="4255129"/>
            <a:ext cx="4590011" cy="23548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dirty="0"/>
              <a:t>Behaviour</a:t>
            </a:r>
          </a:p>
          <a:p>
            <a:pPr lvl="1"/>
            <a:r>
              <a:rPr lang="en-GB" dirty="0"/>
              <a:t>Perceived Behaviour</a:t>
            </a:r>
          </a:p>
          <a:p>
            <a:pPr lvl="1"/>
            <a:r>
              <a:rPr lang="en-GB" dirty="0"/>
              <a:t>Personality Traits</a:t>
            </a:r>
          </a:p>
          <a:p>
            <a:pPr lvl="1"/>
            <a:r>
              <a:rPr lang="en-GB" dirty="0"/>
              <a:t>Motivations</a:t>
            </a:r>
            <a:br>
              <a:rPr lang="en-GB" dirty="0"/>
            </a:br>
            <a:endParaRPr lang="en-GB" b="1" dirty="0"/>
          </a:p>
        </p:txBody>
      </p:sp>
    </p:spTree>
    <p:extLst>
      <p:ext uri="{BB962C8B-B14F-4D97-AF65-F5344CB8AC3E}">
        <p14:creationId xmlns:p14="http://schemas.microsoft.com/office/powerpoint/2010/main" val="233795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a:extLst>
              <a:ext uri="{FF2B5EF4-FFF2-40B4-BE49-F238E27FC236}">
                <a16:creationId xmlns:a16="http://schemas.microsoft.com/office/drawing/2014/main" id="{22D5E40D-E212-4B79-99B6-3C63F7541E00}"/>
              </a:ext>
            </a:extLst>
          </p:cNvPr>
          <p:cNvGraphicFramePr>
            <a:graphicFrameLocks noChangeAspect="1"/>
          </p:cNvGraphicFramePr>
          <p:nvPr>
            <p:extLst>
              <p:ext uri="{D42A27DB-BD31-4B8C-83A1-F6EECF244321}">
                <p14:modId xmlns:p14="http://schemas.microsoft.com/office/powerpoint/2010/main" val="3815859639"/>
              </p:ext>
            </p:extLst>
          </p:nvPr>
        </p:nvGraphicFramePr>
        <p:xfrm>
          <a:off x="2027238" y="666750"/>
          <a:ext cx="8139112" cy="5522913"/>
        </p:xfrm>
        <a:graphic>
          <a:graphicData uri="http://schemas.openxmlformats.org/presentationml/2006/ole">
            <mc:AlternateContent xmlns:mc="http://schemas.openxmlformats.org/markup-compatibility/2006">
              <mc:Choice xmlns:v="urn:schemas-microsoft-com:vml" Requires="v">
                <p:oleObj spid="_x0000_s20490" r:id="rId4" imgW="8139600" imgH="5523480" progId="">
                  <p:embed/>
                </p:oleObj>
              </mc:Choice>
              <mc:Fallback>
                <p:oleObj r:id="rId4" imgW="8139600" imgH="5523480" progId="">
                  <p:embed/>
                  <p:pic>
                    <p:nvPicPr>
                      <p:cNvPr id="0" name=""/>
                      <p:cNvPicPr/>
                      <p:nvPr/>
                    </p:nvPicPr>
                    <p:blipFill>
                      <a:blip r:embed="rId5"/>
                      <a:stretch>
                        <a:fillRect/>
                      </a:stretch>
                    </p:blipFill>
                    <p:spPr>
                      <a:xfrm>
                        <a:off x="2027238" y="666750"/>
                        <a:ext cx="8139112" cy="5522913"/>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1545B48B-1595-452A-87B0-87108AF5E789}"/>
              </a:ext>
            </a:extLst>
          </p:cNvPr>
          <p:cNvSpPr/>
          <p:nvPr/>
        </p:nvSpPr>
        <p:spPr>
          <a:xfrm>
            <a:off x="2025650" y="6189663"/>
            <a:ext cx="6096000" cy="253916"/>
          </a:xfrm>
          <a:prstGeom prst="rect">
            <a:avLst/>
          </a:prstGeom>
        </p:spPr>
        <p:txBody>
          <a:bodyPr>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"Crack of Doom!".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#279 (Jun. 1985), Marvel Comics.</a:t>
            </a:r>
          </a:p>
        </p:txBody>
      </p:sp>
    </p:spTree>
    <p:extLst>
      <p:ext uri="{BB962C8B-B14F-4D97-AF65-F5344CB8AC3E}">
        <p14:creationId xmlns:p14="http://schemas.microsoft.com/office/powerpoint/2010/main" val="332404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8A3E39A-A493-4071-BDFB-C7C0D7D2EA04}"/>
              </a:ext>
            </a:extLst>
          </p:cNvPr>
          <p:cNvSpPr>
            <a:spLocks noGrp="1"/>
          </p:cNvSpPr>
          <p:nvPr>
            <p:ph type="title"/>
          </p:nvPr>
        </p:nvSpPr>
        <p:spPr>
          <a:xfrm>
            <a:off x="838200" y="365125"/>
            <a:ext cx="10515600" cy="1325563"/>
          </a:xfrm>
        </p:spPr>
        <p:txBody>
          <a:bodyPr/>
          <a:lstStyle/>
          <a:p>
            <a:r>
              <a:rPr lang="en-GB" dirty="0" smtClean="0">
                <a:latin typeface="Gill Sans MT" panose="020B0502020104020203" pitchFamily="34" charset="0"/>
              </a:rPr>
              <a:t>Summary</a:t>
            </a:r>
            <a:endParaRPr lang="en-GB" dirty="0">
              <a:latin typeface="Gill Sans MT" panose="020B0502020104020203" pitchFamily="34" charset="0"/>
            </a:endParaRPr>
          </a:p>
        </p:txBody>
      </p:sp>
      <p:sp>
        <p:nvSpPr>
          <p:cNvPr id="5" name="Content Placeholder 2">
            <a:extLst>
              <a:ext uri="{FF2B5EF4-FFF2-40B4-BE49-F238E27FC236}">
                <a16:creationId xmlns:a16="http://schemas.microsoft.com/office/drawing/2014/main" id="{AFD31034-9798-472C-AC2B-74FA12712015}"/>
              </a:ext>
            </a:extLst>
          </p:cNvPr>
          <p:cNvSpPr txBox="1">
            <a:spLocks/>
          </p:cNvSpPr>
          <p:nvPr/>
        </p:nvSpPr>
        <p:spPr>
          <a:xfrm>
            <a:off x="838200" y="1825625"/>
            <a:ext cx="7748847" cy="41014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b="1" dirty="0" smtClean="0"/>
              <a:t>Image quotation</a:t>
            </a:r>
          </a:p>
          <a:p>
            <a:r>
              <a:rPr lang="en-GB" sz="3200" b="1" dirty="0" smtClean="0"/>
              <a:t>Textual and Market authorship</a:t>
            </a:r>
          </a:p>
          <a:p>
            <a:r>
              <a:rPr lang="en-GB" sz="3200" b="1" dirty="0" smtClean="0"/>
              <a:t>Previous events</a:t>
            </a:r>
            <a:endParaRPr lang="en-GB" sz="3200" dirty="0"/>
          </a:p>
        </p:txBody>
      </p:sp>
    </p:spTree>
    <p:extLst>
      <p:ext uri="{BB962C8B-B14F-4D97-AF65-F5344CB8AC3E}">
        <p14:creationId xmlns:p14="http://schemas.microsoft.com/office/powerpoint/2010/main" val="1555627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D522759B-1C7E-4B12-86FF-A8BC96266A74}"/>
              </a:ext>
            </a:extLst>
          </p:cNvPr>
          <p:cNvGraphicFramePr>
            <a:graphicFrameLocks noChangeAspect="1"/>
          </p:cNvGraphicFramePr>
          <p:nvPr>
            <p:extLst>
              <p:ext uri="{D42A27DB-BD31-4B8C-83A1-F6EECF244321}">
                <p14:modId xmlns:p14="http://schemas.microsoft.com/office/powerpoint/2010/main" val="918115876"/>
              </p:ext>
            </p:extLst>
          </p:nvPr>
        </p:nvGraphicFramePr>
        <p:xfrm>
          <a:off x="2860700" y="2005139"/>
          <a:ext cx="6607098" cy="2333587"/>
        </p:xfrm>
        <a:graphic>
          <a:graphicData uri="http://schemas.openxmlformats.org/presentationml/2006/ole">
            <mc:AlternateContent xmlns:mc="http://schemas.openxmlformats.org/markup-compatibility/2006">
              <mc:Choice xmlns:v="urn:schemas-microsoft-com:vml" Requires="v">
                <p:oleObj spid="_x0000_s22554" r:id="rId4" imgW="8126640" imgH="2869560" progId="">
                  <p:embed/>
                </p:oleObj>
              </mc:Choice>
              <mc:Fallback>
                <p:oleObj r:id="rId4" imgW="8126640" imgH="2869560" progId="">
                  <p:embed/>
                  <p:pic>
                    <p:nvPicPr>
                      <p:cNvPr id="0" name=""/>
                      <p:cNvPicPr/>
                      <p:nvPr/>
                    </p:nvPicPr>
                    <p:blipFill>
                      <a:blip r:embed="rId5"/>
                      <a:stretch>
                        <a:fillRect/>
                      </a:stretch>
                    </p:blipFill>
                    <p:spPr>
                      <a:xfrm>
                        <a:off x="2860700" y="2005139"/>
                        <a:ext cx="6607098" cy="2333587"/>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6E8E0215-4E74-47F5-A53F-379824EC7FBD}"/>
              </a:ext>
            </a:extLst>
          </p:cNvPr>
          <p:cNvGraphicFramePr>
            <a:graphicFrameLocks noChangeAspect="1"/>
          </p:cNvGraphicFramePr>
          <p:nvPr>
            <p:extLst>
              <p:ext uri="{D42A27DB-BD31-4B8C-83A1-F6EECF244321}">
                <p14:modId xmlns:p14="http://schemas.microsoft.com/office/powerpoint/2010/main" val="2163421549"/>
              </p:ext>
            </p:extLst>
          </p:nvPr>
        </p:nvGraphicFramePr>
        <p:xfrm>
          <a:off x="439388" y="630897"/>
          <a:ext cx="3468114" cy="4944676"/>
        </p:xfrm>
        <a:graphic>
          <a:graphicData uri="http://schemas.openxmlformats.org/presentationml/2006/ole">
            <mc:AlternateContent xmlns:mc="http://schemas.openxmlformats.org/markup-compatibility/2006">
              <mc:Choice xmlns:v="urn:schemas-microsoft-com:vml" Requires="v">
                <p:oleObj spid="_x0000_s22555" r:id="rId6" imgW="4266360" imgH="6082200" progId="">
                  <p:embed/>
                </p:oleObj>
              </mc:Choice>
              <mc:Fallback>
                <p:oleObj r:id="rId6" imgW="4266360" imgH="6082200" progId="">
                  <p:embed/>
                  <p:pic>
                    <p:nvPicPr>
                      <p:cNvPr id="0" name=""/>
                      <p:cNvPicPr/>
                      <p:nvPr/>
                    </p:nvPicPr>
                    <p:blipFill>
                      <a:blip r:embed="rId7"/>
                      <a:stretch>
                        <a:fillRect/>
                      </a:stretch>
                    </p:blipFill>
                    <p:spPr>
                      <a:xfrm>
                        <a:off x="439388" y="630897"/>
                        <a:ext cx="3468114" cy="4944676"/>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5BB6198C-B310-481A-B124-27D9500B5FB3}"/>
              </a:ext>
            </a:extLst>
          </p:cNvPr>
          <p:cNvGraphicFramePr>
            <a:graphicFrameLocks noChangeAspect="1"/>
          </p:cNvGraphicFramePr>
          <p:nvPr>
            <p:extLst>
              <p:ext uri="{D42A27DB-BD31-4B8C-83A1-F6EECF244321}">
                <p14:modId xmlns:p14="http://schemas.microsoft.com/office/powerpoint/2010/main" val="1085147086"/>
              </p:ext>
            </p:extLst>
          </p:nvPr>
        </p:nvGraphicFramePr>
        <p:xfrm>
          <a:off x="8422417" y="852253"/>
          <a:ext cx="3581696" cy="4501965"/>
        </p:xfrm>
        <a:graphic>
          <a:graphicData uri="http://schemas.openxmlformats.org/presentationml/2006/ole">
            <mc:AlternateContent xmlns:mc="http://schemas.openxmlformats.org/markup-compatibility/2006">
              <mc:Choice xmlns:v="urn:schemas-microsoft-com:vml" Requires="v">
                <p:oleObj spid="_x0000_s22556" r:id="rId8" imgW="4406040" imgH="5536440" progId="">
                  <p:embed/>
                </p:oleObj>
              </mc:Choice>
              <mc:Fallback>
                <p:oleObj r:id="rId8" imgW="4406040" imgH="5536440" progId="">
                  <p:embed/>
                  <p:pic>
                    <p:nvPicPr>
                      <p:cNvPr id="0" name=""/>
                      <p:cNvPicPr/>
                      <p:nvPr/>
                    </p:nvPicPr>
                    <p:blipFill>
                      <a:blip r:embed="rId9"/>
                      <a:stretch>
                        <a:fillRect/>
                      </a:stretch>
                    </p:blipFill>
                    <p:spPr>
                      <a:xfrm>
                        <a:off x="8422417" y="852253"/>
                        <a:ext cx="3581696" cy="4501965"/>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02EC6458-5D1C-4301-B998-00A3EA5B142B}"/>
              </a:ext>
            </a:extLst>
          </p:cNvPr>
          <p:cNvSpPr/>
          <p:nvPr/>
        </p:nvSpPr>
        <p:spPr>
          <a:xfrm>
            <a:off x="8422417" y="5367824"/>
            <a:ext cx="3238808" cy="415498"/>
          </a:xfrm>
          <a:prstGeom prst="rect">
            <a:avLst/>
          </a:prstGeom>
        </p:spPr>
        <p:txBody>
          <a:bodyPr wrap="square">
            <a:spAutoFit/>
          </a:bodyPr>
          <a:lstStyle/>
          <a:p>
            <a:pPr>
              <a:spcAft>
                <a:spcPts val="1200"/>
              </a:spcAft>
            </a:pPr>
            <a:r>
              <a:rPr lang="en-GB" sz="1050" dirty="0">
                <a:latin typeface="Gill Sans MT" panose="020B0502020104020203" pitchFamily="34" charset="0"/>
                <a:ea typeface="Calibri" panose="020F0502020204030204" pitchFamily="34" charset="0"/>
                <a:cs typeface="Times New Roman" panose="02020603050405020304" pitchFamily="18" charset="0"/>
              </a:rPr>
              <a:t>Byrne, John (w, p), Jerry Ordway (</a:t>
            </a:r>
            <a:r>
              <a:rPr lang="en-GB" sz="1050" dirty="0" err="1">
                <a:latin typeface="Gill Sans MT" panose="020B0502020104020203" pitchFamily="34" charset="0"/>
                <a:ea typeface="Calibri" panose="020F0502020204030204" pitchFamily="34" charset="0"/>
                <a:cs typeface="Times New Roman" panose="02020603050405020304" pitchFamily="18" charset="0"/>
              </a:rPr>
              <a:t>i</a:t>
            </a:r>
            <a:r>
              <a:rPr lang="en-GB" sz="1050" dirty="0">
                <a:latin typeface="Gill Sans MT" panose="020B0502020104020203" pitchFamily="34" charset="0"/>
                <a:ea typeface="Calibri" panose="020F0502020204030204" pitchFamily="34" charset="0"/>
                <a:cs typeface="Times New Roman" panose="02020603050405020304" pitchFamily="18" charset="0"/>
              </a:rPr>
              <a:t>). "Crack of Doom!". </a:t>
            </a:r>
            <a:r>
              <a:rPr lang="en-GB" sz="1050" i="1" dirty="0">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latin typeface="Gill Sans MT" panose="020B0502020104020203" pitchFamily="34" charset="0"/>
                <a:ea typeface="Calibri" panose="020F0502020204030204" pitchFamily="34" charset="0"/>
                <a:cs typeface="Times New Roman" panose="02020603050405020304" pitchFamily="18" charset="0"/>
              </a:rPr>
              <a:t> v1 #279 (Jun. 1985), Marvel Comics.</a:t>
            </a:r>
          </a:p>
        </p:txBody>
      </p:sp>
      <p:sp>
        <p:nvSpPr>
          <p:cNvPr id="8" name="TextBox 7">
            <a:extLst>
              <a:ext uri="{FF2B5EF4-FFF2-40B4-BE49-F238E27FC236}">
                <a16:creationId xmlns:a16="http://schemas.microsoft.com/office/drawing/2014/main" id="{85B42552-4B2D-4578-816D-C153210079BA}"/>
              </a:ext>
            </a:extLst>
          </p:cNvPr>
          <p:cNvSpPr txBox="1"/>
          <p:nvPr/>
        </p:nvSpPr>
        <p:spPr>
          <a:xfrm>
            <a:off x="3907502" y="4380068"/>
            <a:ext cx="4101658" cy="577081"/>
          </a:xfrm>
          <a:prstGeom prst="rect">
            <a:avLst/>
          </a:prstGeom>
          <a:noFill/>
        </p:spPr>
        <p:txBody>
          <a:bodyPr wrap="square" rtlCol="0">
            <a:spAutoFit/>
          </a:bodyPr>
          <a:lstStyle/>
          <a:p>
            <a:r>
              <a:rPr lang="en-GB" sz="1050" dirty="0"/>
              <a:t>Byrne, John (w, a). "Interlude". </a:t>
            </a:r>
            <a:r>
              <a:rPr lang="en-GB" sz="1050" i="1" dirty="0"/>
              <a:t>Fantastic Four</a:t>
            </a:r>
            <a:r>
              <a:rPr lang="en-GB" sz="1050" dirty="0"/>
              <a:t> v1 #258 (Sep. 1983), Marvel Comics.</a:t>
            </a:r>
          </a:p>
          <a:p>
            <a:endParaRPr lang="en-GB" sz="1050" dirty="0">
              <a:latin typeface="Gill Sans MT" panose="020B0502020104020203" pitchFamily="34" charset="0"/>
            </a:endParaRPr>
          </a:p>
        </p:txBody>
      </p:sp>
      <p:sp>
        <p:nvSpPr>
          <p:cNvPr id="9" name="TextBox 8">
            <a:extLst>
              <a:ext uri="{FF2B5EF4-FFF2-40B4-BE49-F238E27FC236}">
                <a16:creationId xmlns:a16="http://schemas.microsoft.com/office/drawing/2014/main" id="{44C88A36-4C40-43DB-9EA1-47F83A5E0FA2}"/>
              </a:ext>
            </a:extLst>
          </p:cNvPr>
          <p:cNvSpPr txBox="1"/>
          <p:nvPr/>
        </p:nvSpPr>
        <p:spPr>
          <a:xfrm>
            <a:off x="530775" y="5664620"/>
            <a:ext cx="3238808" cy="702244"/>
          </a:xfrm>
          <a:prstGeom prst="rect">
            <a:avLst/>
          </a:prstGeom>
          <a:noFill/>
        </p:spPr>
        <p:txBody>
          <a:bodyPr wrap="square" rtlCol="0">
            <a:spAutoFit/>
          </a:bodyPr>
          <a:lstStyle/>
          <a:p>
            <a:pPr>
              <a:lnSpc>
                <a:spcPct val="107000"/>
              </a:lnSpc>
              <a:spcAft>
                <a:spcPts val="800"/>
              </a:spcAft>
            </a:pPr>
            <a:r>
              <a:rPr lang="en-GB" sz="1050" dirty="0">
                <a:effectLst/>
                <a:latin typeface="Gill Sans MT" panose="020B0502020104020203" pitchFamily="34" charset="0"/>
                <a:ea typeface="Calibri" panose="020F0502020204030204" pitchFamily="34" charset="0"/>
                <a:cs typeface="Times New Roman" panose="02020603050405020304" pitchFamily="18" charset="0"/>
              </a:rPr>
              <a:t>Byrne, John (w, a). "This Land Is Mine!". </a:t>
            </a:r>
            <a:r>
              <a:rPr lang="en-GB" sz="1050" i="1" dirty="0">
                <a:effectLst/>
                <a:latin typeface="Gill Sans MT" panose="020B0502020104020203" pitchFamily="34" charset="0"/>
                <a:ea typeface="Calibri" panose="020F0502020204030204" pitchFamily="34" charset="0"/>
                <a:cs typeface="Times New Roman" panose="02020603050405020304" pitchFamily="18" charset="0"/>
              </a:rPr>
              <a:t>Fantastic Four</a:t>
            </a:r>
            <a:r>
              <a:rPr lang="en-GB" sz="1050" dirty="0">
                <a:effectLst/>
                <a:latin typeface="Gill Sans MT" panose="020B0502020104020203" pitchFamily="34" charset="0"/>
                <a:ea typeface="Calibri" panose="020F0502020204030204" pitchFamily="34" charset="0"/>
                <a:cs typeface="Times New Roman" panose="02020603050405020304" pitchFamily="18" charset="0"/>
              </a:rPr>
              <a:t> v1 #247 (Oct. 1982), Marvel Comics.</a:t>
            </a:r>
          </a:p>
          <a:p>
            <a:endParaRPr lang="en-GB" sz="1050" dirty="0">
              <a:latin typeface="Gill Sans MT" panose="020B0502020104020203" pitchFamily="34" charset="0"/>
            </a:endParaRPr>
          </a:p>
        </p:txBody>
      </p:sp>
    </p:spTree>
    <p:extLst>
      <p:ext uri="{BB962C8B-B14F-4D97-AF65-F5344CB8AC3E}">
        <p14:creationId xmlns:p14="http://schemas.microsoft.com/office/powerpoint/2010/main" val="3307033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164" y="-206472"/>
            <a:ext cx="14287500" cy="755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045019" y="310841"/>
            <a:ext cx="8131905" cy="830997"/>
          </a:xfrm>
          <a:prstGeom prst="rect">
            <a:avLst/>
          </a:prstGeom>
          <a:noFill/>
        </p:spPr>
        <p:txBody>
          <a:bodyPr wrap="none" rtlCol="0">
            <a:spAutoFit/>
          </a:bodyPr>
          <a:lstStyle/>
          <a:p>
            <a:pPr algn="r"/>
            <a:r>
              <a:rPr lang="en-GB" sz="4800" b="1" dirty="0">
                <a:latin typeface="Gill Sans MT" panose="020B0502020104020203" pitchFamily="34" charset="0"/>
              </a:rPr>
              <a:t>www.mjhibbett.co.uk/doom</a:t>
            </a:r>
          </a:p>
        </p:txBody>
      </p:sp>
      <p:sp>
        <p:nvSpPr>
          <p:cNvPr id="7" name="TextBox 6"/>
          <p:cNvSpPr txBox="1"/>
          <p:nvPr/>
        </p:nvSpPr>
        <p:spPr>
          <a:xfrm>
            <a:off x="6728172" y="1053161"/>
            <a:ext cx="5468420" cy="830997"/>
          </a:xfrm>
          <a:prstGeom prst="rect">
            <a:avLst/>
          </a:prstGeom>
          <a:noFill/>
        </p:spPr>
        <p:txBody>
          <a:bodyPr wrap="none" rtlCol="0">
            <a:spAutoFit/>
          </a:bodyPr>
          <a:lstStyle/>
          <a:p>
            <a:pPr algn="r"/>
            <a:r>
              <a:rPr lang="en-GB" sz="4800" b="1" dirty="0">
                <a:latin typeface="Gill Sans MT" panose="020B0502020104020203" pitchFamily="34" charset="0"/>
              </a:rPr>
              <a:t>@</a:t>
            </a:r>
            <a:r>
              <a:rPr lang="en-GB" sz="4800" b="1" dirty="0" err="1">
                <a:latin typeface="Gill Sans MT" panose="020B0502020104020203" pitchFamily="34" charset="0"/>
              </a:rPr>
              <a:t>marvelagedoom</a:t>
            </a:r>
            <a:endParaRPr lang="en-GB" sz="4800" b="1" dirty="0">
              <a:latin typeface="Gill Sans MT" panose="020B0502020104020203" pitchFamily="34" charset="0"/>
            </a:endParaRPr>
          </a:p>
        </p:txBody>
      </p:sp>
    </p:spTree>
    <p:extLst>
      <p:ext uri="{BB962C8B-B14F-4D97-AF65-F5344CB8AC3E}">
        <p14:creationId xmlns:p14="http://schemas.microsoft.com/office/powerpoint/2010/main" val="1697970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TotalTime>
  <Words>4402</Words>
  <Application>Microsoft Office PowerPoint</Application>
  <PresentationFormat>Widescreen</PresentationFormat>
  <Paragraphs>236</Paragraphs>
  <Slides>45</Slides>
  <Notes>45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45</vt:i4>
      </vt:variant>
    </vt:vector>
  </HeadingPairs>
  <TitlesOfParts>
    <vt:vector size="50" baseType="lpstr">
      <vt:lpstr>Arial</vt:lpstr>
      <vt:lpstr>Calibri</vt:lpstr>
      <vt:lpstr>Gill Sans MT</vt:lpstr>
      <vt:lpstr>Times New Roman</vt:lpstr>
      <vt:lpstr>Office Theme</vt:lpstr>
      <vt:lpstr>PowerPoint Presentation</vt:lpstr>
      <vt:lpstr>Character components</vt:lpstr>
      <vt:lpstr>Character components</vt:lpstr>
      <vt:lpstr>Image quotation</vt:lpstr>
      <vt:lpstr>Image quotation</vt:lpstr>
      <vt:lpstr>Textual authorship</vt:lpstr>
      <vt:lpstr>Market authorship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Character components</vt:lpstr>
      <vt:lpstr>PowerPoint Presentation</vt:lpstr>
      <vt:lpstr>Summary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Mark Hibbett</dc:creator>
  <cp:lastModifiedBy>Mark Hibbett</cp:lastModifiedBy>
  <cp:revision>41</cp:revision>
  <dcterms:created xsi:type="dcterms:W3CDTF">2021-09-16T11:41:00Z</dcterms:created>
  <dcterms:modified xsi:type="dcterms:W3CDTF">2021-10-16T15:44:11Z</dcterms:modified>
</cp:coreProperties>
</file>