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5" r:id="rId19"/>
    <p:sldId id="282" r:id="rId20"/>
    <p:sldId id="276" r:id="rId21"/>
    <p:sldId id="277" r:id="rId22"/>
    <p:sldId id="279" r:id="rId23"/>
    <p:sldId id="280" r:id="rId24"/>
    <p:sldId id="281" r:id="rId25"/>
  </p:sldIdLst>
  <p:sldSz cx="12192000" cy="6858000"/>
  <p:notesSz cx="6858000" cy="9144000"/>
  <p:embeddedFontLst>
    <p:embeddedFont>
      <p:font typeface="Calibri" panose="020F0502020204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sirYCUHIEF6NK0hG2VvqWjgy7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F54D5E6-E065-4266-A85F-BB00BB6D9295}">
  <a:tblStyle styleId="{2F54D5E6-E065-4266-A85F-BB00BB6D9295}" styleName="Table_0">
    <a:wholeTbl>
      <a:tcTxStyle b="off" i="off">
        <a:font>
          <a:latin typeface="Arial"/>
          <a:ea typeface="Arial"/>
          <a:cs typeface="Arial"/>
        </a:font>
        <a:schemeClr val="dk1"/>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tcBdr>
      </a:tcStyle>
    </a:band1H>
    <a:band2H>
      <a:tcTxStyle b="off" i="off"/>
      <a:tcStyle>
        <a:tcBdr/>
      </a:tcStyle>
    </a:band2H>
    <a:band1V>
      <a:tcTxStyle b="off" i="off"/>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1V>
    <a:band2V>
      <a:tcTxStyle b="off" i="off"/>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fill>
          <a:solidFill>
            <a:schemeClr val="dk1"/>
          </a:solidFill>
        </a:fill>
      </a:tcStyle>
    </a:firstRow>
    <a:neCell>
      <a:tcTxStyle b="off" i="off"/>
      <a:tcStyle>
        <a:tcBdr/>
      </a:tcStyle>
    </a:neCell>
    <a:nwCell>
      <a:tcTxStyle b="off" i="off"/>
      <a:tcStyle>
        <a:tcBdr/>
      </a:tcStyle>
    </a:nwCell>
  </a:tblStyle>
  <a:tblStyle styleId="{1546B3FC-6220-44DA-A3F2-02A4FC92E9FD}"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62"/>
  </p:normalViewPr>
  <p:slideViewPr>
    <p:cSldViewPr snapToGrid="0" snapToObjects="1">
      <p:cViewPr varScale="1">
        <p:scale>
          <a:sx n="107" d="100"/>
          <a:sy n="107" d="100"/>
        </p:scale>
        <p:origin x="7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 name="Google Shape;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 name="Google Shape;8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Clr>
                <a:schemeClr val="lt1"/>
              </a:buClr>
              <a:buSzPts val="4400"/>
              <a:buFont typeface="Calibri"/>
              <a:buNone/>
            </a:pPr>
            <a:endParaRPr/>
          </a:p>
        </p:txBody>
      </p:sp>
      <p:sp>
        <p:nvSpPr>
          <p:cNvPr id="120" name="Google Shape;12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9" name="Google Shape;12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1100"/>
              <a:buFont typeface="Arial"/>
              <a:buNone/>
            </a:pPr>
            <a:r>
              <a:rPr lang="en-GB"/>
              <a:t> </a:t>
            </a:r>
            <a:endParaRPr/>
          </a:p>
        </p:txBody>
      </p:sp>
      <p:sp>
        <p:nvSpPr>
          <p:cNvPr id="147" name="Google Shape;14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a:p>
        </p:txBody>
      </p:sp>
      <p:sp>
        <p:nvSpPr>
          <p:cNvPr id="174" name="Google Shape;17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a:p>
        </p:txBody>
      </p:sp>
      <p:sp>
        <p:nvSpPr>
          <p:cNvPr id="183" name="Google Shape;18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dirty="0">
              <a:solidFill>
                <a:schemeClr val="dk1"/>
              </a:solidFill>
            </a:endParaRPr>
          </a:p>
        </p:txBody>
      </p:sp>
      <p:sp>
        <p:nvSpPr>
          <p:cNvPr id="192" name="Google Shape;19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0" name="Google Shape;23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000"/>
              </a:spcAft>
              <a:buSzPts val="1100"/>
              <a:buNone/>
            </a:pPr>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000"/>
              </a:spcAft>
              <a:buSzPts val="1100"/>
              <a:buNone/>
            </a:pPr>
            <a:endParaRPr sz="1400"/>
          </a:p>
        </p:txBody>
      </p:sp>
    </p:spTree>
    <p:extLst>
      <p:ext uri="{BB962C8B-B14F-4D97-AF65-F5344CB8AC3E}">
        <p14:creationId xmlns:p14="http://schemas.microsoft.com/office/powerpoint/2010/main" val="2805939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e6d59cab6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ge6d59cab6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000"/>
              </a:spcAft>
              <a:buSzPts val="1100"/>
              <a:buNone/>
            </a:pPr>
            <a:endParaRPr sz="14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1000"/>
              </a:spcAft>
              <a:buSzPts val="1100"/>
              <a:buNone/>
            </a:pPr>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5" name="Google Shape;27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4" name="Google Shape;284;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7"/>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9"/>
        <p:cNvGrpSpPr/>
        <p:nvPr/>
      </p:nvGrpSpPr>
      <p:grpSpPr>
        <a:xfrm>
          <a:off x="0" y="0"/>
          <a:ext cx="0" cy="0"/>
          <a:chOff x="0" y="0"/>
          <a:chExt cx="0" cy="0"/>
        </a:xfrm>
      </p:grpSpPr>
      <p:sp>
        <p:nvSpPr>
          <p:cNvPr id="30" name="Google Shape;30;p3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0"/>
        <p:cNvGrpSpPr/>
        <p:nvPr/>
      </p:nvGrpSpPr>
      <p:grpSpPr>
        <a:xfrm>
          <a:off x="0" y="0"/>
          <a:ext cx="0" cy="0"/>
          <a:chOff x="0" y="0"/>
          <a:chExt cx="0" cy="0"/>
        </a:xfrm>
      </p:grpSpPr>
      <p:sp>
        <p:nvSpPr>
          <p:cNvPr id="41" name="Google Shape;41;p3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2"/>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3" name="Google Shape;43;p3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33"/>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3"/>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33"/>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33"/>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33"/>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7"/>
        <p:cNvGrpSpPr/>
        <p:nvPr/>
      </p:nvGrpSpPr>
      <p:grpSpPr>
        <a:xfrm>
          <a:off x="0" y="0"/>
          <a:ext cx="0" cy="0"/>
          <a:chOff x="0" y="0"/>
          <a:chExt cx="0" cy="0"/>
        </a:xfrm>
      </p:grpSpPr>
      <p:sp>
        <p:nvSpPr>
          <p:cNvPr id="68" name="Google Shape;68;p36"/>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6"/>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oxfordmail.co.uk/news/19439010.englands-footballers-take-kne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talksport.com/football/269320/proportion-british-bame-players-has-doubled-premier-league-began-talksport-special-report/" TargetMode="External"/><Relationship Id="rId5" Type="http://schemas.openxmlformats.org/officeDocument/2006/relationships/hyperlink" Target="https://doi.org/10.1080/17430437.2020.1777102" TargetMode="External"/><Relationship Id="rId4" Type="http://schemas.openxmlformats.org/officeDocument/2006/relationships/hyperlink" Target="https://doi.org/10.1177/0957926508088962"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pearnkandola.com/press/press-release-lack-of-diversity-found-in-the-leadership-of-premier-league-football-clubs/" TargetMode="External"/><Relationship Id="rId3" Type="http://schemas.openxmlformats.org/officeDocument/2006/relationships/hyperlink" Target="https://doi.org/10.1207/s15567419cy2801_10" TargetMode="External"/><Relationship Id="rId7" Type="http://schemas.openxmlformats.org/officeDocument/2006/relationships/hyperlink" Target="https://twitter.com/piersmorgan/status/1071719045370662913"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doi.org/10.1177/019372397021004003" TargetMode="External"/><Relationship Id="rId5" Type="http://schemas.openxmlformats.org/officeDocument/2006/relationships/hyperlink" Target="https://runrepeat.com/racial-bias-study-soccer" TargetMode="External"/><Relationship Id="rId4" Type="http://schemas.openxmlformats.org/officeDocument/2006/relationships/hyperlink" Target="https://doi.org/10.1080/026143604200018229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nstagram.com/p/BrKYvF3gH9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ft.com/content/4822b158-819c-11e9-9935-ad75bb96c84" TargetMode="External"/><Relationship Id="rId5" Type="http://schemas.openxmlformats.org/officeDocument/2006/relationships/hyperlink" Target="https://doi.org/10.1177%2F1367549418823057" TargetMode="External"/><Relationship Id="rId4" Type="http://schemas.openxmlformats.org/officeDocument/2006/relationships/hyperlink" Target="https://doi.org/10.1177/019372351244866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
        <p:cNvGrpSpPr/>
        <p:nvPr/>
      </p:nvGrpSpPr>
      <p:grpSpPr>
        <a:xfrm>
          <a:off x="0" y="0"/>
          <a:ext cx="0" cy="0"/>
          <a:chOff x="0" y="0"/>
          <a:chExt cx="0" cy="0"/>
        </a:xfrm>
      </p:grpSpPr>
      <p:sp>
        <p:nvSpPr>
          <p:cNvPr id="77" name="Google Shape;77;p1"/>
          <p:cNvSpPr/>
          <p:nvPr/>
        </p:nvSpPr>
        <p:spPr>
          <a:xfrm>
            <a:off x="11" y="0"/>
            <a:ext cx="4654286" cy="685800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8" name="Google Shape;78;p1"/>
          <p:cNvSpPr txBox="1">
            <a:spLocks noGrp="1"/>
          </p:cNvSpPr>
          <p:nvPr>
            <p:ph type="ctrTitle"/>
          </p:nvPr>
        </p:nvSpPr>
        <p:spPr>
          <a:xfrm>
            <a:off x="0" y="0"/>
            <a:ext cx="4654200" cy="6858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400"/>
              <a:buFont typeface="Calibri"/>
              <a:buNone/>
            </a:pPr>
            <a:r>
              <a:rPr lang="en-GB" sz="2400" b="1">
                <a:solidFill>
                  <a:schemeClr val="lt1"/>
                </a:solidFill>
                <a:latin typeface="Arial"/>
                <a:ea typeface="Arial"/>
                <a:cs typeface="Arial"/>
                <a:sym typeface="Arial"/>
              </a:rPr>
              <a:t>Damian Fitzpatrick </a:t>
            </a:r>
            <a:endParaRPr sz="24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lt1"/>
              </a:buClr>
              <a:buSzPts val="2400"/>
              <a:buFont typeface="Calibri"/>
              <a:buNone/>
            </a:pPr>
            <a:r>
              <a:rPr lang="en-GB" sz="2400" b="1">
                <a:solidFill>
                  <a:schemeClr val="lt1"/>
                </a:solidFill>
                <a:latin typeface="Arial"/>
                <a:ea typeface="Arial"/>
                <a:cs typeface="Arial"/>
                <a:sym typeface="Arial"/>
              </a:rPr>
              <a:t>University of the Arts London</a:t>
            </a:r>
            <a:endParaRPr sz="24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lt1"/>
              </a:buClr>
              <a:buSzPts val="2400"/>
              <a:buFont typeface="Calibri"/>
              <a:buNone/>
            </a:pPr>
            <a:endParaRPr sz="24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lt1"/>
              </a:buClr>
              <a:buSzPts val="2400"/>
              <a:buFont typeface="Calibri"/>
              <a:buNone/>
            </a:pPr>
            <a:r>
              <a:rPr lang="en-GB" sz="2400" b="1">
                <a:solidFill>
                  <a:schemeClr val="lt1"/>
                </a:solidFill>
                <a:latin typeface="Arial"/>
                <a:ea typeface="Arial"/>
                <a:cs typeface="Arial"/>
                <a:sym typeface="Arial"/>
              </a:rPr>
              <a:t>Damon Brewster </a:t>
            </a:r>
            <a:endParaRPr sz="2400" b="1">
              <a:solidFill>
                <a:schemeClr val="lt1"/>
              </a:solidFill>
              <a:latin typeface="Arial"/>
              <a:ea typeface="Arial"/>
              <a:cs typeface="Arial"/>
              <a:sym typeface="Arial"/>
            </a:endParaRPr>
          </a:p>
          <a:p>
            <a:pPr marL="360000" marR="329938" lvl="0" indent="0" algn="ctr" rtl="0">
              <a:lnSpc>
                <a:spcPct val="90000"/>
              </a:lnSpc>
              <a:spcBef>
                <a:spcPts val="0"/>
              </a:spcBef>
              <a:spcAft>
                <a:spcPts val="0"/>
              </a:spcAft>
              <a:buClr>
                <a:schemeClr val="lt1"/>
              </a:buClr>
              <a:buSzPts val="2400"/>
              <a:buFont typeface="Calibri"/>
              <a:buNone/>
            </a:pPr>
            <a:r>
              <a:rPr lang="en-GB" sz="2400" b="1">
                <a:solidFill>
                  <a:schemeClr val="lt1"/>
                </a:solidFill>
                <a:latin typeface="Arial"/>
                <a:ea typeface="Arial"/>
                <a:cs typeface="Arial"/>
                <a:sym typeface="Arial"/>
              </a:rPr>
              <a:t>J. F. Oberlin University, Tokyo</a:t>
            </a:r>
            <a:endParaRPr sz="2400" b="1">
              <a:solidFill>
                <a:schemeClr val="lt1"/>
              </a:solidFill>
              <a:latin typeface="Arial"/>
              <a:ea typeface="Arial"/>
              <a:cs typeface="Arial"/>
              <a:sym typeface="Arial"/>
            </a:endParaRPr>
          </a:p>
        </p:txBody>
      </p:sp>
      <p:sp>
        <p:nvSpPr>
          <p:cNvPr id="79" name="Google Shape;79;p1"/>
          <p:cNvSpPr/>
          <p:nvPr/>
        </p:nvSpPr>
        <p:spPr>
          <a:xfrm>
            <a:off x="4652535" y="0"/>
            <a:ext cx="7539455" cy="685800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 name="Google Shape;80;p1"/>
          <p:cNvSpPr txBox="1">
            <a:spLocks noGrp="1"/>
          </p:cNvSpPr>
          <p:nvPr>
            <p:ph type="subTitle" idx="1"/>
          </p:nvPr>
        </p:nvSpPr>
        <p:spPr>
          <a:xfrm>
            <a:off x="5444775" y="637762"/>
            <a:ext cx="5600580" cy="557677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200"/>
              <a:buNone/>
            </a:pPr>
            <a:r>
              <a:rPr lang="en-GB" sz="3200" b="1">
                <a:latin typeface="Arial"/>
                <a:ea typeface="Arial"/>
                <a:cs typeface="Arial"/>
                <a:sym typeface="Arial"/>
              </a:rPr>
              <a:t>Covert racial stereotyping in the language of football: A critical discourse analysis of online reporting</a:t>
            </a:r>
            <a:endParaRPr sz="320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
          <p:cNvSpPr/>
          <p:nvPr/>
        </p:nvSpPr>
        <p:spPr>
          <a:xfrm>
            <a:off x="10" y="0"/>
            <a:ext cx="4654285" cy="685800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6" name="Google Shape;86;p2"/>
          <p:cNvSpPr/>
          <p:nvPr/>
        </p:nvSpPr>
        <p:spPr>
          <a:xfrm>
            <a:off x="4652535" y="0"/>
            <a:ext cx="75396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 name="Google Shape;87;p2"/>
          <p:cNvSpPr/>
          <p:nvPr/>
        </p:nvSpPr>
        <p:spPr>
          <a:xfrm>
            <a:off x="5439977" y="643465"/>
            <a:ext cx="457200" cy="457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8" name="Google Shape;88;p2"/>
          <p:cNvSpPr txBox="1">
            <a:spLocks noGrp="1"/>
          </p:cNvSpPr>
          <p:nvPr>
            <p:ph type="body" idx="1"/>
          </p:nvPr>
        </p:nvSpPr>
        <p:spPr>
          <a:xfrm>
            <a:off x="5239975" y="734900"/>
            <a:ext cx="6773700" cy="55767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20000"/>
              </a:lnSpc>
              <a:spcBef>
                <a:spcPts val="0"/>
              </a:spcBef>
              <a:spcAft>
                <a:spcPts val="0"/>
              </a:spcAft>
              <a:buClr>
                <a:schemeClr val="dk1"/>
              </a:buClr>
              <a:buSzPct val="100000"/>
              <a:buNone/>
            </a:pPr>
            <a:r>
              <a:rPr lang="en-GB" sz="7200">
                <a:latin typeface="Arial"/>
                <a:ea typeface="Arial"/>
                <a:cs typeface="Arial"/>
                <a:sym typeface="Arial"/>
              </a:rPr>
              <a:t>This study explores to what extent racial stereotyping of footballers in the English men’s game exists in mainstream online media reports. The research is conducted against the background of an increase in the number of racist attacks/abuse on current BAME football players in the UK, and the intervention by one of the highest-profile football players in England, Raheem Sterling, who recently suggested that newspapers may help to 'fuel racism' in their reporting on the game. Over 20 years ago, McCarthy and Jones (1997) argued that 'evidence of covert racial stereotyping was found’ in TV commentators’ language and in particular when they described the following three categories: players’ performance, their physicality, and their psychology. With these categories in mind, the current study explores whether covert, and indeed overt, racial stereotyping still exists in mainstream online match reports, match reviews and opinion pieces. In order to do this, and adopting a Critical Discourse Analysis approach (Fairclough, 2010; Wodak, 2004), this presentation shares initial findings from a corpus of football on the first genre, match reports, from the 2019-20 Premier League season taken from a selection of online media outlets.</a:t>
            </a:r>
            <a:endParaRPr sz="7200"/>
          </a:p>
          <a:p>
            <a:pPr marL="0" lvl="0" indent="0" algn="l" rtl="0">
              <a:lnSpc>
                <a:spcPct val="90000"/>
              </a:lnSpc>
              <a:spcBef>
                <a:spcPts val="1000"/>
              </a:spcBef>
              <a:spcAft>
                <a:spcPts val="0"/>
              </a:spcAft>
              <a:buClr>
                <a:schemeClr val="dk1"/>
              </a:buClr>
              <a:buSzPts val="375"/>
              <a:buNone/>
            </a:pPr>
            <a:endParaRPr sz="7200">
              <a:latin typeface="Arial"/>
              <a:ea typeface="Arial"/>
              <a:cs typeface="Arial"/>
              <a:sym typeface="Arial"/>
            </a:endParaRPr>
          </a:p>
        </p:txBody>
      </p:sp>
      <p:sp>
        <p:nvSpPr>
          <p:cNvPr id="89" name="Google Shape;89;p2"/>
          <p:cNvSpPr txBox="1">
            <a:spLocks noGrp="1"/>
          </p:cNvSpPr>
          <p:nvPr>
            <p:ph type="title"/>
          </p:nvPr>
        </p:nvSpPr>
        <p:spPr>
          <a:xfrm>
            <a:off x="150" y="0"/>
            <a:ext cx="4654200" cy="6858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800"/>
              <a:buFont typeface="Calibri"/>
              <a:buNone/>
            </a:pPr>
            <a:r>
              <a:rPr lang="en-GB" sz="3200" b="1">
                <a:solidFill>
                  <a:schemeClr val="lt1"/>
                </a:solidFill>
                <a:latin typeface="Arial"/>
                <a:ea typeface="Arial"/>
                <a:cs typeface="Arial"/>
                <a:sym typeface="Arial"/>
              </a:rPr>
              <a:t>Abstract</a:t>
            </a:r>
            <a:endParaRPr sz="3200" b="1">
              <a:solidFill>
                <a:schemeClr val="lt1"/>
              </a:solidFill>
              <a:latin typeface="Arial"/>
              <a:ea typeface="Arial"/>
              <a:cs typeface="Arial"/>
              <a:sym typeface="Arial"/>
            </a:endParaRPr>
          </a:p>
        </p:txBody>
      </p:sp>
      <p:sp>
        <p:nvSpPr>
          <p:cNvPr id="90" name="Google Shape;90;p2"/>
          <p:cNvSpPr/>
          <p:nvPr/>
        </p:nvSpPr>
        <p:spPr>
          <a:xfrm>
            <a:off x="5237200" y="342750"/>
            <a:ext cx="960000" cy="3978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3"/>
          <p:cNvSpPr/>
          <p:nvPr/>
        </p:nvSpPr>
        <p:spPr>
          <a:xfrm>
            <a:off x="11" y="0"/>
            <a:ext cx="4654286" cy="685800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6" name="Google Shape;96;p3"/>
          <p:cNvSpPr txBox="1">
            <a:spLocks noGrp="1"/>
          </p:cNvSpPr>
          <p:nvPr>
            <p:ph type="title"/>
          </p:nvPr>
        </p:nvSpPr>
        <p:spPr>
          <a:xfrm>
            <a:off x="150" y="0"/>
            <a:ext cx="4654200" cy="6858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800"/>
              <a:buFont typeface="Calibri"/>
              <a:buNone/>
            </a:pPr>
            <a:r>
              <a:rPr lang="en-GB" sz="3200" b="1">
                <a:solidFill>
                  <a:schemeClr val="lt1"/>
                </a:solidFill>
                <a:latin typeface="Arial"/>
                <a:ea typeface="Arial"/>
                <a:cs typeface="Arial"/>
                <a:sym typeface="Arial"/>
              </a:rPr>
              <a:t>Outline</a:t>
            </a:r>
            <a:endParaRPr sz="3200" b="1">
              <a:solidFill>
                <a:schemeClr val="lt1"/>
              </a:solidFill>
              <a:latin typeface="Arial"/>
              <a:ea typeface="Arial"/>
              <a:cs typeface="Arial"/>
              <a:sym typeface="Arial"/>
            </a:endParaRPr>
          </a:p>
        </p:txBody>
      </p:sp>
      <p:sp>
        <p:nvSpPr>
          <p:cNvPr id="97" name="Google Shape;97;p3"/>
          <p:cNvSpPr/>
          <p:nvPr/>
        </p:nvSpPr>
        <p:spPr>
          <a:xfrm>
            <a:off x="4664727" y="0"/>
            <a:ext cx="75384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3"/>
          <p:cNvSpPr txBox="1"/>
          <p:nvPr/>
        </p:nvSpPr>
        <p:spPr>
          <a:xfrm>
            <a:off x="5652925" y="1056525"/>
            <a:ext cx="5562000" cy="4488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Context</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Racial Stereotypes in Football Media</a:t>
            </a:r>
            <a:r>
              <a:rPr lang="en-GB" sz="1100" b="0" i="0" u="none" strike="noStrike" cap="none">
                <a:solidFill>
                  <a:schemeClr val="dk1"/>
                </a:solidFill>
                <a:latin typeface="Arial"/>
                <a:ea typeface="Arial"/>
                <a:cs typeface="Arial"/>
                <a:sym typeface="Arial"/>
              </a:rPr>
              <a:t> </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Critical Discourse Analysis (CDA)</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Corpus Studies</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Methodology</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1900" b="0" i="0" u="none" strike="noStrike" cap="none">
                <a:solidFill>
                  <a:schemeClr val="dk1"/>
                </a:solidFill>
                <a:latin typeface="Arial"/>
                <a:ea typeface="Arial"/>
                <a:cs typeface="Arial"/>
                <a:sym typeface="Arial"/>
              </a:rPr>
              <a:t>Our Corpus</a:t>
            </a:r>
            <a:endParaRPr sz="19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Preliminary Findings</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Conclusions</a:t>
            </a:r>
            <a:endParaRPr sz="20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800"/>
              <a:buFont typeface="Arial"/>
              <a:buNone/>
            </a:pPr>
            <a:r>
              <a:rPr lang="en-GB" sz="2800" b="0" i="0" u="none" strike="noStrike" cap="none">
                <a:solidFill>
                  <a:schemeClr val="dk1"/>
                </a:solidFill>
                <a:latin typeface="Noto Sans Symbols"/>
                <a:ea typeface="Noto Sans Symbols"/>
                <a:cs typeface="Noto Sans Symbols"/>
                <a:sym typeface="Noto Sans Symbols"/>
              </a:rPr>
              <a:t>▪ </a:t>
            </a:r>
            <a:r>
              <a:rPr lang="en-GB" sz="2000" b="0" i="0" u="none" strike="noStrike" cap="none">
                <a:solidFill>
                  <a:schemeClr val="dk1"/>
                </a:solidFill>
                <a:latin typeface="Arial"/>
                <a:ea typeface="Arial"/>
                <a:cs typeface="Arial"/>
                <a:sym typeface="Arial"/>
              </a:rPr>
              <a:t>Next Steps</a:t>
            </a:r>
            <a:endParaRPr sz="2800" b="0" i="0" u="none" strike="noStrike" cap="none">
              <a:solidFill>
                <a:schemeClr val="dk1"/>
              </a:solidFill>
              <a:latin typeface="Noto Sans Symbols"/>
              <a:ea typeface="Noto Sans Symbols"/>
              <a:cs typeface="Noto Sans Symbols"/>
              <a:sym typeface="Noto Sans Symbol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pic>
        <p:nvPicPr>
          <p:cNvPr id="103" name="Google Shape;103;p4" descr="Manchester City player Raheem Sterling holding a ball in front of Chelsea fans. Some of the fans are shouting at the player. " title="Manchester City player Raheem Sterling in front of Chelsea fans"/>
          <p:cNvPicPr preferRelativeResize="0"/>
          <p:nvPr/>
        </p:nvPicPr>
        <p:blipFill rotWithShape="1">
          <a:blip r:embed="rId3">
            <a:alphaModFix/>
          </a:blip>
          <a:srcRect b="30781"/>
          <a:stretch/>
        </p:blipFill>
        <p:spPr>
          <a:xfrm>
            <a:off x="7" y="644"/>
            <a:ext cx="12191981" cy="6856719"/>
          </a:xfrm>
          <a:prstGeom prst="rect">
            <a:avLst/>
          </a:prstGeom>
          <a:noFill/>
          <a:ln>
            <a:noFill/>
          </a:ln>
        </p:spPr>
      </p:pic>
      <p:sp>
        <p:nvSpPr>
          <p:cNvPr id="104" name="Google Shape;104;p4"/>
          <p:cNvSpPr txBox="1"/>
          <p:nvPr/>
        </p:nvSpPr>
        <p:spPr>
          <a:xfrm>
            <a:off x="0" y="6440550"/>
            <a:ext cx="28923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lt1"/>
                </a:solidFill>
                <a:latin typeface="Calibri"/>
                <a:ea typeface="Calibri"/>
                <a:cs typeface="Calibri"/>
                <a:sym typeface="Calibri"/>
              </a:rPr>
              <a:t>© Michael Zemanek/BPI/REX/Shutterstock 		</a:t>
            </a:r>
            <a:r>
              <a:rPr lang="en-GB" sz="1400" b="0" i="0" u="none" strike="noStrike" cap="none">
                <a:solidFill>
                  <a:schemeClr val="lt1"/>
                </a:solidFill>
                <a:latin typeface="Calibri"/>
                <a:ea typeface="Calibri"/>
                <a:cs typeface="Calibri"/>
                <a:sym typeface="Calibri"/>
              </a:rPr>
              <a:t>				</a:t>
            </a:r>
            <a:endParaRPr sz="1400" b="0" i="0" u="none" strike="noStrike" cap="non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5"/>
          <p:cNvSpPr/>
          <p:nvPr/>
        </p:nvSpPr>
        <p:spPr>
          <a:xfrm>
            <a:off x="10" y="0"/>
            <a:ext cx="4654200" cy="68580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en-GB" sz="3200" b="1" i="0" u="none" strike="noStrike" cap="none">
                <a:solidFill>
                  <a:schemeClr val="lt1"/>
                </a:solidFill>
                <a:latin typeface="Arial"/>
                <a:ea typeface="Arial"/>
                <a:cs typeface="Arial"/>
                <a:sym typeface="Arial"/>
              </a:rPr>
              <a:t>Newspapers </a:t>
            </a:r>
            <a:endParaRPr sz="3200" b="1"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lt1"/>
              </a:buClr>
              <a:buSzPts val="4400"/>
              <a:buFont typeface="Arial"/>
              <a:buNone/>
            </a:pPr>
            <a:r>
              <a:rPr lang="en-GB" sz="3200" b="1" i="0" u="none" strike="noStrike" cap="none">
                <a:solidFill>
                  <a:schemeClr val="lt1"/>
                </a:solidFill>
                <a:latin typeface="Arial"/>
                <a:ea typeface="Arial"/>
                <a:cs typeface="Arial"/>
                <a:sym typeface="Arial"/>
              </a:rPr>
              <a:t>‘fuel racism’?</a:t>
            </a:r>
            <a:endParaRPr sz="1800" b="0" i="0" u="none" strike="noStrike" cap="none">
              <a:solidFill>
                <a:schemeClr val="lt1"/>
              </a:solidFill>
              <a:latin typeface="Calibri"/>
              <a:ea typeface="Calibri"/>
              <a:cs typeface="Calibri"/>
              <a:sym typeface="Calibri"/>
            </a:endParaRPr>
          </a:p>
        </p:txBody>
      </p:sp>
      <p:sp>
        <p:nvSpPr>
          <p:cNvPr id="110" name="Google Shape;110;p5"/>
          <p:cNvSpPr/>
          <p:nvPr/>
        </p:nvSpPr>
        <p:spPr>
          <a:xfrm>
            <a:off x="5439977" y="643465"/>
            <a:ext cx="457200" cy="457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1" name="Google Shape;111;p5"/>
          <p:cNvSpPr/>
          <p:nvPr/>
        </p:nvSpPr>
        <p:spPr>
          <a:xfrm>
            <a:off x="4652535" y="0"/>
            <a:ext cx="7539455" cy="6858001"/>
          </a:xfrm>
          <a:prstGeom prst="rect">
            <a:avLst/>
          </a:prstGeom>
          <a:solidFill>
            <a:srgbClr val="F3F3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highlight>
                <a:schemeClr val="accent4"/>
              </a:highlight>
              <a:latin typeface="Calibri"/>
              <a:ea typeface="Calibri"/>
              <a:cs typeface="Calibri"/>
              <a:sym typeface="Calibri"/>
            </a:endParaRPr>
          </a:p>
        </p:txBody>
      </p:sp>
      <p:sp>
        <p:nvSpPr>
          <p:cNvPr id="112" name="Google Shape;112;p5"/>
          <p:cNvSpPr txBox="1">
            <a:spLocks noGrp="1"/>
          </p:cNvSpPr>
          <p:nvPr>
            <p:ph type="body" idx="1"/>
          </p:nvPr>
        </p:nvSpPr>
        <p:spPr>
          <a:xfrm>
            <a:off x="5087815" y="820615"/>
            <a:ext cx="6846277" cy="569858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900"/>
              <a:buNone/>
            </a:pPr>
            <a:r>
              <a:rPr lang="en-GB" sz="2000">
                <a:latin typeface="Arial"/>
                <a:ea typeface="Arial"/>
                <a:cs typeface="Arial"/>
                <a:sym typeface="Arial"/>
              </a:rPr>
              <a:t>Good morning I just want to say , I am not normally the person to talk a lot but when I think I need my point to heard I will speak up. Regarding what was said at the Chelsea game as you can see by my reaction I just had to laugh because I don’t expect no better. For example you have two young players starting out there careers both play for the same team, both have done the right thing. Which is buy a new house for there mothers who have put in a lot of time and love into helping them get where they are, but look how the news papers get there message across for the young black player and then for the young white payer. I think this in unacceptable both innocent have not done a thing wrong but just by the way it has been worded. This young black kid is looked at in a bad light. Which </a:t>
            </a:r>
            <a:r>
              <a:rPr lang="en-GB" sz="2000" b="1">
                <a:latin typeface="Arial"/>
                <a:ea typeface="Arial"/>
                <a:cs typeface="Arial"/>
                <a:sym typeface="Arial"/>
              </a:rPr>
              <a:t>helps fuel racism an aggressive behaviour, so for all the news papers that don’t understand why people are racist in this day and age all i have to say is have a second thought about fair publicity an give all players an equal chance</a:t>
            </a:r>
            <a:r>
              <a:rPr lang="en-GB" sz="2000">
                <a:latin typeface="Arial"/>
                <a:ea typeface="Arial"/>
                <a:cs typeface="Arial"/>
                <a:sym typeface="Arial"/>
              </a:rPr>
              <a:t>. </a:t>
            </a:r>
            <a:endParaRPr sz="2000">
              <a:latin typeface="Arial"/>
              <a:ea typeface="Arial"/>
              <a:cs typeface="Arial"/>
              <a:sym typeface="Arial"/>
            </a:endParaRPr>
          </a:p>
          <a:p>
            <a:pPr marL="0" lvl="0" indent="0" algn="r" rtl="0">
              <a:lnSpc>
                <a:spcPct val="90000"/>
              </a:lnSpc>
              <a:spcBef>
                <a:spcPts val="1000"/>
              </a:spcBef>
              <a:spcAft>
                <a:spcPts val="0"/>
              </a:spcAft>
              <a:buClr>
                <a:schemeClr val="dk1"/>
              </a:buClr>
              <a:buSzPts val="2000"/>
              <a:buNone/>
            </a:pPr>
            <a:r>
              <a:rPr lang="en-GB" sz="2000">
                <a:latin typeface="Arial"/>
                <a:ea typeface="Arial"/>
                <a:cs typeface="Arial"/>
                <a:sym typeface="Arial"/>
              </a:rPr>
              <a:t>(@sterling7 [Instagram] December 9</a:t>
            </a:r>
            <a:r>
              <a:rPr lang="en-GB" sz="2000" baseline="30000">
                <a:latin typeface="Arial"/>
                <a:ea typeface="Arial"/>
                <a:cs typeface="Arial"/>
                <a:sym typeface="Arial"/>
              </a:rPr>
              <a:t>th</a:t>
            </a:r>
            <a:r>
              <a:rPr lang="en-GB" sz="2000">
                <a:latin typeface="Arial"/>
                <a:ea typeface="Arial"/>
                <a:cs typeface="Arial"/>
                <a:sym typeface="Arial"/>
              </a:rPr>
              <a:t> 2018)</a:t>
            </a:r>
            <a:endParaRPr sz="20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6" descr="Instagram post from Piers Morgan in respone to Henry Winter about the role of media in football. In addition to the Tweet there is an image of Raheem Sterling being shouted at by Chelsea fans" title="Raheem Sterling being shouted at by Chelsea fans"/>
          <p:cNvPicPr preferRelativeResize="0"/>
          <p:nvPr/>
        </p:nvPicPr>
        <p:blipFill rotWithShape="1">
          <a:blip r:embed="rId3">
            <a:alphaModFix/>
          </a:blip>
          <a:srcRect/>
          <a:stretch/>
        </p:blipFill>
        <p:spPr>
          <a:xfrm>
            <a:off x="0" y="1091"/>
            <a:ext cx="12192000" cy="68558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p7"/>
          <p:cNvSpPr/>
          <p:nvPr/>
        </p:nvSpPr>
        <p:spPr>
          <a:xfrm>
            <a:off x="10" y="0"/>
            <a:ext cx="4654285" cy="6858001"/>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p7"/>
          <p:cNvSpPr/>
          <p:nvPr/>
        </p:nvSpPr>
        <p:spPr>
          <a:xfrm>
            <a:off x="5439977" y="643465"/>
            <a:ext cx="457200" cy="457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7"/>
          <p:cNvSpPr/>
          <p:nvPr/>
        </p:nvSpPr>
        <p:spPr>
          <a:xfrm>
            <a:off x="4652535" y="0"/>
            <a:ext cx="7539455" cy="6858001"/>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highlight>
                <a:srgbClr val="F3F3F3"/>
              </a:highlight>
              <a:latin typeface="Calibri"/>
              <a:ea typeface="Calibri"/>
              <a:cs typeface="Calibri"/>
              <a:sym typeface="Calibri"/>
            </a:endParaRPr>
          </a:p>
        </p:txBody>
      </p:sp>
      <p:sp>
        <p:nvSpPr>
          <p:cNvPr id="125" name="Google Shape;125;p7"/>
          <p:cNvSpPr txBox="1">
            <a:spLocks noGrp="1"/>
          </p:cNvSpPr>
          <p:nvPr>
            <p:ph type="body" idx="1"/>
          </p:nvPr>
        </p:nvSpPr>
        <p:spPr>
          <a:xfrm>
            <a:off x="5562000" y="954150"/>
            <a:ext cx="6254100" cy="494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endParaRPr sz="2000">
              <a:latin typeface="Arial"/>
              <a:ea typeface="Arial"/>
              <a:cs typeface="Arial"/>
              <a:sym typeface="Arial"/>
            </a:endParaRPr>
          </a:p>
          <a:p>
            <a:pPr marL="342900" lvl="0" indent="-3429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Mediated sports reporting can be seen as an ideological process in its representation of discourse (Fairclough, </a:t>
            </a:r>
            <a:r>
              <a:rPr lang="en-GB" sz="2000">
                <a:solidFill>
                  <a:schemeClr val="dk1"/>
                </a:solidFill>
                <a:latin typeface="Arial"/>
                <a:ea typeface="Arial"/>
                <a:cs typeface="Arial"/>
                <a:sym typeface="Arial"/>
              </a:rPr>
              <a:t>201</a:t>
            </a:r>
            <a:r>
              <a:rPr lang="en-GB" sz="2000">
                <a:latin typeface="Arial"/>
                <a:ea typeface="Arial"/>
                <a:cs typeface="Arial"/>
                <a:sym typeface="Arial"/>
              </a:rPr>
              <a:t>0) </a:t>
            </a:r>
            <a:endParaRPr sz="2000"/>
          </a:p>
          <a:p>
            <a:pPr marL="342900" lvl="0" indent="-3429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This power of representation includes:</a:t>
            </a:r>
            <a:endParaRPr sz="2000">
              <a:latin typeface="Arial"/>
              <a:ea typeface="Arial"/>
              <a:cs typeface="Arial"/>
              <a:sym typeface="Arial"/>
            </a:endParaRPr>
          </a:p>
          <a:p>
            <a:pPr marL="914400" lvl="1" indent="-3556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how racial groups are described (Sabo &amp; Jansen, 1994; van Sterkenburg, Knoppers, &amp; de Leeuw, 2012; Wrench &amp; Garret, 2017)</a:t>
            </a:r>
            <a:endParaRPr sz="2000">
              <a:latin typeface="Arial"/>
              <a:ea typeface="Arial"/>
              <a:cs typeface="Arial"/>
              <a:sym typeface="Arial"/>
            </a:endParaRPr>
          </a:p>
          <a:p>
            <a:pPr marL="914400" lvl="1" indent="-3556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how racial stereotypes are maintained and disseminated (van Sterkenburg, Peeters &amp; van Amsterdam, 2019; Campbell &amp; Bebb, 2020)</a:t>
            </a:r>
            <a:endParaRPr sz="2000">
              <a:latin typeface="Arial"/>
              <a:ea typeface="Arial"/>
              <a:cs typeface="Arial"/>
              <a:sym typeface="Arial"/>
            </a:endParaRPr>
          </a:p>
          <a:p>
            <a:pPr marL="0" lvl="0" indent="0" algn="l" rtl="0">
              <a:lnSpc>
                <a:spcPct val="100000"/>
              </a:lnSpc>
              <a:spcBef>
                <a:spcPts val="1000"/>
              </a:spcBef>
              <a:spcAft>
                <a:spcPts val="0"/>
              </a:spcAft>
              <a:buSzPts val="1800"/>
              <a:buNone/>
            </a:pPr>
            <a:endParaRPr sz="2000">
              <a:latin typeface="Arial"/>
              <a:ea typeface="Arial"/>
              <a:cs typeface="Arial"/>
              <a:sym typeface="Arial"/>
            </a:endParaRPr>
          </a:p>
        </p:txBody>
      </p:sp>
      <p:sp>
        <p:nvSpPr>
          <p:cNvPr id="126" name="Google Shape;126;p7"/>
          <p:cNvSpPr txBox="1">
            <a:spLocks noGrp="1"/>
          </p:cNvSpPr>
          <p:nvPr>
            <p:ph type="title"/>
          </p:nvPr>
        </p:nvSpPr>
        <p:spPr>
          <a:xfrm>
            <a:off x="150" y="0"/>
            <a:ext cx="4654200" cy="6858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GB" sz="3200" b="1">
                <a:solidFill>
                  <a:schemeClr val="lt1"/>
                </a:solidFill>
                <a:latin typeface="Arial"/>
                <a:ea typeface="Arial"/>
                <a:cs typeface="Arial"/>
                <a:sym typeface="Arial"/>
              </a:rPr>
              <a:t>Sport Media </a:t>
            </a:r>
            <a:endParaRPr sz="32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4400"/>
              <a:buFont typeface="Arial"/>
              <a:buNone/>
            </a:pPr>
            <a:r>
              <a:rPr lang="en-GB" sz="3200" b="1">
                <a:solidFill>
                  <a:schemeClr val="lt1"/>
                </a:solidFill>
                <a:latin typeface="Arial"/>
                <a:ea typeface="Arial"/>
                <a:cs typeface="Arial"/>
                <a:sym typeface="Arial"/>
              </a:rPr>
              <a:t>and Race</a:t>
            </a:r>
            <a:endParaRPr sz="3200" b="1">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0"/>
        <p:cNvGrpSpPr/>
        <p:nvPr/>
      </p:nvGrpSpPr>
      <p:grpSpPr>
        <a:xfrm>
          <a:off x="0" y="0"/>
          <a:ext cx="0" cy="0"/>
          <a:chOff x="0" y="0"/>
          <a:chExt cx="0" cy="0"/>
        </a:xfrm>
      </p:grpSpPr>
      <p:sp>
        <p:nvSpPr>
          <p:cNvPr id="131" name="Google Shape;131;p8"/>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2" name="Google Shape;132;p8"/>
          <p:cNvSpPr txBox="1">
            <a:spLocks noGrp="1"/>
          </p:cNvSpPr>
          <p:nvPr>
            <p:ph type="title"/>
          </p:nvPr>
        </p:nvSpPr>
        <p:spPr>
          <a:xfrm>
            <a:off x="1170000" y="637200"/>
            <a:ext cx="11416800" cy="8370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GB" sz="3600" b="1">
                <a:solidFill>
                  <a:schemeClr val="lt1"/>
                </a:solidFill>
                <a:latin typeface="Arial"/>
                <a:ea typeface="Arial"/>
                <a:cs typeface="Arial"/>
                <a:sym typeface="Arial"/>
              </a:rPr>
              <a:t>Racial Stereotypes in Mediated Sport </a:t>
            </a:r>
            <a:r>
              <a:rPr lang="en-GB" sz="3500" b="1">
                <a:solidFill>
                  <a:schemeClr val="lt1"/>
                </a:solidFill>
                <a:latin typeface="Arial"/>
                <a:ea typeface="Arial"/>
                <a:cs typeface="Arial"/>
                <a:sym typeface="Arial"/>
              </a:rPr>
              <a:t>(TV Commentary)</a:t>
            </a:r>
            <a:endParaRPr sz="3500">
              <a:solidFill>
                <a:schemeClr val="lt1"/>
              </a:solidFill>
              <a:latin typeface="Arial"/>
              <a:ea typeface="Arial"/>
              <a:cs typeface="Arial"/>
              <a:sym typeface="Arial"/>
            </a:endParaRPr>
          </a:p>
        </p:txBody>
      </p:sp>
      <p:sp>
        <p:nvSpPr>
          <p:cNvPr id="133" name="Google Shape;133;p8"/>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4" name="Google Shape;134;p8"/>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rgbClr val="F3F3F3"/>
              </a:highlight>
              <a:latin typeface="Arial"/>
              <a:ea typeface="Arial"/>
              <a:cs typeface="Arial"/>
              <a:sym typeface="Arial"/>
            </a:endParaRPr>
          </a:p>
        </p:txBody>
      </p:sp>
      <p:sp>
        <p:nvSpPr>
          <p:cNvPr id="135" name="Google Shape;135;p8"/>
          <p:cNvSpPr txBox="1">
            <a:spLocks noGrp="1"/>
          </p:cNvSpPr>
          <p:nvPr>
            <p:ph type="body" idx="1"/>
          </p:nvPr>
        </p:nvSpPr>
        <p:spPr>
          <a:xfrm>
            <a:off x="655975" y="2056350"/>
            <a:ext cx="10815900" cy="4578000"/>
          </a:xfrm>
          <a:prstGeom prst="rect">
            <a:avLst/>
          </a:prstGeom>
          <a:noFill/>
          <a:ln>
            <a:noFill/>
          </a:ln>
        </p:spPr>
        <p:txBody>
          <a:bodyPr spcFirstLastPara="1" wrap="square" lIns="91425" tIns="45700" rIns="91425" bIns="45700" anchor="t" anchorCtr="0">
            <a:noAutofit/>
          </a:bodyPr>
          <a:lstStyle/>
          <a:p>
            <a:pPr marL="0" marR="329938" lvl="0" indent="0" algn="l" rtl="0">
              <a:lnSpc>
                <a:spcPct val="90000"/>
              </a:lnSpc>
              <a:spcBef>
                <a:spcPts val="0"/>
              </a:spcBef>
              <a:spcAft>
                <a:spcPts val="0"/>
              </a:spcAft>
              <a:buSzPts val="1800"/>
              <a:buNone/>
            </a:pPr>
            <a:r>
              <a:rPr lang="en-GB" sz="1800" b="1">
                <a:latin typeface="Arial"/>
                <a:ea typeface="Arial"/>
                <a:cs typeface="Arial"/>
                <a:sym typeface="Arial"/>
              </a:rPr>
              <a:t>McCarthy &amp; Jones (1997)</a:t>
            </a:r>
            <a:endParaRPr sz="1800" b="1">
              <a:latin typeface="Arial"/>
              <a:ea typeface="Arial"/>
              <a:cs typeface="Arial"/>
              <a:sym typeface="Arial"/>
            </a:endParaRPr>
          </a:p>
          <a:p>
            <a:pPr marL="457200" marR="329938" lvl="0" indent="-342900" algn="l" rtl="0">
              <a:lnSpc>
                <a:spcPct val="90000"/>
              </a:lnSpc>
              <a:spcBef>
                <a:spcPts val="0"/>
              </a:spcBef>
              <a:spcAft>
                <a:spcPts val="0"/>
              </a:spcAft>
              <a:buSzPts val="1800"/>
              <a:buChar char="▪"/>
            </a:pPr>
            <a:r>
              <a:rPr lang="en-GB" sz="1800">
                <a:latin typeface="Arial"/>
                <a:ea typeface="Arial"/>
                <a:cs typeface="Arial"/>
                <a:sym typeface="Arial"/>
              </a:rPr>
              <a:t>TV commentators use different language for players of different races:</a:t>
            </a:r>
            <a:endParaRPr sz="1800">
              <a:latin typeface="Arial"/>
              <a:ea typeface="Arial"/>
              <a:cs typeface="Arial"/>
              <a:sym typeface="Arial"/>
            </a:endParaRPr>
          </a:p>
          <a:p>
            <a:pPr marL="914400" lvl="1" indent="-342900" algn="l" rtl="0">
              <a:lnSpc>
                <a:spcPct val="100000"/>
              </a:lnSpc>
              <a:spcBef>
                <a:spcPts val="0"/>
              </a:spcBef>
              <a:spcAft>
                <a:spcPts val="0"/>
              </a:spcAft>
              <a:buSzPts val="1800"/>
              <a:buChar char="•"/>
            </a:pPr>
            <a:r>
              <a:rPr lang="en-GB" sz="1800">
                <a:latin typeface="Arial"/>
                <a:ea typeface="Arial"/>
                <a:cs typeface="Arial"/>
                <a:sym typeface="Arial"/>
              </a:rPr>
              <a:t>Players and their performances</a:t>
            </a:r>
            <a:endParaRPr sz="1800">
              <a:latin typeface="Arial"/>
              <a:ea typeface="Arial"/>
              <a:cs typeface="Arial"/>
              <a:sym typeface="Arial"/>
            </a:endParaRPr>
          </a:p>
          <a:p>
            <a:pPr marL="914400" lvl="1" indent="-342900" algn="l" rtl="0">
              <a:lnSpc>
                <a:spcPct val="100000"/>
              </a:lnSpc>
              <a:spcBef>
                <a:spcPts val="0"/>
              </a:spcBef>
              <a:spcAft>
                <a:spcPts val="0"/>
              </a:spcAft>
              <a:buSzPts val="1800"/>
              <a:buChar char="•"/>
            </a:pPr>
            <a:r>
              <a:rPr lang="en-GB" sz="1800">
                <a:latin typeface="Arial"/>
                <a:ea typeface="Arial"/>
                <a:cs typeface="Arial"/>
                <a:sym typeface="Arial"/>
              </a:rPr>
              <a:t>Physical characteristics of players</a:t>
            </a:r>
            <a:endParaRPr sz="1800">
              <a:latin typeface="Arial"/>
              <a:ea typeface="Arial"/>
              <a:cs typeface="Arial"/>
              <a:sym typeface="Arial"/>
            </a:endParaRPr>
          </a:p>
          <a:p>
            <a:pPr marL="914400" lvl="1" indent="-342900" algn="l" rtl="0">
              <a:lnSpc>
                <a:spcPct val="100000"/>
              </a:lnSpc>
              <a:spcBef>
                <a:spcPts val="0"/>
              </a:spcBef>
              <a:spcAft>
                <a:spcPts val="0"/>
              </a:spcAft>
              <a:buSzPts val="1800"/>
              <a:buChar char="•"/>
            </a:pPr>
            <a:r>
              <a:rPr lang="en-GB" sz="1800">
                <a:latin typeface="Arial"/>
                <a:ea typeface="Arial"/>
                <a:cs typeface="Arial"/>
                <a:sym typeface="Arial"/>
              </a:rPr>
              <a:t>Psychological characteristics of players</a:t>
            </a:r>
            <a:endParaRPr sz="1800">
              <a:solidFill>
                <a:srgbClr val="000000"/>
              </a:solidFill>
              <a:latin typeface="Arial"/>
              <a:ea typeface="Arial"/>
              <a:cs typeface="Arial"/>
              <a:sym typeface="Arial"/>
            </a:endParaRPr>
          </a:p>
          <a:p>
            <a:pPr marL="457200" lvl="0" indent="-342900" algn="l" rtl="0">
              <a:lnSpc>
                <a:spcPct val="100000"/>
              </a:lnSpc>
              <a:spcBef>
                <a:spcPts val="0"/>
              </a:spcBef>
              <a:spcAft>
                <a:spcPts val="0"/>
              </a:spcAft>
              <a:buSzPts val="1800"/>
              <a:buFont typeface="Arial"/>
              <a:buChar char="▪"/>
            </a:pPr>
            <a:r>
              <a:rPr lang="en-GB" sz="1800">
                <a:latin typeface="Arial"/>
                <a:ea typeface="Arial"/>
                <a:cs typeface="Arial"/>
                <a:sym typeface="Arial"/>
              </a:rPr>
              <a:t>‘... excessive positive depictions related to the physicality of the Black players and the psychological characteristics of the White players’ </a:t>
            </a:r>
            <a:endParaRPr sz="1800">
              <a:latin typeface="Arial"/>
              <a:ea typeface="Arial"/>
              <a:cs typeface="Arial"/>
              <a:sym typeface="Arial"/>
            </a:endParaRPr>
          </a:p>
          <a:p>
            <a:pPr marL="0" marR="239938" lvl="0" indent="0" algn="l" rtl="0">
              <a:lnSpc>
                <a:spcPct val="90000"/>
              </a:lnSpc>
              <a:spcBef>
                <a:spcPts val="0"/>
              </a:spcBef>
              <a:spcAft>
                <a:spcPts val="0"/>
              </a:spcAft>
              <a:buSzPts val="1800"/>
              <a:buNone/>
            </a:pPr>
            <a:endParaRPr sz="1800" b="1">
              <a:latin typeface="Arial"/>
              <a:ea typeface="Arial"/>
              <a:cs typeface="Arial"/>
              <a:sym typeface="Arial"/>
            </a:endParaRPr>
          </a:p>
          <a:p>
            <a:pPr marL="0" marR="239938" lvl="0" indent="0" algn="l" rtl="0">
              <a:lnSpc>
                <a:spcPct val="90000"/>
              </a:lnSpc>
              <a:spcBef>
                <a:spcPts val="0"/>
              </a:spcBef>
              <a:spcAft>
                <a:spcPts val="0"/>
              </a:spcAft>
              <a:buSzPts val="1800"/>
              <a:buNone/>
            </a:pPr>
            <a:r>
              <a:rPr lang="en-GB" sz="1800" b="1">
                <a:latin typeface="Arial"/>
                <a:ea typeface="Arial"/>
                <a:cs typeface="Arial"/>
                <a:sym typeface="Arial"/>
              </a:rPr>
              <a:t>McLoughlin (2020)</a:t>
            </a:r>
            <a:endParaRPr sz="1800" b="1">
              <a:latin typeface="Arial"/>
              <a:ea typeface="Arial"/>
              <a:cs typeface="Arial"/>
              <a:sym typeface="Arial"/>
            </a:endParaRPr>
          </a:p>
          <a:p>
            <a:pPr marL="457200" lvl="0" indent="-342900" algn="l" rtl="0">
              <a:lnSpc>
                <a:spcPct val="100000"/>
              </a:lnSpc>
              <a:spcBef>
                <a:spcPts val="0"/>
              </a:spcBef>
              <a:spcAft>
                <a:spcPts val="0"/>
              </a:spcAft>
              <a:buSzPts val="1800"/>
              <a:buChar char="▪"/>
            </a:pPr>
            <a:r>
              <a:rPr lang="en-GB" sz="1800">
                <a:latin typeface="Arial"/>
                <a:ea typeface="Arial"/>
                <a:cs typeface="Arial"/>
                <a:sym typeface="Arial"/>
              </a:rPr>
              <a:t>Players with lighter skin tone described as: more intelligent, higher quality, harder working</a:t>
            </a:r>
            <a:endParaRPr sz="1800">
              <a:latin typeface="Arial"/>
              <a:ea typeface="Arial"/>
              <a:cs typeface="Arial"/>
              <a:sym typeface="Arial"/>
            </a:endParaRPr>
          </a:p>
          <a:p>
            <a:pPr marL="457200" lvl="0" indent="-342900" algn="l" rtl="0">
              <a:lnSpc>
                <a:spcPct val="100000"/>
              </a:lnSpc>
              <a:spcBef>
                <a:spcPts val="0"/>
              </a:spcBef>
              <a:spcAft>
                <a:spcPts val="0"/>
              </a:spcAft>
              <a:buSzPts val="1800"/>
              <a:buChar char="▪"/>
            </a:pPr>
            <a:r>
              <a:rPr lang="en-GB" sz="1800">
                <a:latin typeface="Arial"/>
                <a:ea typeface="Arial"/>
                <a:cs typeface="Arial"/>
                <a:sym typeface="Arial"/>
              </a:rPr>
              <a:t>Players with darker skin tone were ‘[…] reduced to their physical characteristics or athletic abilities - namely pace and power […more] than players with lighter skin tone players were’.</a:t>
            </a:r>
            <a:endParaRPr sz="1800">
              <a:latin typeface="Arial"/>
              <a:ea typeface="Arial"/>
              <a:cs typeface="Arial"/>
              <a:sym typeface="Arial"/>
            </a:endParaRPr>
          </a:p>
          <a:p>
            <a:pPr marL="0" lvl="0" indent="0" algn="l" rtl="0">
              <a:lnSpc>
                <a:spcPct val="100000"/>
              </a:lnSpc>
              <a:spcBef>
                <a:spcPts val="0"/>
              </a:spcBef>
              <a:spcAft>
                <a:spcPts val="0"/>
              </a:spcAft>
              <a:buSzPts val="1800"/>
              <a:buNone/>
            </a:pPr>
            <a:endParaRPr sz="1800" b="1">
              <a:latin typeface="Arial"/>
              <a:ea typeface="Arial"/>
              <a:cs typeface="Arial"/>
              <a:sym typeface="Arial"/>
            </a:endParaRPr>
          </a:p>
          <a:p>
            <a:pPr marL="0" lvl="0" indent="0" algn="l" rtl="0">
              <a:lnSpc>
                <a:spcPct val="100000"/>
              </a:lnSpc>
              <a:spcBef>
                <a:spcPts val="0"/>
              </a:spcBef>
              <a:spcAft>
                <a:spcPts val="0"/>
              </a:spcAft>
              <a:buSzPts val="1800"/>
              <a:buNone/>
            </a:pPr>
            <a:r>
              <a:rPr lang="en-GB" sz="1800" b="1">
                <a:latin typeface="Arial"/>
                <a:ea typeface="Arial"/>
                <a:cs typeface="Arial"/>
                <a:sym typeface="Arial"/>
              </a:rPr>
              <a:t>Campbell &amp; Bebb (2020)</a:t>
            </a:r>
            <a:endParaRPr sz="1800" b="1">
              <a:latin typeface="Arial"/>
              <a:ea typeface="Arial"/>
              <a:cs typeface="Arial"/>
              <a:sym typeface="Arial"/>
            </a:endParaRPr>
          </a:p>
          <a:p>
            <a:pPr marL="457200" lvl="0" indent="-342900" algn="l" rtl="0">
              <a:lnSpc>
                <a:spcPct val="100000"/>
              </a:lnSpc>
              <a:spcBef>
                <a:spcPts val="0"/>
              </a:spcBef>
              <a:spcAft>
                <a:spcPts val="0"/>
              </a:spcAft>
              <a:buSzPts val="1800"/>
              <a:buChar char="▪"/>
            </a:pPr>
            <a:r>
              <a:rPr lang="en-GB" sz="1800">
                <a:latin typeface="Arial"/>
                <a:ea typeface="Arial"/>
                <a:cs typeface="Arial"/>
                <a:sym typeface="Arial"/>
              </a:rPr>
              <a:t>Racial framing of players at 2018 World Cup</a:t>
            </a:r>
            <a:endParaRPr sz="1800">
              <a:latin typeface="Arial"/>
              <a:ea typeface="Arial"/>
              <a:cs typeface="Arial"/>
              <a:sym typeface="Arial"/>
            </a:endParaRPr>
          </a:p>
          <a:p>
            <a:pPr marL="457200" lvl="0" indent="-342900" algn="l" rtl="0">
              <a:lnSpc>
                <a:spcPct val="100000"/>
              </a:lnSpc>
              <a:spcBef>
                <a:spcPts val="0"/>
              </a:spcBef>
              <a:spcAft>
                <a:spcPts val="0"/>
              </a:spcAft>
              <a:buSzPts val="1800"/>
              <a:buChar char="▪"/>
            </a:pPr>
            <a:r>
              <a:rPr lang="en-GB" sz="1800">
                <a:latin typeface="Arial"/>
                <a:ea typeface="Arial"/>
                <a:cs typeface="Arial"/>
                <a:sym typeface="Arial"/>
              </a:rPr>
              <a:t>‘Positive praise differed for differently raced players’</a:t>
            </a:r>
            <a:endParaRPr sz="1800">
              <a:latin typeface="Arial"/>
              <a:ea typeface="Arial"/>
              <a:cs typeface="Arial"/>
              <a:sym typeface="Arial"/>
            </a:endParaRPr>
          </a:p>
          <a:p>
            <a:pPr marL="0" lvl="0" indent="0" algn="l" rtl="0">
              <a:lnSpc>
                <a:spcPct val="100000"/>
              </a:lnSpc>
              <a:spcBef>
                <a:spcPts val="1000"/>
              </a:spcBef>
              <a:spcAft>
                <a:spcPts val="0"/>
              </a:spcAft>
              <a:buSzPts val="1800"/>
              <a:buNone/>
            </a:pPr>
            <a:endParaRPr sz="1800">
              <a:latin typeface="Arial"/>
              <a:ea typeface="Arial"/>
              <a:cs typeface="Arial"/>
              <a:sym typeface="Arial"/>
            </a:endParaRPr>
          </a:p>
          <a:p>
            <a:pPr marL="0" marR="239938" lvl="0" indent="0" algn="l" rtl="0">
              <a:lnSpc>
                <a:spcPct val="90000"/>
              </a:lnSpc>
              <a:spcBef>
                <a:spcPts val="0"/>
              </a:spcBef>
              <a:spcAft>
                <a:spcPts val="0"/>
              </a:spcAft>
              <a:buSzPts val="1800"/>
              <a:buNone/>
            </a:pPr>
            <a:endParaRPr sz="1800">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9"/>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1" name="Google Shape;141;p9"/>
          <p:cNvSpPr txBox="1">
            <a:spLocks noGrp="1"/>
          </p:cNvSpPr>
          <p:nvPr>
            <p:ph type="title"/>
          </p:nvPr>
        </p:nvSpPr>
        <p:spPr>
          <a:xfrm>
            <a:off x="1170000" y="637200"/>
            <a:ext cx="11416800" cy="837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Calibri"/>
              <a:buNone/>
            </a:pPr>
            <a:r>
              <a:rPr lang="en-GB" sz="3600" b="1">
                <a:solidFill>
                  <a:srgbClr val="FFFFFF"/>
                </a:solidFill>
                <a:latin typeface="Arial"/>
                <a:ea typeface="Arial"/>
                <a:cs typeface="Arial"/>
                <a:sym typeface="Arial"/>
              </a:rPr>
              <a:t>Why BAME/Non-BAME?</a:t>
            </a:r>
            <a:r>
              <a:rPr lang="en-GB" sz="3600">
                <a:latin typeface="Arial"/>
                <a:ea typeface="Arial"/>
                <a:cs typeface="Arial"/>
                <a:sym typeface="Arial"/>
              </a:rPr>
              <a:t> </a:t>
            </a:r>
            <a:endParaRPr sz="3600">
              <a:solidFill>
                <a:schemeClr val="lt1"/>
              </a:solidFill>
              <a:latin typeface="Arial"/>
              <a:ea typeface="Arial"/>
              <a:cs typeface="Arial"/>
              <a:sym typeface="Arial"/>
            </a:endParaRPr>
          </a:p>
        </p:txBody>
      </p:sp>
      <p:sp>
        <p:nvSpPr>
          <p:cNvPr id="142" name="Google Shape;142;p9"/>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3" name="Google Shape;143;p9"/>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rgbClr val="F3F3F3"/>
              </a:highlight>
              <a:latin typeface="Arial"/>
              <a:ea typeface="Arial"/>
              <a:cs typeface="Arial"/>
              <a:sym typeface="Arial"/>
            </a:endParaRPr>
          </a:p>
        </p:txBody>
      </p:sp>
      <p:sp>
        <p:nvSpPr>
          <p:cNvPr id="144" name="Google Shape;144;p9"/>
          <p:cNvSpPr txBox="1">
            <a:spLocks noGrp="1"/>
          </p:cNvSpPr>
          <p:nvPr>
            <p:ph type="body" idx="1"/>
          </p:nvPr>
        </p:nvSpPr>
        <p:spPr>
          <a:xfrm>
            <a:off x="1156850" y="2196000"/>
            <a:ext cx="9653100" cy="3931500"/>
          </a:xfrm>
          <a:prstGeom prst="rect">
            <a:avLst/>
          </a:prstGeom>
          <a:noFill/>
          <a:ln>
            <a:noFill/>
          </a:ln>
        </p:spPr>
        <p:txBody>
          <a:bodyPr spcFirstLastPara="1" wrap="square" lIns="91425" tIns="45700" rIns="91425" bIns="45700" anchor="t" anchorCtr="0">
            <a:noAutofit/>
          </a:bodyPr>
          <a:lstStyle/>
          <a:p>
            <a:pPr marL="0" marR="329938" lvl="0" indent="0" algn="l" rtl="0">
              <a:lnSpc>
                <a:spcPct val="90000"/>
              </a:lnSpc>
              <a:spcBef>
                <a:spcPts val="0"/>
              </a:spcBef>
              <a:spcAft>
                <a:spcPts val="0"/>
              </a:spcAft>
              <a:buSzPts val="1800"/>
              <a:buNone/>
            </a:pPr>
            <a:r>
              <a:rPr lang="en-GB" sz="2000" b="1" dirty="0">
                <a:latin typeface="Arial"/>
                <a:ea typeface="Arial"/>
                <a:cs typeface="Arial"/>
                <a:sym typeface="Arial"/>
              </a:rPr>
              <a:t>McCarthy &amp; Jones (1997)</a:t>
            </a:r>
            <a:endParaRPr sz="2000" b="1" dirty="0">
              <a:latin typeface="Arial"/>
              <a:ea typeface="Arial"/>
              <a:cs typeface="Arial"/>
              <a:sym typeface="Arial"/>
            </a:endParaRPr>
          </a:p>
          <a:p>
            <a:pPr marL="457200" lvl="0" indent="-355600" algn="l" rtl="0">
              <a:lnSpc>
                <a:spcPct val="100000"/>
              </a:lnSpc>
              <a:spcBef>
                <a:spcPts val="0"/>
              </a:spcBef>
              <a:spcAft>
                <a:spcPts val="0"/>
              </a:spcAft>
              <a:buSzPts val="2000"/>
              <a:buChar char="▪"/>
            </a:pPr>
            <a:r>
              <a:rPr lang="en-GB" sz="2000" dirty="0">
                <a:latin typeface="Arial"/>
                <a:ea typeface="Arial"/>
                <a:cs typeface="Arial"/>
                <a:sym typeface="Arial"/>
              </a:rPr>
              <a:t>Black/White players</a:t>
            </a:r>
            <a:endParaRPr sz="2000" b="1" dirty="0">
              <a:latin typeface="Arial"/>
              <a:ea typeface="Arial"/>
              <a:cs typeface="Arial"/>
              <a:sym typeface="Arial"/>
            </a:endParaRPr>
          </a:p>
          <a:p>
            <a:pPr marL="0" marR="239938" lvl="0" indent="0" algn="l" rtl="0">
              <a:lnSpc>
                <a:spcPct val="90000"/>
              </a:lnSpc>
              <a:spcBef>
                <a:spcPts val="0"/>
              </a:spcBef>
              <a:spcAft>
                <a:spcPts val="0"/>
              </a:spcAft>
              <a:buSzPts val="1800"/>
              <a:buNone/>
            </a:pPr>
            <a:endParaRPr sz="2000" b="1" dirty="0">
              <a:latin typeface="Arial"/>
              <a:ea typeface="Arial"/>
              <a:cs typeface="Arial"/>
              <a:sym typeface="Arial"/>
            </a:endParaRPr>
          </a:p>
          <a:p>
            <a:pPr marL="0" marR="239938" lvl="0" indent="0" algn="l" rtl="0">
              <a:lnSpc>
                <a:spcPct val="90000"/>
              </a:lnSpc>
              <a:spcBef>
                <a:spcPts val="0"/>
              </a:spcBef>
              <a:spcAft>
                <a:spcPts val="0"/>
              </a:spcAft>
              <a:buSzPts val="1800"/>
              <a:buNone/>
            </a:pPr>
            <a:r>
              <a:rPr lang="en-GB" sz="2000" b="1" dirty="0">
                <a:latin typeface="Arial"/>
                <a:ea typeface="Arial"/>
                <a:cs typeface="Arial"/>
                <a:sym typeface="Arial"/>
              </a:rPr>
              <a:t>McLoughlin (2020)</a:t>
            </a:r>
            <a:endParaRPr sz="2000" b="1" dirty="0">
              <a:latin typeface="Arial"/>
              <a:ea typeface="Arial"/>
              <a:cs typeface="Arial"/>
              <a:sym typeface="Arial"/>
            </a:endParaRPr>
          </a:p>
          <a:p>
            <a:pPr marL="457200" lvl="0" indent="-355600" algn="l" rtl="0">
              <a:lnSpc>
                <a:spcPct val="100000"/>
              </a:lnSpc>
              <a:spcBef>
                <a:spcPts val="0"/>
              </a:spcBef>
              <a:spcAft>
                <a:spcPts val="0"/>
              </a:spcAft>
              <a:buSzPts val="2000"/>
              <a:buChar char="▪"/>
            </a:pPr>
            <a:r>
              <a:rPr lang="en-GB" sz="2000" dirty="0">
                <a:latin typeface="Arial"/>
                <a:ea typeface="Arial"/>
                <a:cs typeface="Arial"/>
                <a:sym typeface="Arial"/>
              </a:rPr>
              <a:t>Lighter/darker skin tone players (from Championship Manager game)</a:t>
            </a:r>
            <a:endParaRPr sz="2000" dirty="0">
              <a:latin typeface="Arial"/>
              <a:ea typeface="Arial"/>
              <a:cs typeface="Arial"/>
              <a:sym typeface="Arial"/>
            </a:endParaRPr>
          </a:p>
          <a:p>
            <a:pPr marL="0" lvl="0" indent="0" algn="l" rtl="0">
              <a:lnSpc>
                <a:spcPct val="100000"/>
              </a:lnSpc>
              <a:spcBef>
                <a:spcPts val="0"/>
              </a:spcBef>
              <a:spcAft>
                <a:spcPts val="0"/>
              </a:spcAft>
              <a:buSzPts val="1800"/>
              <a:buNone/>
            </a:pPr>
            <a:endParaRPr sz="2000" b="1" dirty="0">
              <a:latin typeface="Arial"/>
              <a:ea typeface="Arial"/>
              <a:cs typeface="Arial"/>
              <a:sym typeface="Arial"/>
            </a:endParaRPr>
          </a:p>
          <a:p>
            <a:pPr marL="0" lvl="0" indent="0" algn="l" rtl="0">
              <a:lnSpc>
                <a:spcPct val="100000"/>
              </a:lnSpc>
              <a:spcBef>
                <a:spcPts val="0"/>
              </a:spcBef>
              <a:spcAft>
                <a:spcPts val="0"/>
              </a:spcAft>
              <a:buSzPts val="1800"/>
              <a:buNone/>
            </a:pPr>
            <a:r>
              <a:rPr lang="en-GB" sz="2000" b="1" dirty="0">
                <a:latin typeface="Arial"/>
                <a:ea typeface="Arial"/>
                <a:cs typeface="Arial"/>
                <a:sym typeface="Arial"/>
              </a:rPr>
              <a:t>Campbell &amp; </a:t>
            </a:r>
            <a:r>
              <a:rPr lang="en-GB" sz="2000" b="1" dirty="0" err="1">
                <a:latin typeface="Arial"/>
                <a:ea typeface="Arial"/>
                <a:cs typeface="Arial"/>
                <a:sym typeface="Arial"/>
              </a:rPr>
              <a:t>Bebb</a:t>
            </a:r>
            <a:r>
              <a:rPr lang="en-GB" sz="2000" b="1" dirty="0">
                <a:latin typeface="Arial"/>
                <a:ea typeface="Arial"/>
                <a:cs typeface="Arial"/>
                <a:sym typeface="Arial"/>
              </a:rPr>
              <a:t> (2020)</a:t>
            </a:r>
            <a:endParaRPr sz="2000" dirty="0">
              <a:latin typeface="Arial"/>
              <a:ea typeface="Arial"/>
              <a:cs typeface="Arial"/>
              <a:sym typeface="Arial"/>
            </a:endParaRPr>
          </a:p>
          <a:p>
            <a:pPr marL="457200" lvl="0" indent="-355600" algn="l" rtl="0">
              <a:lnSpc>
                <a:spcPct val="100000"/>
              </a:lnSpc>
              <a:spcBef>
                <a:spcPts val="0"/>
              </a:spcBef>
              <a:spcAft>
                <a:spcPts val="0"/>
              </a:spcAft>
              <a:buSzPts val="2000"/>
              <a:buChar char="▪"/>
            </a:pPr>
            <a:r>
              <a:rPr lang="en-GB" sz="2000" dirty="0">
                <a:latin typeface="Arial"/>
                <a:ea typeface="Arial"/>
                <a:cs typeface="Arial"/>
                <a:sym typeface="Arial"/>
              </a:rPr>
              <a:t>Black/White/Dual heritage players</a:t>
            </a:r>
            <a:endParaRPr sz="2000" dirty="0">
              <a:latin typeface="Arial"/>
              <a:ea typeface="Arial"/>
              <a:cs typeface="Arial"/>
              <a:sym typeface="Arial"/>
            </a:endParaRPr>
          </a:p>
          <a:p>
            <a:pPr marL="0" lvl="0" indent="0" algn="l" rtl="0">
              <a:lnSpc>
                <a:spcPct val="100000"/>
              </a:lnSpc>
              <a:spcBef>
                <a:spcPts val="0"/>
              </a:spcBef>
              <a:spcAft>
                <a:spcPts val="0"/>
              </a:spcAft>
              <a:buSzPts val="1800"/>
              <a:buNone/>
            </a:pPr>
            <a:endParaRPr sz="2000" dirty="0">
              <a:latin typeface="Arial"/>
              <a:ea typeface="Arial"/>
              <a:cs typeface="Arial"/>
              <a:sym typeface="Arial"/>
            </a:endParaRPr>
          </a:p>
          <a:p>
            <a:pPr marL="0" lvl="0" indent="0" algn="l" rtl="0">
              <a:lnSpc>
                <a:spcPct val="100000"/>
              </a:lnSpc>
              <a:spcBef>
                <a:spcPts val="1000"/>
              </a:spcBef>
              <a:spcAft>
                <a:spcPts val="0"/>
              </a:spcAft>
              <a:buSzPts val="1800"/>
              <a:buNone/>
            </a:pPr>
            <a:endParaRPr sz="1800" dirty="0">
              <a:latin typeface="Arial"/>
              <a:ea typeface="Arial"/>
              <a:cs typeface="Arial"/>
              <a:sym typeface="Arial"/>
            </a:endParaRPr>
          </a:p>
          <a:p>
            <a:pPr marL="0" marR="239938" lvl="0" indent="0" algn="l" rtl="0">
              <a:lnSpc>
                <a:spcPct val="90000"/>
              </a:lnSpc>
              <a:spcBef>
                <a:spcPts val="0"/>
              </a:spcBef>
              <a:spcAft>
                <a:spcPts val="0"/>
              </a:spcAft>
              <a:buSzPts val="1800"/>
              <a:buNone/>
            </a:pPr>
            <a:endParaRPr sz="1800" dirty="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10"/>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0" name="Google Shape;150;p10"/>
          <p:cNvSpPr txBox="1">
            <a:spLocks noGrp="1"/>
          </p:cNvSpPr>
          <p:nvPr>
            <p:ph type="title"/>
          </p:nvPr>
        </p:nvSpPr>
        <p:spPr>
          <a:xfrm>
            <a:off x="1170000" y="637200"/>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Calibri"/>
              <a:buNone/>
            </a:pPr>
            <a:r>
              <a:rPr lang="en-GB" sz="4000" b="1">
                <a:solidFill>
                  <a:schemeClr val="lt1"/>
                </a:solidFill>
              </a:rPr>
              <a:t>Aims and Research Questions</a:t>
            </a:r>
            <a:endParaRPr sz="4000">
              <a:solidFill>
                <a:schemeClr val="lt1"/>
              </a:solidFill>
            </a:endParaRPr>
          </a:p>
        </p:txBody>
      </p:sp>
      <p:sp>
        <p:nvSpPr>
          <p:cNvPr id="151" name="Google Shape;151;p10"/>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2" name="Google Shape;152;p10"/>
          <p:cNvSpPr/>
          <p:nvPr/>
        </p:nvSpPr>
        <p:spPr>
          <a:xfrm>
            <a:off x="0" y="1688641"/>
            <a:ext cx="12191990" cy="516935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3" name="Google Shape;153;p10"/>
          <p:cNvSpPr txBox="1">
            <a:spLocks noGrp="1"/>
          </p:cNvSpPr>
          <p:nvPr>
            <p:ph type="body" idx="1"/>
          </p:nvPr>
        </p:nvSpPr>
        <p:spPr>
          <a:xfrm>
            <a:off x="1170000" y="2217349"/>
            <a:ext cx="9880800" cy="3360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1000"/>
              </a:spcBef>
              <a:spcAft>
                <a:spcPts val="0"/>
              </a:spcAft>
              <a:buSzPts val="1800"/>
              <a:buNone/>
            </a:pPr>
            <a:r>
              <a:rPr lang="en-GB" sz="2000" b="1">
                <a:latin typeface="Arial"/>
                <a:ea typeface="Arial"/>
                <a:cs typeface="Arial"/>
                <a:sym typeface="Arial"/>
              </a:rPr>
              <a:t>Aims</a:t>
            </a:r>
            <a:endParaRPr sz="2000" b="1">
              <a:latin typeface="Arial"/>
              <a:ea typeface="Arial"/>
              <a:cs typeface="Arial"/>
              <a:sym typeface="Arial"/>
            </a:endParaRPr>
          </a:p>
          <a:p>
            <a:pPr marL="228600" lvl="0" indent="-2286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To explore to what extent racial stereotyping of footballers in the English male game exists in mainstream online media reports.</a:t>
            </a:r>
            <a:endParaRPr sz="2000"/>
          </a:p>
          <a:p>
            <a:pPr marL="0" lvl="0" indent="0" algn="l" rtl="0">
              <a:lnSpc>
                <a:spcPct val="100000"/>
              </a:lnSpc>
              <a:spcBef>
                <a:spcPts val="1000"/>
              </a:spcBef>
              <a:spcAft>
                <a:spcPts val="0"/>
              </a:spcAft>
              <a:buSzPts val="2000"/>
              <a:buNone/>
            </a:pPr>
            <a:endParaRPr sz="2000" b="1">
              <a:latin typeface="Arial"/>
              <a:ea typeface="Arial"/>
              <a:cs typeface="Arial"/>
              <a:sym typeface="Arial"/>
            </a:endParaRPr>
          </a:p>
          <a:p>
            <a:pPr marL="0" lvl="0" indent="0" algn="l" rtl="0">
              <a:lnSpc>
                <a:spcPct val="100000"/>
              </a:lnSpc>
              <a:spcBef>
                <a:spcPts val="1000"/>
              </a:spcBef>
              <a:spcAft>
                <a:spcPts val="0"/>
              </a:spcAft>
              <a:buSzPts val="2000"/>
              <a:buNone/>
            </a:pPr>
            <a:r>
              <a:rPr lang="en-GB" sz="2000" b="1">
                <a:latin typeface="Arial"/>
                <a:ea typeface="Arial"/>
                <a:cs typeface="Arial"/>
                <a:sym typeface="Arial"/>
              </a:rPr>
              <a:t>Research Questions</a:t>
            </a:r>
            <a:endParaRPr sz="2000" b="1">
              <a:latin typeface="Arial"/>
              <a:ea typeface="Arial"/>
              <a:cs typeface="Arial"/>
              <a:sym typeface="Arial"/>
            </a:endParaRPr>
          </a:p>
          <a:p>
            <a:pPr marL="228600" lvl="0" indent="-2286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Is there a difference in how BAME/non-BAME players are described in match reports in the following two areas:</a:t>
            </a:r>
            <a:endParaRPr sz="2000"/>
          </a:p>
          <a:p>
            <a:pPr marL="685800" lvl="1" indent="-228600" algn="l" rtl="0">
              <a:lnSpc>
                <a:spcPct val="100000"/>
              </a:lnSpc>
              <a:spcBef>
                <a:spcPts val="500"/>
              </a:spcBef>
              <a:spcAft>
                <a:spcPts val="0"/>
              </a:spcAft>
              <a:buSzPts val="2000"/>
              <a:buFont typeface="Noto Sans Symbols"/>
              <a:buChar char="▪"/>
            </a:pPr>
            <a:r>
              <a:rPr lang="en-GB" sz="2000">
                <a:latin typeface="Arial"/>
                <a:ea typeface="Arial"/>
                <a:cs typeface="Arial"/>
                <a:sym typeface="Arial"/>
              </a:rPr>
              <a:t>their physical characteristics?</a:t>
            </a:r>
            <a:endParaRPr/>
          </a:p>
          <a:p>
            <a:pPr marL="685800" lvl="1" indent="-228600" algn="l" rtl="0">
              <a:lnSpc>
                <a:spcPct val="100000"/>
              </a:lnSpc>
              <a:spcBef>
                <a:spcPts val="500"/>
              </a:spcBef>
              <a:spcAft>
                <a:spcPts val="0"/>
              </a:spcAft>
              <a:buSzPts val="2000"/>
              <a:buFont typeface="Noto Sans Symbols"/>
              <a:buChar char="▪"/>
            </a:pPr>
            <a:r>
              <a:rPr lang="en-GB" sz="2000">
                <a:latin typeface="Arial"/>
                <a:ea typeface="Arial"/>
                <a:cs typeface="Arial"/>
                <a:sym typeface="Arial"/>
              </a:rPr>
              <a:t>their psychological characteristics?</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11"/>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9" name="Google Shape;159;p11"/>
          <p:cNvSpPr txBox="1">
            <a:spLocks noGrp="1"/>
          </p:cNvSpPr>
          <p:nvPr>
            <p:ph type="title"/>
          </p:nvPr>
        </p:nvSpPr>
        <p:spPr>
          <a:xfrm>
            <a:off x="1170000" y="637200"/>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Calibri"/>
              <a:buNone/>
            </a:pPr>
            <a:r>
              <a:rPr lang="en-GB" sz="3600" b="1">
                <a:solidFill>
                  <a:schemeClr val="lt1"/>
                </a:solidFill>
                <a:latin typeface="Arial"/>
                <a:ea typeface="Arial"/>
                <a:cs typeface="Arial"/>
                <a:sym typeface="Arial"/>
              </a:rPr>
              <a:t>Critical Discourse Analysis (CDA)</a:t>
            </a:r>
            <a:endParaRPr sz="3600">
              <a:solidFill>
                <a:schemeClr val="lt1"/>
              </a:solidFill>
              <a:latin typeface="Arial"/>
              <a:ea typeface="Arial"/>
              <a:cs typeface="Arial"/>
              <a:sym typeface="Arial"/>
            </a:endParaRPr>
          </a:p>
        </p:txBody>
      </p:sp>
      <p:sp>
        <p:nvSpPr>
          <p:cNvPr id="160" name="Google Shape;160;p11"/>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1" name="Google Shape;161;p11"/>
          <p:cNvSpPr/>
          <p:nvPr/>
        </p:nvSpPr>
        <p:spPr>
          <a:xfrm>
            <a:off x="0" y="1688641"/>
            <a:ext cx="12191990" cy="516935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rgbClr val="F3F3F3"/>
              </a:highlight>
              <a:latin typeface="Arial"/>
              <a:ea typeface="Arial"/>
              <a:cs typeface="Arial"/>
              <a:sym typeface="Arial"/>
            </a:endParaRPr>
          </a:p>
        </p:txBody>
      </p:sp>
      <p:sp>
        <p:nvSpPr>
          <p:cNvPr id="162" name="Google Shape;162;p11"/>
          <p:cNvSpPr txBox="1">
            <a:spLocks noGrp="1"/>
          </p:cNvSpPr>
          <p:nvPr>
            <p:ph type="body" idx="1"/>
          </p:nvPr>
        </p:nvSpPr>
        <p:spPr>
          <a:xfrm>
            <a:off x="819975" y="2146850"/>
            <a:ext cx="10550100" cy="4030200"/>
          </a:xfrm>
          <a:prstGeom prst="rect">
            <a:avLst/>
          </a:prstGeom>
          <a:noFill/>
          <a:ln>
            <a:noFill/>
          </a:ln>
        </p:spPr>
        <p:txBody>
          <a:bodyPr spcFirstLastPara="1" wrap="square" lIns="91425" tIns="45700" rIns="91425" bIns="45700" anchor="t" anchorCtr="0">
            <a:normAutofit/>
          </a:bodyPr>
          <a:lstStyle/>
          <a:p>
            <a:pPr marL="457200" lvl="0" indent="0" algn="l" rtl="0">
              <a:lnSpc>
                <a:spcPct val="90000"/>
              </a:lnSpc>
              <a:spcBef>
                <a:spcPts val="0"/>
              </a:spcBef>
              <a:spcAft>
                <a:spcPts val="0"/>
              </a:spcAft>
              <a:buSzPts val="1800"/>
              <a:buNone/>
            </a:pPr>
            <a:endParaRPr sz="2000">
              <a:latin typeface="Arial"/>
              <a:ea typeface="Arial"/>
              <a:cs typeface="Arial"/>
              <a:sym typeface="Arial"/>
            </a:endParaRPr>
          </a:p>
          <a:p>
            <a:pPr marL="457200" lvl="0" indent="-355600" algn="l" rtl="0">
              <a:lnSpc>
                <a:spcPct val="90000"/>
              </a:lnSpc>
              <a:spcBef>
                <a:spcPts val="1000"/>
              </a:spcBef>
              <a:spcAft>
                <a:spcPts val="0"/>
              </a:spcAft>
              <a:buSzPts val="2000"/>
              <a:buFont typeface="Noto Sans Symbols"/>
              <a:buChar char="▪"/>
            </a:pPr>
            <a:r>
              <a:rPr lang="en-GB" sz="2000">
                <a:latin typeface="Arial"/>
                <a:ea typeface="Arial"/>
                <a:cs typeface="Arial"/>
                <a:sym typeface="Arial"/>
              </a:rPr>
              <a:t>Language as a social practice (Fairclough, 2010; Wodak, 2004)</a:t>
            </a:r>
            <a:endParaRPr sz="2000">
              <a:latin typeface="Arial"/>
              <a:ea typeface="Arial"/>
              <a:cs typeface="Arial"/>
              <a:sym typeface="Arial"/>
            </a:endParaRPr>
          </a:p>
          <a:p>
            <a:pPr marL="457200" lvl="0" indent="-355600" algn="l" rtl="0">
              <a:lnSpc>
                <a:spcPct val="90000"/>
              </a:lnSpc>
              <a:spcBef>
                <a:spcPts val="1000"/>
              </a:spcBef>
              <a:spcAft>
                <a:spcPts val="0"/>
              </a:spcAft>
              <a:buSzPts val="2000"/>
              <a:buFont typeface="Noto Sans Symbols"/>
              <a:buChar char="▪"/>
            </a:pPr>
            <a:r>
              <a:rPr lang="en-GB" sz="2000">
                <a:latin typeface="Arial"/>
                <a:ea typeface="Arial"/>
                <a:cs typeface="Arial"/>
                <a:sym typeface="Arial"/>
              </a:rPr>
              <a:t>Uncovering opaque structures when manifested through language (Wodak, 2004; Baker, et al., 2008)</a:t>
            </a:r>
            <a:endParaRPr sz="2000">
              <a:latin typeface="Arial"/>
              <a:ea typeface="Arial"/>
              <a:cs typeface="Arial"/>
              <a:sym typeface="Arial"/>
            </a:endParaRPr>
          </a:p>
          <a:p>
            <a:pPr marL="457200" lvl="0" indent="-355600" algn="l" rtl="0">
              <a:lnSpc>
                <a:spcPct val="90000"/>
              </a:lnSpc>
              <a:spcBef>
                <a:spcPts val="1000"/>
              </a:spcBef>
              <a:spcAft>
                <a:spcPts val="0"/>
              </a:spcAft>
              <a:buSzPts val="2000"/>
              <a:buFont typeface="Noto Sans Symbols"/>
              <a:buChar char="▪"/>
            </a:pPr>
            <a:r>
              <a:rPr lang="en-GB" sz="2000">
                <a:latin typeface="Arial"/>
                <a:ea typeface="Arial"/>
                <a:cs typeface="Arial"/>
                <a:sym typeface="Arial"/>
              </a:rPr>
              <a:t>Interdisciplinary: linguistics, discourse, race, power structures</a:t>
            </a:r>
            <a:endParaRPr sz="2000">
              <a:latin typeface="Arial"/>
              <a:ea typeface="Arial"/>
              <a:cs typeface="Arial"/>
              <a:sym typeface="Arial"/>
            </a:endParaRPr>
          </a:p>
          <a:p>
            <a:pPr marL="457200" lvl="0" indent="-355600" algn="l" rtl="0">
              <a:lnSpc>
                <a:spcPct val="90000"/>
              </a:lnSpc>
              <a:spcBef>
                <a:spcPts val="1000"/>
              </a:spcBef>
              <a:spcAft>
                <a:spcPts val="1000"/>
              </a:spcAft>
              <a:buSzPts val="2000"/>
              <a:buFont typeface="Noto Sans Symbols"/>
              <a:buChar char="▪"/>
            </a:pPr>
            <a:r>
              <a:rPr lang="en-GB" sz="2000">
                <a:latin typeface="Arial"/>
                <a:ea typeface="Arial"/>
                <a:cs typeface="Arial"/>
                <a:sym typeface="Arial"/>
              </a:rPr>
              <a:t>Choice of methods with CDA is not fixed but instead should be one that best fits the research question (Wodak, 2004)</a:t>
            </a:r>
            <a:endParaRPr sz="200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7" name="Google Shape;167;p12"/>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8" name="Google Shape;168;p12"/>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Calibri"/>
              <a:buNone/>
            </a:pPr>
            <a:r>
              <a:rPr lang="en-GB" sz="3600" b="1">
                <a:solidFill>
                  <a:schemeClr val="lt1"/>
                </a:solidFill>
              </a:rPr>
              <a:t>CDA and Corpus Linguistics</a:t>
            </a:r>
            <a:endParaRPr sz="3600" b="1">
              <a:solidFill>
                <a:schemeClr val="lt1"/>
              </a:solidFill>
              <a:latin typeface="Arial"/>
              <a:ea typeface="Arial"/>
              <a:cs typeface="Arial"/>
              <a:sym typeface="Arial"/>
            </a:endParaRPr>
          </a:p>
        </p:txBody>
      </p:sp>
      <p:sp>
        <p:nvSpPr>
          <p:cNvPr id="169" name="Google Shape;169;p12"/>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0" name="Google Shape;170;p12"/>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rgbClr val="F3F3F3"/>
              </a:highlight>
              <a:latin typeface="Arial"/>
              <a:ea typeface="Arial"/>
              <a:cs typeface="Arial"/>
              <a:sym typeface="Arial"/>
            </a:endParaRPr>
          </a:p>
        </p:txBody>
      </p:sp>
      <p:sp>
        <p:nvSpPr>
          <p:cNvPr id="171" name="Google Shape;171;p12"/>
          <p:cNvSpPr txBox="1">
            <a:spLocks noGrp="1"/>
          </p:cNvSpPr>
          <p:nvPr>
            <p:ph type="body" idx="1"/>
          </p:nvPr>
        </p:nvSpPr>
        <p:spPr>
          <a:xfrm>
            <a:off x="1170000" y="2146850"/>
            <a:ext cx="10764000" cy="414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GB" sz="2000" b="1">
                <a:latin typeface="Arial"/>
                <a:ea typeface="Arial"/>
                <a:cs typeface="Arial"/>
                <a:sym typeface="Arial"/>
              </a:rPr>
              <a:t>Corpus Linguistics</a:t>
            </a:r>
            <a:endParaRPr sz="2000" b="1">
              <a:latin typeface="Arial"/>
              <a:ea typeface="Arial"/>
              <a:cs typeface="Arial"/>
              <a:sym typeface="Arial"/>
            </a:endParaRPr>
          </a:p>
          <a:p>
            <a:pPr marL="457200" lvl="0" indent="-355600" algn="l" rtl="0">
              <a:lnSpc>
                <a:spcPct val="100000"/>
              </a:lnSpc>
              <a:spcBef>
                <a:spcPts val="1000"/>
              </a:spcBef>
              <a:spcAft>
                <a:spcPts val="0"/>
              </a:spcAft>
              <a:buSzPts val="2000"/>
              <a:buFont typeface="Noto Sans Symbols"/>
              <a:buChar char="▪"/>
            </a:pPr>
            <a:r>
              <a:rPr lang="en-GB" sz="2000">
                <a:latin typeface="Arial"/>
                <a:ea typeface="Arial"/>
                <a:cs typeface="Arial"/>
                <a:sym typeface="Arial"/>
              </a:rPr>
              <a:t>Analyses large quantities of authentic language use via electronic text (Baker, 2006)</a:t>
            </a:r>
            <a:endParaRPr sz="2000">
              <a:latin typeface="Arial"/>
              <a:ea typeface="Arial"/>
              <a:cs typeface="Arial"/>
              <a:sym typeface="Arial"/>
            </a:endParaRPr>
          </a:p>
          <a:p>
            <a:pPr marL="457200" lvl="0" indent="-355600" algn="l" rtl="0">
              <a:lnSpc>
                <a:spcPct val="100000"/>
              </a:lnSpc>
              <a:spcBef>
                <a:spcPts val="0"/>
              </a:spcBef>
              <a:spcAft>
                <a:spcPts val="0"/>
              </a:spcAft>
              <a:buSzPts val="2000"/>
              <a:buChar char="▪"/>
            </a:pPr>
            <a:r>
              <a:rPr lang="en-GB" sz="2000">
                <a:latin typeface="Arial"/>
                <a:ea typeface="Arial"/>
                <a:cs typeface="Arial"/>
                <a:sym typeface="Arial"/>
              </a:rPr>
              <a:t>Useful for describing and uncovering frequencies and patterns of language</a:t>
            </a:r>
            <a:endParaRPr sz="2000">
              <a:latin typeface="Arial"/>
              <a:ea typeface="Arial"/>
              <a:cs typeface="Arial"/>
              <a:sym typeface="Arial"/>
            </a:endParaRPr>
          </a:p>
          <a:p>
            <a:pPr marL="457200" lvl="0" indent="-355600" algn="l" rtl="0">
              <a:lnSpc>
                <a:spcPct val="100000"/>
              </a:lnSpc>
              <a:spcBef>
                <a:spcPts val="0"/>
              </a:spcBef>
              <a:spcAft>
                <a:spcPts val="0"/>
              </a:spcAft>
              <a:buSzPts val="2000"/>
              <a:buFont typeface="Noto Sans Symbols"/>
              <a:buChar char="▪"/>
            </a:pPr>
            <a:r>
              <a:rPr lang="en-GB" sz="2000">
                <a:latin typeface="Arial"/>
                <a:ea typeface="Arial"/>
                <a:cs typeface="Arial"/>
                <a:sym typeface="Arial"/>
              </a:rPr>
              <a:t>Mainly quantitative but has elements of qualitative analysis (Baker, et al., 2008) </a:t>
            </a:r>
            <a:endParaRPr sz="2000">
              <a:latin typeface="Arial"/>
              <a:ea typeface="Arial"/>
              <a:cs typeface="Arial"/>
              <a:sym typeface="Arial"/>
            </a:endParaRPr>
          </a:p>
          <a:p>
            <a:pPr marL="457200" lvl="0" indent="0" algn="l" rtl="0">
              <a:lnSpc>
                <a:spcPct val="100000"/>
              </a:lnSpc>
              <a:spcBef>
                <a:spcPts val="0"/>
              </a:spcBef>
              <a:spcAft>
                <a:spcPts val="0"/>
              </a:spcAft>
              <a:buSzPts val="1800"/>
              <a:buNone/>
            </a:pPr>
            <a:endParaRPr sz="2000" b="1">
              <a:latin typeface="Arial"/>
              <a:ea typeface="Arial"/>
              <a:cs typeface="Arial"/>
              <a:sym typeface="Arial"/>
            </a:endParaRPr>
          </a:p>
          <a:p>
            <a:pPr marL="0" lvl="0" indent="0" algn="l" rtl="0">
              <a:lnSpc>
                <a:spcPct val="100000"/>
              </a:lnSpc>
              <a:spcBef>
                <a:spcPts val="1000"/>
              </a:spcBef>
              <a:spcAft>
                <a:spcPts val="0"/>
              </a:spcAft>
              <a:buSzPts val="1800"/>
              <a:buNone/>
            </a:pPr>
            <a:r>
              <a:rPr lang="en-GB" sz="2000" b="1">
                <a:latin typeface="Arial"/>
                <a:ea typeface="Arial"/>
                <a:cs typeface="Arial"/>
                <a:sym typeface="Arial"/>
              </a:rPr>
              <a:t>CDA and Corpus Linguistics</a:t>
            </a:r>
            <a:endParaRPr sz="2000" b="1">
              <a:latin typeface="Arial"/>
              <a:ea typeface="Arial"/>
              <a:cs typeface="Arial"/>
              <a:sym typeface="Arial"/>
            </a:endParaRPr>
          </a:p>
          <a:p>
            <a:pPr marL="457200" lvl="0" indent="-355600" algn="l" rtl="0">
              <a:lnSpc>
                <a:spcPct val="100000"/>
              </a:lnSpc>
              <a:spcBef>
                <a:spcPts val="1000"/>
              </a:spcBef>
              <a:spcAft>
                <a:spcPts val="0"/>
              </a:spcAft>
              <a:buSzPts val="2000"/>
              <a:buChar char="▪"/>
            </a:pPr>
            <a:r>
              <a:rPr lang="en-GB" sz="2000">
                <a:latin typeface="Arial"/>
                <a:ea typeface="Arial"/>
                <a:cs typeface="Arial"/>
                <a:sym typeface="Arial"/>
              </a:rPr>
              <a:t>‘Corpus linguistics techniques [are] becoming increasingly popular in critical approaches to discourse analysis’ (Baker, et al., 2008, p. 275)</a:t>
            </a:r>
            <a:endParaRPr sz="2000">
              <a:latin typeface="Arial"/>
              <a:ea typeface="Arial"/>
              <a:cs typeface="Arial"/>
              <a:sym typeface="Arial"/>
            </a:endParaRPr>
          </a:p>
          <a:p>
            <a:pPr marL="457200" lvl="0" indent="-355600" algn="l" rtl="0">
              <a:lnSpc>
                <a:spcPct val="100000"/>
              </a:lnSpc>
              <a:spcBef>
                <a:spcPts val="0"/>
              </a:spcBef>
              <a:spcAft>
                <a:spcPts val="0"/>
              </a:spcAft>
              <a:buSzPts val="2000"/>
              <a:buChar char="▪"/>
            </a:pPr>
            <a:r>
              <a:rPr lang="en-GB" sz="2000">
                <a:latin typeface="Arial"/>
                <a:ea typeface="Arial"/>
                <a:cs typeface="Arial"/>
                <a:sym typeface="Arial"/>
              </a:rPr>
              <a:t>Texts can be analysed from multiple perspectives (Baker, Gabrielatos &amp; McEnery, 2013)</a:t>
            </a:r>
            <a:endParaRPr sz="20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76" name="Google Shape;176;p13"/>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7" name="Google Shape;177;p13"/>
          <p:cNvSpPr txBox="1">
            <a:spLocks noGrp="1"/>
          </p:cNvSpPr>
          <p:nvPr>
            <p:ph type="title"/>
          </p:nvPr>
        </p:nvSpPr>
        <p:spPr>
          <a:xfrm>
            <a:off x="1170000" y="637750"/>
            <a:ext cx="11022000" cy="1132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3600" b="1">
                <a:solidFill>
                  <a:schemeClr val="lt1"/>
                </a:solidFill>
                <a:latin typeface="Arial"/>
                <a:ea typeface="Arial"/>
                <a:cs typeface="Arial"/>
                <a:sym typeface="Arial"/>
              </a:rPr>
              <a:t>Our Corpus: "2019-20 Combined Match Reports</a:t>
            </a:r>
            <a:r>
              <a:rPr lang="en-GB" sz="3600" b="1">
                <a:solidFill>
                  <a:srgbClr val="FFFFFF"/>
                </a:solidFill>
                <a:latin typeface="Arial"/>
                <a:ea typeface="Arial"/>
                <a:cs typeface="Arial"/>
                <a:sym typeface="Arial"/>
              </a:rPr>
              <a:t>​​"</a:t>
            </a:r>
            <a:r>
              <a:rPr lang="en-GB" sz="3600" b="1">
                <a:solidFill>
                  <a:schemeClr val="lt1"/>
                </a:solidFill>
                <a:latin typeface="Arial"/>
                <a:ea typeface="Arial"/>
                <a:cs typeface="Arial"/>
                <a:sym typeface="Arial"/>
              </a:rPr>
              <a:t> </a:t>
            </a:r>
            <a:endParaRPr sz="3600">
              <a:solidFill>
                <a:schemeClr val="lt1"/>
              </a:solidFill>
              <a:latin typeface="Arial"/>
              <a:ea typeface="Arial"/>
              <a:cs typeface="Arial"/>
              <a:sym typeface="Arial"/>
            </a:endParaRPr>
          </a:p>
        </p:txBody>
      </p:sp>
      <p:sp>
        <p:nvSpPr>
          <p:cNvPr id="178" name="Google Shape;178;p13"/>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9" name="Google Shape;179;p13"/>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0" name="Google Shape;180;p13"/>
          <p:cNvSpPr txBox="1">
            <a:spLocks noGrp="1"/>
          </p:cNvSpPr>
          <p:nvPr>
            <p:ph type="body" idx="1"/>
          </p:nvPr>
        </p:nvSpPr>
        <p:spPr>
          <a:xfrm>
            <a:off x="864700" y="2236300"/>
            <a:ext cx="10896300" cy="3940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r>
              <a:rPr lang="en-GB" sz="2000" b="1">
                <a:latin typeface="Arial"/>
                <a:ea typeface="Arial"/>
                <a:cs typeface="Arial"/>
                <a:sym typeface="Arial"/>
              </a:rPr>
              <a:t>Overview</a:t>
            </a:r>
            <a:endParaRPr sz="2000" b="1">
              <a:latin typeface="Arial"/>
              <a:ea typeface="Arial"/>
              <a:cs typeface="Arial"/>
              <a:sym typeface="Arial"/>
            </a:endParaRPr>
          </a:p>
          <a:p>
            <a:pPr marL="457200" lvl="0" indent="-355600" algn="l" rtl="0">
              <a:lnSpc>
                <a:spcPct val="100000"/>
              </a:lnSpc>
              <a:spcBef>
                <a:spcPts val="1000"/>
              </a:spcBef>
              <a:spcAft>
                <a:spcPts val="0"/>
              </a:spcAft>
              <a:buSzPts val="2000"/>
              <a:buFont typeface="Arial"/>
              <a:buChar char="▪"/>
            </a:pPr>
            <a:r>
              <a:rPr lang="en-GB" sz="2000">
                <a:latin typeface="Arial"/>
                <a:ea typeface="Arial"/>
                <a:cs typeface="Arial"/>
                <a:sym typeface="Arial"/>
              </a:rPr>
              <a:t>Corpus type: monolingual; specialised (formulaic football match reports (Meier, 2019); and synchronic​​</a:t>
            </a:r>
            <a:endParaRPr sz="2000">
              <a:latin typeface="Arial"/>
              <a:ea typeface="Arial"/>
              <a:cs typeface="Arial"/>
              <a:sym typeface="Arial"/>
            </a:endParaRPr>
          </a:p>
          <a:p>
            <a:pPr marL="457200" lvl="0" indent="-355600" algn="l" rtl="0">
              <a:lnSpc>
                <a:spcPct val="100000"/>
              </a:lnSpc>
              <a:spcBef>
                <a:spcPts val="1000"/>
              </a:spcBef>
              <a:spcAft>
                <a:spcPts val="0"/>
              </a:spcAft>
              <a:buSzPts val="2000"/>
              <a:buFont typeface="Arial"/>
              <a:buChar char="▪"/>
            </a:pPr>
            <a:r>
              <a:rPr lang="en-GB" sz="2000">
                <a:latin typeface="Arial"/>
                <a:ea typeface="Arial"/>
                <a:cs typeface="Arial"/>
                <a:sym typeface="Arial"/>
              </a:rPr>
              <a:t>Software: Lancsbox 6.0.0 (Brezina, Weill-Tessier, &amp; McEnery, 2021)</a:t>
            </a:r>
            <a:endParaRPr sz="2000">
              <a:latin typeface="Arial"/>
              <a:ea typeface="Arial"/>
              <a:cs typeface="Arial"/>
              <a:sym typeface="Arial"/>
            </a:endParaRPr>
          </a:p>
          <a:p>
            <a:pPr marL="457200" lvl="0" indent="-355600" algn="l" rtl="0">
              <a:lnSpc>
                <a:spcPct val="100000"/>
              </a:lnSpc>
              <a:spcBef>
                <a:spcPts val="1000"/>
              </a:spcBef>
              <a:spcAft>
                <a:spcPts val="0"/>
              </a:spcAft>
              <a:buSzPts val="2000"/>
              <a:buChar char="▪"/>
            </a:pPr>
            <a:r>
              <a:rPr lang="en-GB" sz="2000">
                <a:latin typeface="Arial"/>
                <a:ea typeface="Arial"/>
                <a:cs typeface="Arial"/>
                <a:sym typeface="Arial"/>
              </a:rPr>
              <a:t>Data from 2019-20 Premier League (English) season (516 texts in total): </a:t>
            </a:r>
            <a:endParaRPr sz="2000">
              <a:latin typeface="Arial"/>
              <a:ea typeface="Arial"/>
              <a:cs typeface="Arial"/>
              <a:sym typeface="Arial"/>
            </a:endParaRPr>
          </a:p>
          <a:p>
            <a:pPr marL="914400" lvl="1" indent="-355600" algn="l" rtl="0">
              <a:lnSpc>
                <a:spcPct val="100000"/>
              </a:lnSpc>
              <a:spcBef>
                <a:spcPts val="1000"/>
              </a:spcBef>
              <a:spcAft>
                <a:spcPts val="0"/>
              </a:spcAft>
              <a:buSzPts val="2000"/>
              <a:buChar char="▪"/>
            </a:pPr>
            <a:r>
              <a:rPr lang="en-GB" sz="2000">
                <a:latin typeface="Arial"/>
                <a:ea typeface="Arial"/>
                <a:cs typeface="Arial"/>
                <a:sym typeface="Arial"/>
              </a:rPr>
              <a:t>BBC – 380 reports &amp; Daily Mail – 136 report</a:t>
            </a:r>
            <a:endParaRPr sz="2000">
              <a:latin typeface="Arial"/>
              <a:ea typeface="Arial"/>
              <a:cs typeface="Arial"/>
              <a:sym typeface="Arial"/>
            </a:endParaRPr>
          </a:p>
          <a:p>
            <a:pPr marL="1371600" lvl="2" indent="-355600" algn="l" rtl="0">
              <a:lnSpc>
                <a:spcPct val="100000"/>
              </a:lnSpc>
              <a:spcBef>
                <a:spcPts val="1000"/>
              </a:spcBef>
              <a:spcAft>
                <a:spcPts val="0"/>
              </a:spcAft>
              <a:buSzPts val="2000"/>
              <a:buFont typeface="Arial"/>
              <a:buChar char="•"/>
            </a:pPr>
            <a:r>
              <a:rPr lang="en-GB" sz="2000">
                <a:latin typeface="Arial"/>
                <a:ea typeface="Arial"/>
                <a:cs typeface="Arial"/>
                <a:sym typeface="Arial"/>
              </a:rPr>
              <a:t>Tokens</a:t>
            </a:r>
            <a:r>
              <a:rPr lang="en-GB">
                <a:latin typeface="Arial"/>
                <a:ea typeface="Arial"/>
                <a:cs typeface="Arial"/>
                <a:sym typeface="Arial"/>
              </a:rPr>
              <a:t>:</a:t>
            </a:r>
            <a:r>
              <a:rPr lang="en-GB" sz="2000">
                <a:latin typeface="Arial"/>
                <a:ea typeface="Arial"/>
                <a:cs typeface="Arial"/>
                <a:sym typeface="Arial"/>
              </a:rPr>
              <a:t> 456,531</a:t>
            </a:r>
            <a:r>
              <a:rPr lang="en-GB">
                <a:latin typeface="Arial"/>
                <a:ea typeface="Arial"/>
                <a:cs typeface="Arial"/>
                <a:sym typeface="Arial"/>
              </a:rPr>
              <a:t>*</a:t>
            </a:r>
            <a:endParaRPr sz="2000">
              <a:latin typeface="Arial"/>
              <a:ea typeface="Arial"/>
              <a:cs typeface="Arial"/>
              <a:sym typeface="Arial"/>
            </a:endParaRPr>
          </a:p>
          <a:p>
            <a:pPr marL="1371600" lvl="2" indent="-355600" algn="l" rtl="0">
              <a:lnSpc>
                <a:spcPct val="100000"/>
              </a:lnSpc>
              <a:spcBef>
                <a:spcPts val="1000"/>
              </a:spcBef>
              <a:spcAft>
                <a:spcPts val="0"/>
              </a:spcAft>
              <a:buSzPts val="2000"/>
              <a:buFont typeface="Arial"/>
              <a:buChar char="•"/>
            </a:pPr>
            <a:r>
              <a:rPr lang="en-GB">
                <a:latin typeface="Arial"/>
                <a:ea typeface="Arial"/>
                <a:cs typeface="Arial"/>
                <a:sym typeface="Arial"/>
              </a:rPr>
              <a:t>Types: 14,770</a:t>
            </a:r>
            <a:endParaRPr>
              <a:latin typeface="Arial"/>
              <a:ea typeface="Arial"/>
              <a:cs typeface="Arial"/>
              <a:sym typeface="Arial"/>
            </a:endParaRPr>
          </a:p>
          <a:p>
            <a:pPr marL="1371600" lvl="2" indent="-355600" algn="l" rtl="0">
              <a:lnSpc>
                <a:spcPct val="100000"/>
              </a:lnSpc>
              <a:spcBef>
                <a:spcPts val="1000"/>
              </a:spcBef>
              <a:spcAft>
                <a:spcPts val="0"/>
              </a:spcAft>
              <a:buSzPts val="2000"/>
              <a:buFont typeface="Arial"/>
              <a:buChar char="•"/>
            </a:pPr>
            <a:r>
              <a:rPr lang="en-GB" sz="2000">
                <a:latin typeface="Arial"/>
                <a:ea typeface="Arial"/>
                <a:cs typeface="Arial"/>
                <a:sym typeface="Arial"/>
              </a:rPr>
              <a:t>Lemmas</a:t>
            </a:r>
            <a:r>
              <a:rPr lang="en-GB">
                <a:latin typeface="Arial"/>
                <a:ea typeface="Arial"/>
                <a:cs typeface="Arial"/>
                <a:sym typeface="Arial"/>
              </a:rPr>
              <a:t>:</a:t>
            </a:r>
            <a:r>
              <a:rPr lang="en-GB" sz="2000">
                <a:latin typeface="Arial"/>
                <a:ea typeface="Arial"/>
                <a:cs typeface="Arial"/>
                <a:sym typeface="Arial"/>
              </a:rPr>
              <a:t> 13,000</a:t>
            </a:r>
            <a:endParaRPr sz="2000">
              <a:latin typeface="Arial"/>
              <a:ea typeface="Arial"/>
              <a:cs typeface="Arial"/>
              <a:sym typeface="Arial"/>
            </a:endParaRPr>
          </a:p>
          <a:p>
            <a:pPr marL="457200" lvl="0" indent="-355600" algn="l" rtl="0">
              <a:lnSpc>
                <a:spcPct val="100000"/>
              </a:lnSpc>
              <a:spcBef>
                <a:spcPts val="1000"/>
              </a:spcBef>
              <a:spcAft>
                <a:spcPts val="0"/>
              </a:spcAft>
              <a:buSzPts val="2000"/>
              <a:buFont typeface="Arial"/>
              <a:buChar char="▪"/>
            </a:pPr>
            <a:r>
              <a:rPr lang="en-GB" sz="2000">
                <a:latin typeface="Arial"/>
                <a:ea typeface="Arial"/>
                <a:cs typeface="Arial"/>
                <a:sym typeface="Arial"/>
              </a:rPr>
              <a:t>*Baker, et al. (2008) write specialised corpus vary in size - 20,000–200,000 words.</a:t>
            </a:r>
            <a:endParaRPr sz="2000">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14"/>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6" name="Google Shape;186;p14"/>
          <p:cNvSpPr txBox="1">
            <a:spLocks noGrp="1"/>
          </p:cNvSpPr>
          <p:nvPr>
            <p:ph type="title"/>
          </p:nvPr>
        </p:nvSpPr>
        <p:spPr>
          <a:xfrm>
            <a:off x="1170000" y="637750"/>
            <a:ext cx="11022000" cy="1132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3600" b="1">
                <a:solidFill>
                  <a:schemeClr val="lt1"/>
                </a:solidFill>
                <a:latin typeface="Arial"/>
                <a:ea typeface="Arial"/>
                <a:cs typeface="Arial"/>
                <a:sym typeface="Arial"/>
              </a:rPr>
              <a:t>Our Corpus: Process</a:t>
            </a:r>
            <a:endParaRPr sz="3600">
              <a:solidFill>
                <a:schemeClr val="lt1"/>
              </a:solidFill>
              <a:latin typeface="Arial"/>
              <a:ea typeface="Arial"/>
              <a:cs typeface="Arial"/>
              <a:sym typeface="Arial"/>
            </a:endParaRPr>
          </a:p>
        </p:txBody>
      </p:sp>
      <p:sp>
        <p:nvSpPr>
          <p:cNvPr id="187" name="Google Shape;187;p14"/>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8" name="Google Shape;188;p14"/>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9" name="Google Shape;189;p14"/>
          <p:cNvSpPr txBox="1">
            <a:spLocks noGrp="1"/>
          </p:cNvSpPr>
          <p:nvPr>
            <p:ph type="body" idx="1"/>
          </p:nvPr>
        </p:nvSpPr>
        <p:spPr>
          <a:xfrm>
            <a:off x="1170000" y="2217350"/>
            <a:ext cx="10590900" cy="3959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r>
              <a:rPr lang="en-GB" sz="2000" b="1">
                <a:latin typeface="Arial"/>
                <a:ea typeface="Arial"/>
                <a:cs typeface="Arial"/>
                <a:sym typeface="Arial"/>
              </a:rPr>
              <a:t>Process</a:t>
            </a:r>
            <a:endParaRPr sz="2000" b="1">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The match reports text included dates, writers, match details</a:t>
            </a:r>
            <a:endParaRPr sz="2000">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Stripped of images, unwanted links, below the crease comments et cetera.</a:t>
            </a:r>
            <a:endParaRPr sz="2000">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Saved using a standard file name format as individual text files.</a:t>
            </a:r>
            <a:endParaRPr sz="2000">
              <a:latin typeface="Arial"/>
              <a:ea typeface="Arial"/>
              <a:cs typeface="Arial"/>
              <a:sym typeface="Arial"/>
            </a:endParaRPr>
          </a:p>
          <a:p>
            <a:pPr marL="457200" lvl="0" indent="-355600" algn="l" rtl="0">
              <a:lnSpc>
                <a:spcPct val="115000"/>
              </a:lnSpc>
              <a:spcBef>
                <a:spcPts val="1000"/>
              </a:spcBef>
              <a:spcAft>
                <a:spcPts val="1000"/>
              </a:spcAft>
              <a:buSzPts val="2000"/>
              <a:buChar char="▪"/>
            </a:pPr>
            <a:r>
              <a:rPr lang="en-GB" sz="2000">
                <a:latin typeface="Arial"/>
                <a:ea typeface="Arial"/>
                <a:cs typeface="Arial"/>
                <a:sym typeface="Arial"/>
              </a:rPr>
              <a:t>Text files were batch uploaded to the software and annotated by the software on upload</a:t>
            </a:r>
            <a:endParaRPr sz="200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3"/>
        <p:cNvGrpSpPr/>
        <p:nvPr/>
      </p:nvGrpSpPr>
      <p:grpSpPr>
        <a:xfrm>
          <a:off x="0" y="0"/>
          <a:ext cx="0" cy="0"/>
          <a:chOff x="0" y="0"/>
          <a:chExt cx="0" cy="0"/>
        </a:xfrm>
      </p:grpSpPr>
      <p:sp>
        <p:nvSpPr>
          <p:cNvPr id="194" name="Google Shape;194;p15"/>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5" name="Google Shape;195;p15"/>
          <p:cNvSpPr txBox="1">
            <a:spLocks noGrp="1"/>
          </p:cNvSpPr>
          <p:nvPr>
            <p:ph type="title"/>
          </p:nvPr>
        </p:nvSpPr>
        <p:spPr>
          <a:xfrm>
            <a:off x="1170000" y="637750"/>
            <a:ext cx="11022000" cy="1132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GB" sz="3600" b="1">
                <a:solidFill>
                  <a:schemeClr val="lt1"/>
                </a:solidFill>
                <a:latin typeface="Arial"/>
                <a:ea typeface="Arial"/>
                <a:cs typeface="Arial"/>
                <a:sym typeface="Arial"/>
              </a:rPr>
              <a:t>Our Corpus: Analysis</a:t>
            </a:r>
            <a:endParaRPr sz="3600">
              <a:solidFill>
                <a:schemeClr val="lt1"/>
              </a:solidFill>
              <a:latin typeface="Arial"/>
              <a:ea typeface="Arial"/>
              <a:cs typeface="Arial"/>
              <a:sym typeface="Arial"/>
            </a:endParaRPr>
          </a:p>
        </p:txBody>
      </p:sp>
      <p:sp>
        <p:nvSpPr>
          <p:cNvPr id="196" name="Google Shape;196;p15"/>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7" name="Google Shape;197;p15"/>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8" name="Google Shape;198;p15"/>
          <p:cNvSpPr txBox="1">
            <a:spLocks noGrp="1"/>
          </p:cNvSpPr>
          <p:nvPr>
            <p:ph type="body" idx="1"/>
          </p:nvPr>
        </p:nvSpPr>
        <p:spPr>
          <a:xfrm>
            <a:off x="685800" y="2010750"/>
            <a:ext cx="11506200" cy="458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r>
              <a:rPr lang="en-GB" sz="2000" b="1">
                <a:latin typeface="Arial"/>
                <a:ea typeface="Arial"/>
                <a:cs typeface="Arial"/>
                <a:sym typeface="Arial"/>
              </a:rPr>
              <a:t>Analysis</a:t>
            </a:r>
            <a:endParaRPr sz="2000" b="1">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Key words (KW) chosen using previous studies (e.g. McCarthy &amp; Jones, 1997); Physical:</a:t>
            </a:r>
            <a:r>
              <a:rPr lang="en-GB" sz="2000" i="1">
                <a:latin typeface="Arial"/>
                <a:ea typeface="Arial"/>
                <a:cs typeface="Arial"/>
                <a:sym typeface="Arial"/>
              </a:rPr>
              <a:t> strong, athletic, running; </a:t>
            </a:r>
            <a:r>
              <a:rPr lang="en-GB" sz="2000">
                <a:latin typeface="Arial"/>
                <a:ea typeface="Arial"/>
                <a:cs typeface="Arial"/>
                <a:sym typeface="Arial"/>
              </a:rPr>
              <a:t>Psychological</a:t>
            </a:r>
            <a:r>
              <a:rPr lang="en-GB" sz="2000" i="1">
                <a:latin typeface="Arial"/>
                <a:ea typeface="Arial"/>
                <a:cs typeface="Arial"/>
                <a:sym typeface="Arial"/>
              </a:rPr>
              <a:t>: thinking, focus, concentrating.</a:t>
            </a:r>
            <a:endParaRPr sz="2000" i="1">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GB" sz="2000" b="1" i="1">
                <a:latin typeface="Arial"/>
                <a:ea typeface="Arial"/>
                <a:cs typeface="Arial"/>
                <a:sym typeface="Arial"/>
              </a:rPr>
              <a:t>​​Stage 1 Analysis - The Context:</a:t>
            </a:r>
            <a:r>
              <a:rPr lang="en-GB" sz="2000" i="1">
                <a:latin typeface="Arial"/>
                <a:ea typeface="Arial"/>
                <a:cs typeface="Arial"/>
                <a:sym typeface="Arial"/>
              </a:rPr>
              <a:t> </a:t>
            </a:r>
            <a:r>
              <a:rPr lang="en-GB" sz="2000">
                <a:latin typeface="Arial"/>
                <a:ea typeface="Arial"/>
                <a:cs typeface="Arial"/>
                <a:sym typeface="Arial"/>
              </a:rPr>
              <a:t>KWIC search; independently looked at context of KW; identified relevance / connection to player (other KW were added); collated and compared results (inter-rater reliability)</a:t>
            </a:r>
            <a:endParaRPr sz="2000">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Threshold - At least 10 references of KW with player</a:t>
            </a:r>
            <a:endParaRPr sz="2000">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a:latin typeface="Arial"/>
                <a:ea typeface="Arial"/>
                <a:cs typeface="Arial"/>
                <a:sym typeface="Arial"/>
              </a:rPr>
              <a:t>Players were categorised as BAME /Non-BAME (individually, compared for inter-rater reliability)</a:t>
            </a:r>
            <a:endParaRPr sz="2000">
              <a:latin typeface="Arial"/>
              <a:ea typeface="Arial"/>
              <a:cs typeface="Arial"/>
              <a:sym typeface="Arial"/>
            </a:endParaRPr>
          </a:p>
          <a:p>
            <a:pPr marL="457200" lvl="0" indent="-355600" algn="l" rtl="0">
              <a:lnSpc>
                <a:spcPct val="115000"/>
              </a:lnSpc>
              <a:spcBef>
                <a:spcPts val="1000"/>
              </a:spcBef>
              <a:spcAft>
                <a:spcPts val="1000"/>
              </a:spcAft>
              <a:buSzPts val="2000"/>
              <a:buFont typeface="Arial"/>
              <a:buChar char="▪"/>
            </a:pPr>
            <a:r>
              <a:rPr lang="en-GB" sz="2000" b="1" i="1">
                <a:latin typeface="Arial"/>
                <a:ea typeface="Arial"/>
                <a:cs typeface="Arial"/>
                <a:sym typeface="Arial"/>
              </a:rPr>
              <a:t>Stage 2 Analysis - BAME Representation: </a:t>
            </a:r>
            <a:r>
              <a:rPr lang="en-GB" sz="2000">
                <a:latin typeface="Arial"/>
                <a:ea typeface="Arial"/>
                <a:cs typeface="Arial"/>
                <a:sym typeface="Arial"/>
              </a:rPr>
              <a:t>Data adjusted using 25% estimate of BAME football players in the Premier League and Football League in England (Kandola, 2016) </a:t>
            </a:r>
            <a:endParaRPr sz="2000">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18"/>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2" name="Google Shape;222;p18"/>
          <p:cNvSpPr/>
          <p:nvPr/>
        </p:nvSpPr>
        <p:spPr>
          <a:xfrm>
            <a:off x="0" y="-47"/>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23" name="Google Shape;223;p18" title="Chart"/>
          <p:cNvPicPr preferRelativeResize="0"/>
          <p:nvPr/>
        </p:nvPicPr>
        <p:blipFill rotWithShape="1">
          <a:blip r:embed="rId3">
            <a:alphaModFix/>
          </a:blip>
          <a:srcRect/>
          <a:stretch/>
        </p:blipFill>
        <p:spPr>
          <a:xfrm>
            <a:off x="304631" y="0"/>
            <a:ext cx="5400000" cy="3402000"/>
          </a:xfrm>
          <a:prstGeom prst="rect">
            <a:avLst/>
          </a:prstGeom>
          <a:noFill/>
          <a:ln>
            <a:noFill/>
          </a:ln>
        </p:spPr>
      </p:pic>
      <p:pic>
        <p:nvPicPr>
          <p:cNvPr id="224" name="Google Shape;224;p18" title="Chart"/>
          <p:cNvPicPr preferRelativeResize="0"/>
          <p:nvPr/>
        </p:nvPicPr>
        <p:blipFill rotWithShape="1">
          <a:blip r:embed="rId4">
            <a:alphaModFix/>
          </a:blip>
          <a:srcRect/>
          <a:stretch/>
        </p:blipFill>
        <p:spPr>
          <a:xfrm>
            <a:off x="6449862" y="0"/>
            <a:ext cx="5400000" cy="3402001"/>
          </a:xfrm>
          <a:prstGeom prst="rect">
            <a:avLst/>
          </a:prstGeom>
          <a:noFill/>
          <a:ln>
            <a:noFill/>
          </a:ln>
        </p:spPr>
      </p:pic>
      <p:pic>
        <p:nvPicPr>
          <p:cNvPr id="225" name="Google Shape;225;p18" title="Chart"/>
          <p:cNvPicPr preferRelativeResize="0"/>
          <p:nvPr/>
        </p:nvPicPr>
        <p:blipFill rotWithShape="1">
          <a:blip r:embed="rId5">
            <a:alphaModFix/>
          </a:blip>
          <a:srcRect/>
          <a:stretch/>
        </p:blipFill>
        <p:spPr>
          <a:xfrm>
            <a:off x="304625" y="3456000"/>
            <a:ext cx="5400000" cy="3402000"/>
          </a:xfrm>
          <a:prstGeom prst="rect">
            <a:avLst/>
          </a:prstGeom>
          <a:noFill/>
          <a:ln>
            <a:noFill/>
          </a:ln>
        </p:spPr>
      </p:pic>
      <p:pic>
        <p:nvPicPr>
          <p:cNvPr id="226" name="Google Shape;226;p18" title="Chart"/>
          <p:cNvPicPr preferRelativeResize="0"/>
          <p:nvPr/>
        </p:nvPicPr>
        <p:blipFill rotWithShape="1">
          <a:blip r:embed="rId6">
            <a:alphaModFix/>
          </a:blip>
          <a:srcRect/>
          <a:stretch/>
        </p:blipFill>
        <p:spPr>
          <a:xfrm>
            <a:off x="6449869" y="3456000"/>
            <a:ext cx="5399999" cy="3402000"/>
          </a:xfrm>
          <a:prstGeom prst="rect">
            <a:avLst/>
          </a:prstGeom>
          <a:noFill/>
          <a:ln>
            <a:noFill/>
          </a:ln>
        </p:spPr>
      </p:pic>
      <p:sp>
        <p:nvSpPr>
          <p:cNvPr id="227" name="Google Shape;227;p18"/>
          <p:cNvSpPr txBox="1">
            <a:spLocks noGrp="1"/>
          </p:cNvSpPr>
          <p:nvPr>
            <p:ph type="title"/>
          </p:nvPr>
        </p:nvSpPr>
        <p:spPr>
          <a:xfrm>
            <a:off x="5715450" y="-50"/>
            <a:ext cx="723600" cy="6858000"/>
          </a:xfrm>
          <a:prstGeom prst="rect">
            <a:avLst/>
          </a:prstGeom>
          <a:solidFill>
            <a:schemeClr val="dk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P</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H</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Y</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S</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I</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C</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A</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L</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endParaRPr sz="3600" b="1">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2" name="Google Shape;232;p19"/>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3" name="Google Shape;233;p19"/>
          <p:cNvSpPr/>
          <p:nvPr/>
        </p:nvSpPr>
        <p:spPr>
          <a:xfrm>
            <a:off x="0" y="-47"/>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4" name="Google Shape;234;p19"/>
          <p:cNvSpPr txBox="1">
            <a:spLocks noGrp="1"/>
          </p:cNvSpPr>
          <p:nvPr>
            <p:ph type="title"/>
          </p:nvPr>
        </p:nvSpPr>
        <p:spPr>
          <a:xfrm>
            <a:off x="5715450" y="-50"/>
            <a:ext cx="723600" cy="6858000"/>
          </a:xfrm>
          <a:prstGeom prst="rect">
            <a:avLst/>
          </a:prstGeom>
          <a:solidFill>
            <a:schemeClr val="dk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P</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S</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Y</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C</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HO</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L</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OG</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I</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C</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A</a:t>
            </a:r>
            <a:endParaRPr sz="3600" b="1">
              <a:solidFill>
                <a:schemeClr val="lt1"/>
              </a:solidFill>
              <a:latin typeface="Arial"/>
              <a:ea typeface="Arial"/>
              <a:cs typeface="Arial"/>
              <a:sym typeface="Arial"/>
            </a:endParaRPr>
          </a:p>
          <a:p>
            <a:pPr marL="0" lvl="0" indent="0" algn="ctr" rtl="0">
              <a:lnSpc>
                <a:spcPct val="90000"/>
              </a:lnSpc>
              <a:spcBef>
                <a:spcPts val="0"/>
              </a:spcBef>
              <a:spcAft>
                <a:spcPts val="0"/>
              </a:spcAft>
              <a:buClr>
                <a:schemeClr val="dk1"/>
              </a:buClr>
              <a:buSzPts val="3600"/>
              <a:buFont typeface="Arial"/>
              <a:buNone/>
            </a:pPr>
            <a:r>
              <a:rPr lang="en-GB" sz="3600" b="1">
                <a:solidFill>
                  <a:schemeClr val="lt1"/>
                </a:solidFill>
                <a:latin typeface="Arial"/>
                <a:ea typeface="Arial"/>
                <a:cs typeface="Arial"/>
                <a:sym typeface="Arial"/>
              </a:rPr>
              <a:t>L</a:t>
            </a:r>
            <a:endParaRPr sz="3600" b="1">
              <a:solidFill>
                <a:schemeClr val="lt1"/>
              </a:solidFill>
              <a:latin typeface="Arial"/>
              <a:ea typeface="Arial"/>
              <a:cs typeface="Arial"/>
              <a:sym typeface="Arial"/>
            </a:endParaRPr>
          </a:p>
        </p:txBody>
      </p:sp>
      <p:pic>
        <p:nvPicPr>
          <p:cNvPr id="235" name="Google Shape;235;p19" title="Chart"/>
          <p:cNvPicPr preferRelativeResize="0"/>
          <p:nvPr/>
        </p:nvPicPr>
        <p:blipFill rotWithShape="1">
          <a:blip r:embed="rId3">
            <a:alphaModFix/>
          </a:blip>
          <a:srcRect/>
          <a:stretch/>
        </p:blipFill>
        <p:spPr>
          <a:xfrm>
            <a:off x="306000" y="0"/>
            <a:ext cx="5400000" cy="3402000"/>
          </a:xfrm>
          <a:prstGeom prst="rect">
            <a:avLst/>
          </a:prstGeom>
          <a:noFill/>
          <a:ln>
            <a:noFill/>
          </a:ln>
        </p:spPr>
      </p:pic>
      <p:pic>
        <p:nvPicPr>
          <p:cNvPr id="236" name="Google Shape;236;p19" title="Chart"/>
          <p:cNvPicPr preferRelativeResize="0"/>
          <p:nvPr/>
        </p:nvPicPr>
        <p:blipFill rotWithShape="1">
          <a:blip r:embed="rId4">
            <a:alphaModFix/>
          </a:blip>
          <a:srcRect/>
          <a:stretch/>
        </p:blipFill>
        <p:spPr>
          <a:xfrm>
            <a:off x="6436419" y="0"/>
            <a:ext cx="5400000" cy="3348001"/>
          </a:xfrm>
          <a:prstGeom prst="rect">
            <a:avLst/>
          </a:prstGeom>
          <a:noFill/>
          <a:ln>
            <a:noFill/>
          </a:ln>
        </p:spPr>
      </p:pic>
      <p:pic>
        <p:nvPicPr>
          <p:cNvPr id="237" name="Google Shape;237;p19" title="Chart"/>
          <p:cNvPicPr preferRelativeResize="0"/>
          <p:nvPr/>
        </p:nvPicPr>
        <p:blipFill rotWithShape="1">
          <a:blip r:embed="rId5">
            <a:alphaModFix/>
          </a:blip>
          <a:srcRect/>
          <a:stretch/>
        </p:blipFill>
        <p:spPr>
          <a:xfrm>
            <a:off x="306006" y="3456000"/>
            <a:ext cx="5400000" cy="3401999"/>
          </a:xfrm>
          <a:prstGeom prst="rect">
            <a:avLst/>
          </a:prstGeom>
          <a:noFill/>
          <a:ln>
            <a:noFill/>
          </a:ln>
        </p:spPr>
      </p:pic>
      <p:pic>
        <p:nvPicPr>
          <p:cNvPr id="238" name="Google Shape;238;p19" title="Chart"/>
          <p:cNvPicPr preferRelativeResize="0"/>
          <p:nvPr/>
        </p:nvPicPr>
        <p:blipFill rotWithShape="1">
          <a:blip r:embed="rId6">
            <a:alphaModFix/>
          </a:blip>
          <a:srcRect/>
          <a:stretch/>
        </p:blipFill>
        <p:spPr>
          <a:xfrm>
            <a:off x="6436800" y="3456000"/>
            <a:ext cx="5400002" cy="3402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p20"/>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4" name="Google Shape;244;p20"/>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GB" sz="3600" b="1">
                <a:solidFill>
                  <a:schemeClr val="lt1"/>
                </a:solidFill>
                <a:latin typeface="Arial"/>
                <a:ea typeface="Arial"/>
                <a:cs typeface="Arial"/>
                <a:sym typeface="Arial"/>
              </a:rPr>
              <a:t>Discussion </a:t>
            </a:r>
            <a:endParaRPr/>
          </a:p>
        </p:txBody>
      </p:sp>
      <p:sp>
        <p:nvSpPr>
          <p:cNvPr id="245" name="Google Shape;245;p20"/>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6" name="Google Shape;246;p20"/>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7" name="Google Shape;247;p20"/>
          <p:cNvSpPr txBox="1">
            <a:spLocks noGrp="1"/>
          </p:cNvSpPr>
          <p:nvPr>
            <p:ph type="body" idx="1"/>
          </p:nvPr>
        </p:nvSpPr>
        <p:spPr>
          <a:xfrm>
            <a:off x="679938" y="2010758"/>
            <a:ext cx="10738340" cy="4014904"/>
          </a:xfrm>
          <a:prstGeom prst="rect">
            <a:avLst/>
          </a:prstGeom>
          <a:noFill/>
          <a:ln>
            <a:noFill/>
          </a:ln>
        </p:spPr>
        <p:txBody>
          <a:bodyPr spcFirstLastPara="1" wrap="square" lIns="91425" tIns="45700" rIns="91425" bIns="45700" anchor="t" anchorCtr="0">
            <a:normAutofit/>
          </a:bodyPr>
          <a:lstStyle/>
          <a:p>
            <a:pPr marL="0" lvl="0" indent="0">
              <a:lnSpc>
                <a:spcPct val="100000"/>
              </a:lnSpc>
              <a:buSzPct val="97297"/>
              <a:buNone/>
            </a:pPr>
            <a:r>
              <a:rPr lang="en-GB" sz="2000" b="1" dirty="0">
                <a:latin typeface="Arial" panose="020B0604020202020204" pitchFamily="34" charset="0"/>
                <a:ea typeface="Arial"/>
                <a:cs typeface="Arial" panose="020B0604020202020204" pitchFamily="34" charset="0"/>
                <a:sym typeface="Arial"/>
              </a:rPr>
              <a:t>Research Questions: </a:t>
            </a:r>
            <a:r>
              <a:rPr lang="en-GB" sz="2000" dirty="0">
                <a:latin typeface="Arial" panose="020B0604020202020204" pitchFamily="34" charset="0"/>
                <a:ea typeface="Arial"/>
                <a:cs typeface="Arial" panose="020B0604020202020204" pitchFamily="34" charset="0"/>
                <a:sym typeface="Arial"/>
              </a:rPr>
              <a:t>Is there a difference in how BAME/non-BAME players are described in match reports in the following two areas:</a:t>
            </a:r>
            <a:r>
              <a:rPr lang="en-GB" sz="2000" dirty="0">
                <a:latin typeface="Arial" panose="020B0604020202020204" pitchFamily="34" charset="0"/>
                <a:cs typeface="Arial" panose="020B0604020202020204" pitchFamily="34" charset="0"/>
              </a:rPr>
              <a:t> </a:t>
            </a:r>
            <a:r>
              <a:rPr lang="en-GB" sz="2000" dirty="0">
                <a:latin typeface="Arial" panose="020B0604020202020204" pitchFamily="34" charset="0"/>
                <a:ea typeface="Arial"/>
                <a:cs typeface="Arial" panose="020B0604020202020204" pitchFamily="34" charset="0"/>
                <a:sym typeface="Arial"/>
              </a:rPr>
              <a:t>physical and</a:t>
            </a:r>
            <a:r>
              <a:rPr lang="en-GB" sz="2000" dirty="0">
                <a:latin typeface="Arial" panose="020B0604020202020204" pitchFamily="34" charset="0"/>
                <a:cs typeface="Arial" panose="020B0604020202020204" pitchFamily="34" charset="0"/>
              </a:rPr>
              <a:t> </a:t>
            </a:r>
            <a:r>
              <a:rPr lang="en-GB" sz="2000" dirty="0">
                <a:latin typeface="Arial" panose="020B0604020202020204" pitchFamily="34" charset="0"/>
                <a:ea typeface="Arial"/>
                <a:cs typeface="Arial" panose="020B0604020202020204" pitchFamily="34" charset="0"/>
                <a:sym typeface="Arial"/>
              </a:rPr>
              <a:t>psychological characteristics?</a:t>
            </a:r>
            <a:endParaRPr lang="en-GB" sz="2000" dirty="0">
              <a:latin typeface="Arial" panose="020B0604020202020204" pitchFamily="34" charset="0"/>
              <a:cs typeface="Arial" panose="020B0604020202020204" pitchFamily="34" charset="0"/>
            </a:endParaRPr>
          </a:p>
          <a:p>
            <a:pPr marL="0" lvl="0" indent="0">
              <a:spcBef>
                <a:spcPts val="0"/>
              </a:spcBef>
              <a:buSzPct val="97297"/>
              <a:buNone/>
            </a:pPr>
            <a:endParaRPr lang="en-GB" sz="2000" b="1" dirty="0">
              <a:latin typeface="Arial" panose="020B0604020202020204" pitchFamily="34" charset="0"/>
              <a:ea typeface="Arial"/>
              <a:cs typeface="Arial" panose="020B0604020202020204" pitchFamily="34" charset="0"/>
              <a:sym typeface="Arial"/>
            </a:endParaRPr>
          </a:p>
          <a:p>
            <a:pPr marL="0" lvl="0" indent="0">
              <a:lnSpc>
                <a:spcPct val="100000"/>
              </a:lnSpc>
              <a:spcBef>
                <a:spcPts val="0"/>
              </a:spcBef>
              <a:buSzPct val="82806"/>
              <a:buNone/>
            </a:pPr>
            <a:r>
              <a:rPr lang="en-GB" sz="2000" b="1" dirty="0">
                <a:latin typeface="Arial" panose="020B0604020202020204" pitchFamily="34" charset="0"/>
                <a:ea typeface="Arial"/>
                <a:cs typeface="Arial" panose="020B0604020202020204" pitchFamily="34" charset="0"/>
                <a:sym typeface="Arial"/>
              </a:rPr>
              <a:t>Physical</a:t>
            </a:r>
          </a:p>
          <a:p>
            <a:pPr lvl="0" indent="-355441">
              <a:lnSpc>
                <a:spcPct val="100000"/>
              </a:lnSpc>
              <a:buSzPct val="100000"/>
              <a:buFont typeface="Noto Sans Symbols"/>
              <a:buChar char="▪"/>
            </a:pPr>
            <a:r>
              <a:rPr lang="en-GB" sz="2000" dirty="0">
                <a:latin typeface="Arial" panose="020B0604020202020204" pitchFamily="34" charset="0"/>
                <a:ea typeface="Arial"/>
                <a:cs typeface="Arial" panose="020B0604020202020204" pitchFamily="34" charset="0"/>
                <a:sym typeface="Arial"/>
              </a:rPr>
              <a:t>BAME players were described more in terms of their physicality than non-BAME players, i.e. BAME players more likely to be praised on physical attributes. </a:t>
            </a:r>
          </a:p>
          <a:p>
            <a:pPr lvl="1" indent="-345302">
              <a:lnSpc>
                <a:spcPct val="100000"/>
              </a:lnSpc>
              <a:spcBef>
                <a:spcPts val="1000"/>
              </a:spcBef>
              <a:buSzPct val="108108"/>
            </a:pPr>
            <a:r>
              <a:rPr lang="en-GB" sz="2000" dirty="0">
                <a:latin typeface="Arial" panose="020B0604020202020204" pitchFamily="34" charset="0"/>
                <a:ea typeface="Arial"/>
                <a:cs typeface="Arial" panose="020B0604020202020204" pitchFamily="34" charset="0"/>
                <a:sym typeface="Arial"/>
              </a:rPr>
              <a:t>In line with recent studies (e.g. McCarthy &amp; Jones (1997); McLoughlin (2020); Campbell &amp; </a:t>
            </a:r>
            <a:r>
              <a:rPr lang="en-GB" sz="2000" dirty="0" err="1">
                <a:latin typeface="Arial" panose="020B0604020202020204" pitchFamily="34" charset="0"/>
                <a:ea typeface="Arial"/>
                <a:cs typeface="Arial" panose="020B0604020202020204" pitchFamily="34" charset="0"/>
                <a:sym typeface="Arial"/>
              </a:rPr>
              <a:t>Bebb</a:t>
            </a:r>
            <a:r>
              <a:rPr lang="en-GB" sz="2000" dirty="0">
                <a:latin typeface="Arial" panose="020B0604020202020204" pitchFamily="34" charset="0"/>
                <a:ea typeface="Arial"/>
                <a:cs typeface="Arial" panose="020B0604020202020204" pitchFamily="34" charset="0"/>
                <a:sym typeface="Arial"/>
              </a:rPr>
              <a:t> (2020)) </a:t>
            </a:r>
          </a:p>
          <a:p>
            <a:pPr lvl="1" indent="-345302">
              <a:lnSpc>
                <a:spcPct val="100000"/>
              </a:lnSpc>
              <a:spcBef>
                <a:spcPts val="0"/>
              </a:spcBef>
              <a:buSzPct val="108108"/>
            </a:pPr>
            <a:r>
              <a:rPr lang="en-GB" sz="2000" dirty="0">
                <a:latin typeface="Arial" panose="020B0604020202020204" pitchFamily="34" charset="0"/>
                <a:ea typeface="Arial"/>
                <a:cs typeface="Arial" panose="020B0604020202020204" pitchFamily="34" charset="0"/>
                <a:sym typeface="Arial"/>
              </a:rPr>
              <a:t>Reflects ideas of many previous studies (e.g. McCarthy &amp; Jones, 1997) of ‘natural athlete’ vs ‘hard-working athlete’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0"/>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4" name="Google Shape;244;p20"/>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GB" sz="3600" b="1">
                <a:solidFill>
                  <a:schemeClr val="lt1"/>
                </a:solidFill>
                <a:latin typeface="Arial"/>
                <a:ea typeface="Arial"/>
                <a:cs typeface="Arial"/>
                <a:sym typeface="Arial"/>
              </a:rPr>
              <a:t>Discussion </a:t>
            </a:r>
            <a:endParaRPr/>
          </a:p>
        </p:txBody>
      </p:sp>
      <p:sp>
        <p:nvSpPr>
          <p:cNvPr id="245" name="Google Shape;245;p20"/>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6" name="Google Shape;246;p20"/>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7" name="Google Shape;247;p20"/>
          <p:cNvSpPr txBox="1">
            <a:spLocks noGrp="1"/>
          </p:cNvSpPr>
          <p:nvPr>
            <p:ph type="body" idx="1"/>
          </p:nvPr>
        </p:nvSpPr>
        <p:spPr>
          <a:xfrm>
            <a:off x="386863" y="2147913"/>
            <a:ext cx="11090029" cy="4026605"/>
          </a:xfrm>
          <a:prstGeom prst="rect">
            <a:avLst/>
          </a:prstGeom>
          <a:noFill/>
          <a:ln>
            <a:noFill/>
          </a:ln>
        </p:spPr>
        <p:txBody>
          <a:bodyPr spcFirstLastPara="1" wrap="square" lIns="91425" tIns="45700" rIns="91425" bIns="45700" anchor="t" anchorCtr="0">
            <a:normAutofit lnSpcReduction="10000"/>
          </a:bodyPr>
          <a:lstStyle/>
          <a:p>
            <a:pPr marL="0" indent="0">
              <a:lnSpc>
                <a:spcPct val="100000"/>
              </a:lnSpc>
              <a:spcBef>
                <a:spcPts val="0"/>
              </a:spcBef>
              <a:buSzPct val="97297"/>
              <a:buNone/>
            </a:pPr>
            <a:r>
              <a:rPr lang="en-GB" sz="2000" b="1" dirty="0">
                <a:latin typeface="Arial" panose="020B0604020202020204" pitchFamily="34" charset="0"/>
                <a:ea typeface="Arial"/>
                <a:cs typeface="Arial" panose="020B0604020202020204" pitchFamily="34" charset="0"/>
                <a:sym typeface="Arial"/>
              </a:rPr>
              <a:t>Research Questions: </a:t>
            </a:r>
            <a:r>
              <a:rPr lang="en-GB" sz="2000" dirty="0">
                <a:latin typeface="Arial" panose="020B0604020202020204" pitchFamily="34" charset="0"/>
                <a:ea typeface="Arial"/>
                <a:cs typeface="Arial" panose="020B0604020202020204" pitchFamily="34" charset="0"/>
                <a:sym typeface="Arial"/>
              </a:rPr>
              <a:t>Is there a difference in how BAME/non-BAME players are described in match reports in the following two areas:</a:t>
            </a:r>
            <a:r>
              <a:rPr lang="en-GB" sz="2000" dirty="0">
                <a:latin typeface="Arial" panose="020B0604020202020204" pitchFamily="34" charset="0"/>
                <a:cs typeface="Arial" panose="020B0604020202020204" pitchFamily="34" charset="0"/>
              </a:rPr>
              <a:t> </a:t>
            </a:r>
            <a:r>
              <a:rPr lang="en-GB" sz="2000" dirty="0">
                <a:latin typeface="Arial" panose="020B0604020202020204" pitchFamily="34" charset="0"/>
                <a:ea typeface="Arial"/>
                <a:cs typeface="Arial" panose="020B0604020202020204" pitchFamily="34" charset="0"/>
                <a:sym typeface="Arial"/>
              </a:rPr>
              <a:t>physical and</a:t>
            </a:r>
            <a:r>
              <a:rPr lang="en-GB" sz="2000" dirty="0">
                <a:latin typeface="Arial" panose="020B0604020202020204" pitchFamily="34" charset="0"/>
                <a:cs typeface="Arial" panose="020B0604020202020204" pitchFamily="34" charset="0"/>
              </a:rPr>
              <a:t> </a:t>
            </a:r>
            <a:r>
              <a:rPr lang="en-GB" sz="2000" dirty="0">
                <a:latin typeface="Arial" panose="020B0604020202020204" pitchFamily="34" charset="0"/>
                <a:ea typeface="Arial"/>
                <a:cs typeface="Arial" panose="020B0604020202020204" pitchFamily="34" charset="0"/>
                <a:sym typeface="Arial"/>
              </a:rPr>
              <a:t>psychological characteristics?</a:t>
            </a:r>
            <a:endParaRPr lang="en-GB" sz="2000" dirty="0">
              <a:latin typeface="Arial" panose="020B0604020202020204" pitchFamily="34" charset="0"/>
              <a:cs typeface="Arial" panose="020B0604020202020204" pitchFamily="34" charset="0"/>
            </a:endParaRPr>
          </a:p>
          <a:p>
            <a:pPr marL="0" lvl="0" indent="0">
              <a:lnSpc>
                <a:spcPct val="100000"/>
              </a:lnSpc>
              <a:spcBef>
                <a:spcPts val="0"/>
              </a:spcBef>
              <a:buSzPct val="97297"/>
              <a:buNone/>
            </a:pPr>
            <a:endParaRPr lang="en-GB" sz="2000" b="1" dirty="0">
              <a:latin typeface="Arial"/>
              <a:ea typeface="Arial"/>
              <a:cs typeface="Arial"/>
              <a:sym typeface="Arial"/>
            </a:endParaRPr>
          </a:p>
          <a:p>
            <a:pPr marL="0" lvl="0" indent="0">
              <a:lnSpc>
                <a:spcPct val="100000"/>
              </a:lnSpc>
              <a:buSzPct val="82806"/>
              <a:buNone/>
            </a:pPr>
            <a:r>
              <a:rPr lang="en-GB" sz="2000" b="1" dirty="0">
                <a:latin typeface="Arial" panose="020B0604020202020204" pitchFamily="34" charset="0"/>
                <a:ea typeface="Arial"/>
                <a:cs typeface="Arial" panose="020B0604020202020204" pitchFamily="34" charset="0"/>
                <a:sym typeface="Arial"/>
              </a:rPr>
              <a:t>Psychological</a:t>
            </a:r>
          </a:p>
          <a:p>
            <a:pPr lvl="0" indent="-345302">
              <a:lnSpc>
                <a:spcPct val="100000"/>
              </a:lnSpc>
              <a:buSzPct val="92006"/>
              <a:buFont typeface="Noto Sans Symbols"/>
              <a:buChar char="▪"/>
            </a:pPr>
            <a:r>
              <a:rPr lang="en-GB" sz="2000" dirty="0">
                <a:latin typeface="Arial" panose="020B0604020202020204" pitchFamily="34" charset="0"/>
                <a:ea typeface="Arial"/>
                <a:cs typeface="Arial" panose="020B0604020202020204" pitchFamily="34" charset="0"/>
                <a:sym typeface="Arial"/>
              </a:rPr>
              <a:t>Although terms in this category were attributed more to non-BAME players, it was not as marked as physicality – slightly different from McCarthy &amp; Jones (1997) study.  </a:t>
            </a:r>
            <a:endParaRPr lang="en-GB" sz="2000" dirty="0">
              <a:latin typeface="Arial" panose="020B0604020202020204" pitchFamily="34" charset="0"/>
              <a:cs typeface="Arial" panose="020B0604020202020204" pitchFamily="34" charset="0"/>
            </a:endParaRPr>
          </a:p>
          <a:p>
            <a:pPr marL="901700" lvl="1" indent="-332602">
              <a:lnSpc>
                <a:spcPct val="100000"/>
              </a:lnSpc>
              <a:spcBef>
                <a:spcPts val="1000"/>
              </a:spcBef>
              <a:buSzPct val="108107"/>
            </a:pPr>
            <a:r>
              <a:rPr lang="en-GB" sz="2000" dirty="0">
                <a:latin typeface="Arial" panose="020B0604020202020204" pitchFamily="34" charset="0"/>
                <a:ea typeface="Arial"/>
                <a:cs typeface="Arial" panose="020B0604020202020204" pitchFamily="34" charset="0"/>
                <a:sym typeface="Arial"/>
              </a:rPr>
              <a:t>Genre of mediated written texts rather than live TV commentary - factual, less emotional, scripted (</a:t>
            </a:r>
            <a:r>
              <a:rPr lang="en-GB" sz="2000" dirty="0" err="1">
                <a:latin typeface="Arial" panose="020B0604020202020204" pitchFamily="34" charset="0"/>
                <a:ea typeface="Arial"/>
                <a:cs typeface="Arial" panose="020B0604020202020204" pitchFamily="34" charset="0"/>
                <a:sym typeface="Arial"/>
              </a:rPr>
              <a:t>Kassing</a:t>
            </a:r>
            <a:r>
              <a:rPr lang="en-GB" sz="2000" dirty="0">
                <a:latin typeface="Arial" panose="020B0604020202020204" pitchFamily="34" charset="0"/>
                <a:ea typeface="Arial"/>
                <a:cs typeface="Arial" panose="020B0604020202020204" pitchFamily="34" charset="0"/>
                <a:sym typeface="Arial"/>
              </a:rPr>
              <a:t>, et al., 2004)</a:t>
            </a:r>
          </a:p>
          <a:p>
            <a:pPr marL="901700" lvl="1" indent="-332602">
              <a:lnSpc>
                <a:spcPct val="100000"/>
              </a:lnSpc>
              <a:spcBef>
                <a:spcPts val="0"/>
              </a:spcBef>
              <a:buSzPct val="108107"/>
            </a:pPr>
            <a:r>
              <a:rPr lang="en-GB" sz="2000" dirty="0">
                <a:latin typeface="Arial" panose="020B0604020202020204" pitchFamily="34" charset="0"/>
                <a:ea typeface="Arial"/>
                <a:cs typeface="Arial" panose="020B0604020202020204" pitchFamily="34" charset="0"/>
                <a:sym typeface="Arial"/>
              </a:rPr>
              <a:t>Suggestions that Premier League has 25% BAME players (</a:t>
            </a:r>
            <a:r>
              <a:rPr lang="en-GB" sz="2000" dirty="0" err="1">
                <a:latin typeface="Arial" panose="020B0604020202020204" pitchFamily="34" charset="0"/>
                <a:ea typeface="Arial"/>
                <a:cs typeface="Arial" panose="020B0604020202020204" pitchFamily="34" charset="0"/>
                <a:sym typeface="Arial"/>
              </a:rPr>
              <a:t>Pearn</a:t>
            </a:r>
            <a:r>
              <a:rPr lang="en-GB" sz="2000" dirty="0">
                <a:latin typeface="Arial" panose="020B0604020202020204" pitchFamily="34" charset="0"/>
                <a:ea typeface="Arial"/>
                <a:cs typeface="Arial" panose="020B0604020202020204" pitchFamily="34" charset="0"/>
                <a:sym typeface="Arial"/>
              </a:rPr>
              <a:t> </a:t>
            </a:r>
            <a:r>
              <a:rPr lang="en-GB" sz="2000" dirty="0" err="1">
                <a:latin typeface="Arial" panose="020B0604020202020204" pitchFamily="34" charset="0"/>
                <a:ea typeface="Arial"/>
                <a:cs typeface="Arial" panose="020B0604020202020204" pitchFamily="34" charset="0"/>
                <a:sym typeface="Arial"/>
              </a:rPr>
              <a:t>Kandola</a:t>
            </a:r>
            <a:r>
              <a:rPr lang="en-GB" sz="2000" dirty="0">
                <a:latin typeface="Arial" panose="020B0604020202020204" pitchFamily="34" charset="0"/>
                <a:ea typeface="Arial"/>
                <a:cs typeface="Arial" panose="020B0604020202020204" pitchFamily="34" charset="0"/>
                <a:sym typeface="Arial"/>
              </a:rPr>
              <a:t>, 2016) may be understated (e.g. Dibble (2018) reported 33%)</a:t>
            </a:r>
          </a:p>
          <a:p>
            <a:pPr lvl="1" indent="-345302">
              <a:lnSpc>
                <a:spcPct val="100000"/>
              </a:lnSpc>
              <a:spcBef>
                <a:spcPts val="0"/>
              </a:spcBef>
              <a:buSzPct val="108108"/>
            </a:pPr>
            <a:r>
              <a:rPr lang="en-GB" sz="2000" dirty="0">
                <a:latin typeface="Arial" panose="020B0604020202020204" pitchFamily="34" charset="0"/>
                <a:ea typeface="Arial"/>
                <a:cs typeface="Arial" panose="020B0604020202020204" pitchFamily="34" charset="0"/>
                <a:sym typeface="Arial"/>
              </a:rPr>
              <a:t>How data was categorised (using two from McCarthy &amp; Jones (1979) rather than five from Campbell &amp; </a:t>
            </a:r>
            <a:r>
              <a:rPr lang="en-GB" sz="2000" dirty="0" err="1">
                <a:latin typeface="Arial" panose="020B0604020202020204" pitchFamily="34" charset="0"/>
                <a:ea typeface="Arial"/>
                <a:cs typeface="Arial" panose="020B0604020202020204" pitchFamily="34" charset="0"/>
                <a:sym typeface="Arial"/>
              </a:rPr>
              <a:t>Bebb</a:t>
            </a:r>
            <a:r>
              <a:rPr lang="en-GB" sz="2000" dirty="0">
                <a:latin typeface="Arial" panose="020B0604020202020204" pitchFamily="34" charset="0"/>
                <a:ea typeface="Arial"/>
                <a:cs typeface="Arial" panose="020B0604020202020204" pitchFamily="34" charset="0"/>
                <a:sym typeface="Arial"/>
              </a:rPr>
              <a:t>, 2020).</a:t>
            </a:r>
          </a:p>
          <a:p>
            <a:pPr marL="0" lvl="0" indent="0" algn="l" rtl="0">
              <a:lnSpc>
                <a:spcPct val="100000"/>
              </a:lnSpc>
              <a:spcBef>
                <a:spcPts val="0"/>
              </a:spcBef>
              <a:spcAft>
                <a:spcPts val="0"/>
              </a:spcAft>
              <a:buSzPct val="97297"/>
              <a:buNone/>
            </a:pPr>
            <a:endParaRPr sz="2000" b="1" dirty="0">
              <a:latin typeface="Arial"/>
              <a:ea typeface="Arial"/>
              <a:cs typeface="Arial"/>
              <a:sym typeface="Arial"/>
            </a:endParaRPr>
          </a:p>
        </p:txBody>
      </p:sp>
    </p:spTree>
    <p:extLst>
      <p:ext uri="{BB962C8B-B14F-4D97-AF65-F5344CB8AC3E}">
        <p14:creationId xmlns:p14="http://schemas.microsoft.com/office/powerpoint/2010/main" val="3583855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ge6d59cab61_0_0"/>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3" name="Google Shape;253;ge6d59cab61_0_0"/>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GB" sz="3600" b="1">
                <a:solidFill>
                  <a:schemeClr val="lt1"/>
                </a:solidFill>
                <a:latin typeface="Arial"/>
                <a:ea typeface="Arial"/>
                <a:cs typeface="Arial"/>
                <a:sym typeface="Arial"/>
              </a:rPr>
              <a:t>Conclusions</a:t>
            </a:r>
            <a:endParaRPr/>
          </a:p>
        </p:txBody>
      </p:sp>
      <p:sp>
        <p:nvSpPr>
          <p:cNvPr id="254" name="Google Shape;254;ge6d59cab61_0_0"/>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5" name="Google Shape;255;ge6d59cab61_0_0"/>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6" name="Google Shape;256;ge6d59cab61_0_0"/>
          <p:cNvSpPr txBox="1">
            <a:spLocks noGrp="1"/>
          </p:cNvSpPr>
          <p:nvPr>
            <p:ph type="body" idx="1"/>
          </p:nvPr>
        </p:nvSpPr>
        <p:spPr>
          <a:xfrm>
            <a:off x="700643" y="2010758"/>
            <a:ext cx="10357957" cy="4459616"/>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00000"/>
              </a:lnSpc>
              <a:spcBef>
                <a:spcPts val="1000"/>
              </a:spcBef>
              <a:spcAft>
                <a:spcPts val="0"/>
              </a:spcAft>
              <a:buClr>
                <a:schemeClr val="dk1"/>
              </a:buClr>
              <a:buSzPct val="51162"/>
              <a:buFont typeface="Arial"/>
              <a:buNone/>
            </a:pPr>
            <a:r>
              <a:rPr lang="en-GB" sz="2200" b="1" dirty="0">
                <a:latin typeface="Arial"/>
                <a:ea typeface="Arial"/>
                <a:cs typeface="Arial"/>
                <a:sym typeface="Arial"/>
              </a:rPr>
              <a:t>Current Study: Next Stage</a:t>
            </a:r>
            <a:endParaRPr sz="2200" b="1" dirty="0">
              <a:latin typeface="Arial"/>
              <a:ea typeface="Arial"/>
              <a:cs typeface="Arial"/>
              <a:sym typeface="Arial"/>
            </a:endParaRPr>
          </a:p>
          <a:p>
            <a:pPr marL="457200" lvl="0" indent="-354885" algn="l" rtl="0">
              <a:lnSpc>
                <a:spcPct val="100000"/>
              </a:lnSpc>
              <a:spcBef>
                <a:spcPts val="1000"/>
              </a:spcBef>
              <a:spcAft>
                <a:spcPts val="0"/>
              </a:spcAft>
              <a:buSzPct val="100000"/>
              <a:buChar char="▪"/>
            </a:pPr>
            <a:r>
              <a:rPr lang="en-GB" sz="2200" dirty="0">
                <a:latin typeface="Arial"/>
                <a:ea typeface="Arial"/>
                <a:cs typeface="Arial"/>
                <a:sym typeface="Arial"/>
              </a:rPr>
              <a:t>Further iterative analysis of corpus (i.e. deeper analysis of texts containing key words (e.g. ‘smart’)</a:t>
            </a:r>
            <a:endParaRPr sz="2200" dirty="0">
              <a:latin typeface="Arial"/>
              <a:ea typeface="Arial"/>
              <a:cs typeface="Arial"/>
              <a:sym typeface="Arial"/>
            </a:endParaRPr>
          </a:p>
          <a:p>
            <a:pPr marL="457200" lvl="0" indent="-354885" algn="l" rtl="0">
              <a:lnSpc>
                <a:spcPct val="100000"/>
              </a:lnSpc>
              <a:spcBef>
                <a:spcPts val="1000"/>
              </a:spcBef>
              <a:spcAft>
                <a:spcPts val="0"/>
              </a:spcAft>
              <a:buSzPct val="100000"/>
              <a:buChar char="▪"/>
            </a:pPr>
            <a:r>
              <a:rPr lang="en-GB" sz="2200" dirty="0">
                <a:latin typeface="Arial"/>
                <a:ea typeface="Arial"/>
                <a:cs typeface="Arial"/>
                <a:sym typeface="Arial"/>
              </a:rPr>
              <a:t>Extend the current corpus (e.g. compare differences between players in different media)</a:t>
            </a:r>
            <a:endParaRPr sz="2200" dirty="0">
              <a:latin typeface="Arial"/>
              <a:ea typeface="Arial"/>
              <a:cs typeface="Arial"/>
              <a:sym typeface="Arial"/>
            </a:endParaRPr>
          </a:p>
          <a:p>
            <a:pPr lvl="0" indent="-354885">
              <a:lnSpc>
                <a:spcPct val="100000"/>
              </a:lnSpc>
              <a:spcBef>
                <a:spcPts val="0"/>
              </a:spcBef>
              <a:buSzPct val="100000"/>
              <a:buChar char="▪"/>
            </a:pPr>
            <a:r>
              <a:rPr lang="en-GB" sz="2200" dirty="0">
                <a:latin typeface="Arial"/>
                <a:ea typeface="Arial"/>
                <a:cs typeface="Arial"/>
                <a:sym typeface="Arial"/>
              </a:rPr>
              <a:t>Modify BAME/Non-BAME categories to include dual heritage players (Campbell &amp; </a:t>
            </a:r>
            <a:r>
              <a:rPr lang="en-GB" sz="2200" dirty="0" err="1">
                <a:latin typeface="Arial"/>
                <a:ea typeface="Arial"/>
                <a:cs typeface="Arial"/>
                <a:sym typeface="Arial"/>
              </a:rPr>
              <a:t>Bebb</a:t>
            </a:r>
            <a:r>
              <a:rPr lang="en-GB" sz="2200" dirty="0">
                <a:latin typeface="Arial"/>
                <a:ea typeface="Arial"/>
                <a:cs typeface="Arial"/>
                <a:sym typeface="Arial"/>
              </a:rPr>
              <a:t>, 2020) </a:t>
            </a:r>
            <a:endParaRPr sz="2200" dirty="0">
              <a:latin typeface="Arial"/>
              <a:ea typeface="Arial"/>
              <a:cs typeface="Arial"/>
              <a:sym typeface="Arial"/>
            </a:endParaRPr>
          </a:p>
          <a:p>
            <a:pPr marL="0" lvl="0" indent="0" algn="l" rtl="0">
              <a:lnSpc>
                <a:spcPct val="100000"/>
              </a:lnSpc>
              <a:spcBef>
                <a:spcPts val="1000"/>
              </a:spcBef>
              <a:spcAft>
                <a:spcPts val="0"/>
              </a:spcAft>
              <a:buNone/>
            </a:pPr>
            <a:endParaRPr sz="2200" b="1" dirty="0">
              <a:latin typeface="Arial"/>
              <a:ea typeface="Arial"/>
              <a:cs typeface="Arial"/>
              <a:sym typeface="Arial"/>
            </a:endParaRPr>
          </a:p>
          <a:p>
            <a:pPr marL="0" lvl="0" indent="0" algn="l" rtl="0">
              <a:lnSpc>
                <a:spcPct val="100000"/>
              </a:lnSpc>
              <a:spcBef>
                <a:spcPts val="1000"/>
              </a:spcBef>
              <a:spcAft>
                <a:spcPts val="0"/>
              </a:spcAft>
              <a:buNone/>
            </a:pPr>
            <a:r>
              <a:rPr lang="en-GB" sz="2200" b="1" dirty="0">
                <a:latin typeface="Arial"/>
                <a:ea typeface="Arial"/>
                <a:cs typeface="Arial"/>
                <a:sym typeface="Arial"/>
              </a:rPr>
              <a:t>Recommendations</a:t>
            </a:r>
            <a:endParaRPr sz="2200" b="1" dirty="0">
              <a:latin typeface="Arial"/>
              <a:ea typeface="Arial"/>
              <a:cs typeface="Arial"/>
              <a:sym typeface="Arial"/>
            </a:endParaRPr>
          </a:p>
          <a:p>
            <a:pPr marL="457200" lvl="0" indent="-354885" algn="l" rtl="0">
              <a:lnSpc>
                <a:spcPct val="100000"/>
              </a:lnSpc>
              <a:spcBef>
                <a:spcPts val="1000"/>
              </a:spcBef>
              <a:spcAft>
                <a:spcPts val="0"/>
              </a:spcAft>
              <a:buSzPct val="100000"/>
              <a:buFont typeface="Arial"/>
              <a:buChar char="▪"/>
            </a:pPr>
            <a:r>
              <a:rPr lang="en-GB" sz="2200" dirty="0">
                <a:latin typeface="Arial"/>
                <a:ea typeface="Arial"/>
                <a:cs typeface="Arial"/>
                <a:sym typeface="Arial"/>
              </a:rPr>
              <a:t>Mediated football reporting is an ideological process in its representation of discourse (Fairclough, 2010), so an increase in understanding/awareness/reflection on choices of language in match reports is necessary in order to avoid unconscious bias/covert racism</a:t>
            </a:r>
            <a:endParaRPr sz="2200" dirty="0">
              <a:latin typeface="Arial"/>
              <a:ea typeface="Arial"/>
              <a:cs typeface="Arial"/>
              <a:sym typeface="Arial"/>
            </a:endParaRPr>
          </a:p>
          <a:p>
            <a:pPr marL="457200" lvl="0" indent="-354885" algn="l" rtl="0">
              <a:lnSpc>
                <a:spcPct val="100000"/>
              </a:lnSpc>
              <a:spcBef>
                <a:spcPts val="1000"/>
              </a:spcBef>
              <a:spcAft>
                <a:spcPts val="0"/>
              </a:spcAft>
              <a:buSzPct val="100000"/>
              <a:buChar char="▪"/>
            </a:pPr>
            <a:r>
              <a:rPr lang="en-GB" sz="2200" dirty="0">
                <a:latin typeface="Arial"/>
                <a:ea typeface="Arial"/>
                <a:cs typeface="Arial"/>
                <a:sym typeface="Arial"/>
              </a:rPr>
              <a:t>Increased presence of BAME journalists/editors (though Campbell &amp; </a:t>
            </a:r>
            <a:r>
              <a:rPr lang="en-GB" sz="2200" dirty="0" err="1">
                <a:latin typeface="Arial"/>
                <a:ea typeface="Arial"/>
                <a:cs typeface="Arial"/>
                <a:sym typeface="Arial"/>
              </a:rPr>
              <a:t>Bebb</a:t>
            </a:r>
            <a:r>
              <a:rPr lang="en-GB" sz="2200" dirty="0">
                <a:latin typeface="Arial"/>
                <a:ea typeface="Arial"/>
                <a:cs typeface="Arial"/>
                <a:sym typeface="Arial"/>
              </a:rPr>
              <a:t> (2020) question this as being ‘superficial’</a:t>
            </a:r>
            <a:endParaRPr sz="2200" dirty="0">
              <a:latin typeface="Arial"/>
              <a:ea typeface="Arial"/>
              <a:cs typeface="Arial"/>
              <a:sym typeface="Arial"/>
            </a:endParaRPr>
          </a:p>
          <a:p>
            <a:pPr marL="0" lvl="0" indent="0" algn="l" rtl="0">
              <a:lnSpc>
                <a:spcPct val="100000"/>
              </a:lnSpc>
              <a:spcBef>
                <a:spcPts val="1000"/>
              </a:spcBef>
              <a:spcAft>
                <a:spcPts val="0"/>
              </a:spcAft>
              <a:buNone/>
            </a:pPr>
            <a:endParaRPr sz="2150" dirty="0">
              <a:latin typeface="Arial"/>
              <a:ea typeface="Arial"/>
              <a:cs typeface="Arial"/>
              <a:sym typeface="Arial"/>
            </a:endParaRPr>
          </a:p>
          <a:p>
            <a:pPr marL="0" lvl="0" indent="0" algn="l" rtl="0">
              <a:lnSpc>
                <a:spcPct val="100000"/>
              </a:lnSpc>
              <a:spcBef>
                <a:spcPts val="1000"/>
              </a:spcBef>
              <a:spcAft>
                <a:spcPts val="0"/>
              </a:spcAft>
              <a:buClr>
                <a:schemeClr val="dk1"/>
              </a:buClr>
              <a:buSzPct val="90000"/>
              <a:buFont typeface="Arial"/>
              <a:buNone/>
            </a:pPr>
            <a:endParaRPr sz="2000" b="1" dirty="0">
              <a:latin typeface="Arial"/>
              <a:ea typeface="Arial"/>
              <a:cs typeface="Arial"/>
              <a:sym typeface="Arial"/>
            </a:endParaRPr>
          </a:p>
          <a:p>
            <a:pPr marL="0" lvl="0" indent="0" algn="l" rtl="0">
              <a:lnSpc>
                <a:spcPct val="100000"/>
              </a:lnSpc>
              <a:spcBef>
                <a:spcPts val="1000"/>
              </a:spcBef>
              <a:spcAft>
                <a:spcPts val="0"/>
              </a:spcAft>
              <a:buSzPct val="97297"/>
              <a:buNone/>
            </a:pPr>
            <a:endParaRPr sz="2000" dirty="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21"/>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2" name="Google Shape;262;p21"/>
          <p:cNvSpPr txBox="1">
            <a:spLocks noGrp="1"/>
          </p:cNvSpPr>
          <p:nvPr>
            <p:ph type="title"/>
          </p:nvPr>
        </p:nvSpPr>
        <p:spPr>
          <a:xfrm>
            <a:off x="1170000" y="637750"/>
            <a:ext cx="109644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Font typeface="Arial"/>
              <a:buNone/>
            </a:pPr>
            <a:r>
              <a:rPr lang="en-GB" sz="3600" b="1">
                <a:solidFill>
                  <a:schemeClr val="lt1"/>
                </a:solidFill>
                <a:latin typeface="Arial"/>
                <a:ea typeface="Arial"/>
                <a:cs typeface="Arial"/>
                <a:sym typeface="Arial"/>
              </a:rPr>
              <a:t>Next Steps</a:t>
            </a:r>
            <a:endParaRPr/>
          </a:p>
        </p:txBody>
      </p:sp>
      <p:sp>
        <p:nvSpPr>
          <p:cNvPr id="263" name="Google Shape;263;p21"/>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4" name="Google Shape;264;p21"/>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5" name="Google Shape;265;p21"/>
          <p:cNvSpPr txBox="1">
            <a:spLocks noGrp="1"/>
          </p:cNvSpPr>
          <p:nvPr>
            <p:ph type="body" idx="1"/>
          </p:nvPr>
        </p:nvSpPr>
        <p:spPr>
          <a:xfrm>
            <a:off x="670900" y="2217600"/>
            <a:ext cx="11181600" cy="40590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000"/>
              </a:spcBef>
              <a:spcAft>
                <a:spcPts val="0"/>
              </a:spcAft>
              <a:buSzPts val="1800"/>
              <a:buNone/>
            </a:pPr>
            <a:r>
              <a:rPr lang="en-GB" sz="2000" b="1" dirty="0">
                <a:latin typeface="Arial"/>
                <a:ea typeface="Arial"/>
                <a:cs typeface="Arial"/>
                <a:sym typeface="Arial"/>
              </a:rPr>
              <a:t>Future Studies</a:t>
            </a:r>
            <a:endParaRPr sz="2000" b="1" dirty="0">
              <a:latin typeface="Arial"/>
              <a:ea typeface="Arial"/>
              <a:cs typeface="Arial"/>
              <a:sym typeface="Arial"/>
            </a:endParaRPr>
          </a:p>
          <a:p>
            <a:pPr marL="457200" lvl="0" indent="-355600" algn="l" rtl="0">
              <a:lnSpc>
                <a:spcPct val="115000"/>
              </a:lnSpc>
              <a:spcBef>
                <a:spcPts val="1000"/>
              </a:spcBef>
              <a:spcAft>
                <a:spcPts val="0"/>
              </a:spcAft>
              <a:buSzPts val="2000"/>
              <a:buChar char="▪"/>
            </a:pPr>
            <a:r>
              <a:rPr lang="en-GB" sz="2000" dirty="0">
                <a:latin typeface="Arial"/>
                <a:ea typeface="Arial"/>
                <a:cs typeface="Arial"/>
                <a:sym typeface="Arial"/>
              </a:rPr>
              <a:t>Historical analysis, e.g. Compare different corpora (e.g. 2012 vs 2020)</a:t>
            </a:r>
            <a:endParaRPr sz="2000" dirty="0">
              <a:latin typeface="Arial"/>
              <a:ea typeface="Arial"/>
              <a:cs typeface="Arial"/>
              <a:sym typeface="Arial"/>
            </a:endParaRPr>
          </a:p>
          <a:p>
            <a:pPr marL="457200" lvl="0" indent="-355600" algn="l" rtl="0">
              <a:lnSpc>
                <a:spcPct val="115000"/>
              </a:lnSpc>
              <a:spcBef>
                <a:spcPts val="0"/>
              </a:spcBef>
              <a:spcAft>
                <a:spcPts val="0"/>
              </a:spcAft>
              <a:buSzPts val="2000"/>
              <a:buChar char="▪"/>
            </a:pPr>
            <a:r>
              <a:rPr lang="en-GB" sz="2000" dirty="0">
                <a:latin typeface="Arial"/>
                <a:ea typeface="Arial"/>
                <a:cs typeface="Arial"/>
                <a:sym typeface="Arial"/>
              </a:rPr>
              <a:t>Individual player analysis, e.g. track key moments of players’ careers (e.g. Raheem Sterling)</a:t>
            </a:r>
            <a:endParaRPr sz="2000" dirty="0">
              <a:latin typeface="Arial"/>
              <a:ea typeface="Arial"/>
              <a:cs typeface="Arial"/>
              <a:sym typeface="Arial"/>
            </a:endParaRPr>
          </a:p>
          <a:p>
            <a:pPr marL="457200" lvl="0" indent="-355600" algn="l" rtl="0">
              <a:lnSpc>
                <a:spcPct val="115000"/>
              </a:lnSpc>
              <a:spcBef>
                <a:spcPts val="0"/>
              </a:spcBef>
              <a:spcAft>
                <a:spcPts val="0"/>
              </a:spcAft>
              <a:buSzPts val="2000"/>
              <a:buChar char="▪"/>
            </a:pPr>
            <a:r>
              <a:rPr lang="en-GB" sz="2000" dirty="0">
                <a:latin typeface="Arial"/>
                <a:ea typeface="Arial"/>
                <a:cs typeface="Arial"/>
                <a:sym typeface="Arial"/>
              </a:rPr>
              <a:t>International match reports, i.e. How is idea of nationhood (e.g. ‘Englishness’) represented?</a:t>
            </a:r>
            <a:endParaRPr sz="2000" dirty="0">
              <a:latin typeface="Arial"/>
              <a:ea typeface="Arial"/>
              <a:cs typeface="Arial"/>
              <a:sym typeface="Arial"/>
            </a:endParaRPr>
          </a:p>
          <a:p>
            <a:pPr marL="457200" lvl="0" indent="-355600" algn="l" rtl="0">
              <a:lnSpc>
                <a:spcPct val="115000"/>
              </a:lnSpc>
              <a:spcBef>
                <a:spcPts val="0"/>
              </a:spcBef>
              <a:spcAft>
                <a:spcPts val="0"/>
              </a:spcAft>
              <a:buSzPts val="2000"/>
              <a:buChar char="▪"/>
            </a:pPr>
            <a:r>
              <a:rPr lang="en-GB" sz="2000" dirty="0">
                <a:latin typeface="Arial"/>
                <a:ea typeface="Arial"/>
                <a:cs typeface="Arial"/>
                <a:sym typeface="Arial"/>
              </a:rPr>
              <a:t>Women’s football - Are there similar categories in mediated reporting of women’s game (e.g. ‘pace and power’?</a:t>
            </a:r>
            <a:endParaRPr sz="2000" dirty="0">
              <a:latin typeface="Arial"/>
              <a:ea typeface="Arial"/>
              <a:cs typeface="Arial"/>
              <a:sym typeface="Arial"/>
            </a:endParaRPr>
          </a:p>
          <a:p>
            <a:pPr marL="457200" lvl="0" indent="-355600" algn="l" rtl="0">
              <a:lnSpc>
                <a:spcPct val="115000"/>
              </a:lnSpc>
              <a:spcBef>
                <a:spcPts val="0"/>
              </a:spcBef>
              <a:spcAft>
                <a:spcPts val="0"/>
              </a:spcAft>
              <a:buSzPts val="2000"/>
              <a:buChar char="▪"/>
            </a:pPr>
            <a:r>
              <a:rPr lang="en-GB" sz="2000" dirty="0">
                <a:latin typeface="Arial"/>
                <a:ea typeface="Arial"/>
                <a:cs typeface="Arial"/>
                <a:sym typeface="Arial"/>
              </a:rPr>
              <a:t>Other languages? </a:t>
            </a:r>
            <a:endParaRPr sz="2000" dirty="0">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6"/>
        <p:cNvGrpSpPr/>
        <p:nvPr/>
      </p:nvGrpSpPr>
      <p:grpSpPr>
        <a:xfrm>
          <a:off x="0" y="0"/>
          <a:ext cx="0" cy="0"/>
          <a:chOff x="0" y="0"/>
          <a:chExt cx="0" cy="0"/>
        </a:xfrm>
      </p:grpSpPr>
      <p:sp>
        <p:nvSpPr>
          <p:cNvPr id="277" name="Google Shape;277;p23"/>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8" name="Google Shape;278;p23"/>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Font typeface="Arial"/>
              <a:buNone/>
            </a:pPr>
            <a:r>
              <a:rPr lang="en-GB" sz="3600" b="1" dirty="0">
                <a:solidFill>
                  <a:schemeClr val="lt1"/>
                </a:solidFill>
                <a:latin typeface="Arial"/>
                <a:ea typeface="Arial"/>
                <a:cs typeface="Arial"/>
                <a:sym typeface="Arial"/>
              </a:rPr>
              <a:t>References (1)</a:t>
            </a:r>
            <a:endParaRPr sz="3600" dirty="0"/>
          </a:p>
        </p:txBody>
      </p:sp>
      <p:sp>
        <p:nvSpPr>
          <p:cNvPr id="279" name="Google Shape;279;p23"/>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0" name="Google Shape;280;p23"/>
          <p:cNvSpPr/>
          <p:nvPr/>
        </p:nvSpPr>
        <p:spPr>
          <a:xfrm>
            <a:off x="0" y="1688641"/>
            <a:ext cx="12191990" cy="516935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1" name="Google Shape;281;p23"/>
          <p:cNvSpPr txBox="1">
            <a:spLocks noGrp="1"/>
          </p:cNvSpPr>
          <p:nvPr>
            <p:ph type="body" idx="1"/>
          </p:nvPr>
        </p:nvSpPr>
        <p:spPr>
          <a:xfrm>
            <a:off x="289050" y="1863575"/>
            <a:ext cx="11903100" cy="489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586"/>
              <a:buNone/>
            </a:pPr>
            <a:r>
              <a:rPr lang="en-GB" sz="1600" dirty="0">
                <a:latin typeface="Arial"/>
                <a:ea typeface="Arial"/>
                <a:cs typeface="Arial"/>
                <a:sym typeface="Arial"/>
              </a:rPr>
              <a:t>    AP Agency (2021). </a:t>
            </a:r>
            <a:r>
              <a:rPr lang="en-GB" sz="1600" i="1" dirty="0">
                <a:latin typeface="Arial"/>
                <a:ea typeface="Arial"/>
                <a:cs typeface="Arial"/>
                <a:sym typeface="Arial"/>
              </a:rPr>
              <a:t>Raheem Sterling takes the knee… </a:t>
            </a:r>
            <a:r>
              <a:rPr lang="en-GB" sz="1600" dirty="0">
                <a:latin typeface="Arial"/>
                <a:ea typeface="Arial"/>
                <a:cs typeface="Arial"/>
                <a:sym typeface="Arial"/>
              </a:rPr>
              <a:t>[Photograph]. Oxford </a:t>
            </a:r>
            <a:r>
              <a:rPr lang="en-GB" sz="1600" dirty="0" err="1">
                <a:latin typeface="Arial"/>
                <a:ea typeface="Arial"/>
                <a:cs typeface="Arial"/>
                <a:sym typeface="Arial"/>
              </a:rPr>
              <a:t>Mail.com</a:t>
            </a:r>
            <a:r>
              <a:rPr lang="en-GB" sz="1600" dirty="0">
                <a:latin typeface="Arial"/>
                <a:ea typeface="Arial"/>
                <a:cs typeface="Arial"/>
                <a:sym typeface="Arial"/>
              </a:rPr>
              <a:t>. 	</a:t>
            </a:r>
            <a:r>
              <a:rPr lang="en-GB" sz="1600" u="sng" dirty="0">
                <a:solidFill>
                  <a:schemeClr val="hlink"/>
                </a:solidFill>
                <a:latin typeface="Arial"/>
                <a:ea typeface="Arial"/>
                <a:cs typeface="Arial"/>
                <a:sym typeface="Arial"/>
                <a:hlinkClick r:id="rId3"/>
              </a:rPr>
              <a:t>https://www.oxfordmail.co.uk/news/19439010.englands-footballers-take-knee/</a:t>
            </a:r>
            <a:endParaRPr sz="1600" dirty="0">
              <a:latin typeface="Arial"/>
              <a:ea typeface="Arial"/>
              <a:cs typeface="Arial"/>
              <a:sym typeface="Arial"/>
            </a:endParaRPr>
          </a:p>
          <a:p>
            <a:pPr marL="809625" lvl="0" indent="-62865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Baker, P. (2006). </a:t>
            </a:r>
            <a:r>
              <a:rPr lang="en-GB" sz="1600" i="1" dirty="0">
                <a:latin typeface="Arial"/>
                <a:ea typeface="Arial"/>
                <a:cs typeface="Arial"/>
                <a:sym typeface="Arial"/>
              </a:rPr>
              <a:t>Using corpora in discourse analysis</a:t>
            </a:r>
            <a:r>
              <a:rPr lang="en-GB" sz="1600" dirty="0">
                <a:latin typeface="Arial"/>
                <a:ea typeface="Arial"/>
                <a:cs typeface="Arial"/>
                <a:sym typeface="Arial"/>
              </a:rPr>
              <a:t>. A&amp;C Black.</a:t>
            </a:r>
            <a:endParaRPr sz="1600" dirty="0">
              <a:latin typeface="Arial"/>
              <a:ea typeface="Arial"/>
              <a:cs typeface="Arial"/>
              <a:sym typeface="Arial"/>
            </a:endParaRPr>
          </a:p>
          <a:p>
            <a:pPr marL="809625" lvl="0" indent="-628650" algn="l" rtl="0">
              <a:lnSpc>
                <a:spcPct val="100000"/>
              </a:lnSpc>
              <a:spcBef>
                <a:spcPts val="1000"/>
              </a:spcBef>
              <a:spcAft>
                <a:spcPts val="0"/>
              </a:spcAft>
              <a:buSzPts val="1100"/>
              <a:buNone/>
            </a:pPr>
            <a:r>
              <a:rPr lang="en-GB" sz="1600" dirty="0">
                <a:latin typeface="Arial"/>
                <a:ea typeface="Arial"/>
                <a:cs typeface="Arial"/>
                <a:sym typeface="Arial"/>
              </a:rPr>
              <a:t>Baker, P., </a:t>
            </a:r>
            <a:r>
              <a:rPr lang="en-GB" sz="1600" dirty="0" err="1">
                <a:latin typeface="Arial"/>
                <a:ea typeface="Arial"/>
                <a:cs typeface="Arial"/>
                <a:sym typeface="Arial"/>
              </a:rPr>
              <a:t>Gabrielatos</a:t>
            </a:r>
            <a:r>
              <a:rPr lang="en-GB" sz="1600" dirty="0">
                <a:latin typeface="Arial"/>
                <a:ea typeface="Arial"/>
                <a:cs typeface="Arial"/>
                <a:sym typeface="Arial"/>
              </a:rPr>
              <a:t>, C., </a:t>
            </a:r>
            <a:r>
              <a:rPr lang="en-GB" sz="1600" dirty="0" err="1">
                <a:latin typeface="Arial"/>
                <a:ea typeface="Arial"/>
                <a:cs typeface="Arial"/>
                <a:sym typeface="Arial"/>
              </a:rPr>
              <a:t>Khosravinik</a:t>
            </a:r>
            <a:r>
              <a:rPr lang="en-GB" sz="1600" dirty="0">
                <a:latin typeface="Arial"/>
                <a:ea typeface="Arial"/>
                <a:cs typeface="Arial"/>
                <a:sym typeface="Arial"/>
              </a:rPr>
              <a:t>, M., </a:t>
            </a:r>
            <a:r>
              <a:rPr lang="en-GB" sz="1600" dirty="0" err="1">
                <a:latin typeface="Arial"/>
                <a:ea typeface="Arial"/>
                <a:cs typeface="Arial"/>
                <a:sym typeface="Arial"/>
              </a:rPr>
              <a:t>Krzyżanowski</a:t>
            </a:r>
            <a:r>
              <a:rPr lang="en-GB" sz="1600" dirty="0">
                <a:latin typeface="Arial"/>
                <a:ea typeface="Arial"/>
                <a:cs typeface="Arial"/>
                <a:sym typeface="Arial"/>
              </a:rPr>
              <a:t>, M., McEnery, T., &amp; </a:t>
            </a:r>
            <a:r>
              <a:rPr lang="en-GB" sz="1600" dirty="0" err="1">
                <a:latin typeface="Arial"/>
                <a:ea typeface="Arial"/>
                <a:cs typeface="Arial"/>
                <a:sym typeface="Arial"/>
              </a:rPr>
              <a:t>Wodak</a:t>
            </a:r>
            <a:r>
              <a:rPr lang="en-GB" sz="1600" dirty="0">
                <a:latin typeface="Arial"/>
                <a:ea typeface="Arial"/>
                <a:cs typeface="Arial"/>
                <a:sym typeface="Arial"/>
              </a:rPr>
              <a:t>, R. (2008). A useful methodological synergy? Combining critical discourse analysis and corpus linguistics to examine discourses of refugees and asylum seekers in the UK press. </a:t>
            </a:r>
            <a:r>
              <a:rPr lang="en-GB" sz="1600" i="1" dirty="0">
                <a:latin typeface="Arial"/>
                <a:ea typeface="Arial"/>
                <a:cs typeface="Arial"/>
                <a:sym typeface="Arial"/>
              </a:rPr>
              <a:t>Discourse &amp; Society</a:t>
            </a:r>
            <a:r>
              <a:rPr lang="en-GB" sz="1600" dirty="0">
                <a:latin typeface="Arial"/>
                <a:ea typeface="Arial"/>
                <a:cs typeface="Arial"/>
                <a:sym typeface="Arial"/>
              </a:rPr>
              <a:t>, </a:t>
            </a:r>
            <a:r>
              <a:rPr lang="en-GB" sz="1600" i="1" dirty="0">
                <a:latin typeface="Arial"/>
                <a:ea typeface="Arial"/>
                <a:cs typeface="Arial"/>
                <a:sym typeface="Arial"/>
              </a:rPr>
              <a:t>19</a:t>
            </a:r>
            <a:r>
              <a:rPr lang="en-GB" sz="1600" dirty="0">
                <a:latin typeface="Arial"/>
                <a:ea typeface="Arial"/>
                <a:cs typeface="Arial"/>
                <a:sym typeface="Arial"/>
              </a:rPr>
              <a:t>(3), 273–306.</a:t>
            </a:r>
            <a:r>
              <a:rPr lang="en-GB" sz="1600" dirty="0">
                <a:solidFill>
                  <a:schemeClr val="hlink"/>
                </a:solidFill>
                <a:uFill>
                  <a:noFill/>
                </a:uFill>
                <a:latin typeface="Arial"/>
                <a:ea typeface="Arial"/>
                <a:cs typeface="Arial"/>
                <a:sym typeface="Arial"/>
                <a:hlinkClick r:id="rId4"/>
              </a:rPr>
              <a:t> </a:t>
            </a:r>
            <a:r>
              <a:rPr lang="en-GB" sz="1600" u="sng" dirty="0">
                <a:solidFill>
                  <a:schemeClr val="hlink"/>
                </a:solidFill>
                <a:latin typeface="Arial"/>
                <a:ea typeface="Arial"/>
                <a:cs typeface="Arial"/>
                <a:sym typeface="Arial"/>
                <a:hlinkClick r:id="rId4"/>
              </a:rPr>
              <a:t>https://doi.org/10.1177/0957926508088962</a:t>
            </a:r>
            <a:endParaRPr sz="1600" u="sng" dirty="0">
              <a:solidFill>
                <a:schemeClr val="hlink"/>
              </a:solidFill>
              <a:latin typeface="Arial"/>
              <a:ea typeface="Arial"/>
              <a:cs typeface="Arial"/>
              <a:sym typeface="Arial"/>
            </a:endParaRPr>
          </a:p>
          <a:p>
            <a:pPr marL="809625" lvl="0" indent="-628650" algn="l" rtl="0">
              <a:lnSpc>
                <a:spcPct val="100000"/>
              </a:lnSpc>
              <a:spcBef>
                <a:spcPts val="1000"/>
              </a:spcBef>
              <a:spcAft>
                <a:spcPts val="0"/>
              </a:spcAft>
              <a:buClr>
                <a:schemeClr val="dk1"/>
              </a:buClr>
              <a:buSzPts val="1100"/>
              <a:buFont typeface="Arial"/>
              <a:buNone/>
            </a:pPr>
            <a:r>
              <a:rPr lang="en-GB" sz="1600" dirty="0">
                <a:latin typeface="Arial"/>
                <a:ea typeface="Arial"/>
                <a:cs typeface="Arial"/>
                <a:sym typeface="Arial"/>
              </a:rPr>
              <a:t>Baker, P., </a:t>
            </a:r>
            <a:r>
              <a:rPr lang="en-GB" sz="1600" dirty="0" err="1">
                <a:latin typeface="Arial"/>
                <a:ea typeface="Arial"/>
                <a:cs typeface="Arial"/>
                <a:sym typeface="Arial"/>
              </a:rPr>
              <a:t>Gabrielatos</a:t>
            </a:r>
            <a:r>
              <a:rPr lang="en-GB" sz="1600" dirty="0">
                <a:latin typeface="Arial"/>
                <a:ea typeface="Arial"/>
                <a:cs typeface="Arial"/>
                <a:sym typeface="Arial"/>
              </a:rPr>
              <a:t>, C., &amp; McEnery, T. (2013). </a:t>
            </a:r>
            <a:r>
              <a:rPr lang="en-GB" sz="1600" i="1" dirty="0">
                <a:latin typeface="Arial"/>
                <a:ea typeface="Arial"/>
                <a:cs typeface="Arial"/>
                <a:sym typeface="Arial"/>
              </a:rPr>
              <a:t>Discourse analysis and media attitudes: The representation of Islam in the British press</a:t>
            </a:r>
            <a:r>
              <a:rPr lang="en-GB" sz="1600" dirty="0">
                <a:latin typeface="Arial"/>
                <a:ea typeface="Arial"/>
                <a:cs typeface="Arial"/>
                <a:sym typeface="Arial"/>
              </a:rPr>
              <a:t>. Cambridge University Press.</a:t>
            </a:r>
            <a:endParaRPr sz="1600" dirty="0">
              <a:latin typeface="Arial"/>
              <a:ea typeface="Arial"/>
              <a:cs typeface="Arial"/>
              <a:sym typeface="Arial"/>
            </a:endParaRPr>
          </a:p>
          <a:p>
            <a:pPr marL="809625" lvl="0" indent="-628650" algn="l" rtl="0">
              <a:lnSpc>
                <a:spcPct val="100000"/>
              </a:lnSpc>
              <a:spcBef>
                <a:spcPts val="1000"/>
              </a:spcBef>
              <a:spcAft>
                <a:spcPts val="0"/>
              </a:spcAft>
              <a:buSzPts val="586"/>
              <a:buNone/>
            </a:pPr>
            <a:r>
              <a:rPr lang="en-GB" sz="1600" dirty="0" err="1">
                <a:latin typeface="Arial"/>
                <a:ea typeface="Arial"/>
                <a:cs typeface="Arial"/>
                <a:sym typeface="Arial"/>
              </a:rPr>
              <a:t>Brezina</a:t>
            </a:r>
            <a:r>
              <a:rPr lang="en-GB" sz="1600" dirty="0">
                <a:latin typeface="Arial"/>
                <a:ea typeface="Arial"/>
                <a:cs typeface="Arial"/>
                <a:sym typeface="Arial"/>
              </a:rPr>
              <a:t>, V., Weill-Tessier, P., &amp; McEnery, A. (2021). #</a:t>
            </a:r>
            <a:r>
              <a:rPr lang="en-GB" sz="1600" dirty="0" err="1">
                <a:latin typeface="Arial"/>
                <a:ea typeface="Arial"/>
                <a:cs typeface="Arial"/>
                <a:sym typeface="Arial"/>
              </a:rPr>
              <a:t>LancsBox</a:t>
            </a:r>
            <a:r>
              <a:rPr lang="en-GB" sz="1600" dirty="0">
                <a:latin typeface="Arial"/>
                <a:ea typeface="Arial"/>
                <a:cs typeface="Arial"/>
                <a:sym typeface="Arial"/>
              </a:rPr>
              <a:t> v. 6.x. [software package]. </a:t>
            </a:r>
            <a:endParaRPr sz="1600" dirty="0">
              <a:latin typeface="Arial"/>
              <a:ea typeface="Arial"/>
              <a:cs typeface="Arial"/>
              <a:sym typeface="Arial"/>
            </a:endParaRPr>
          </a:p>
          <a:p>
            <a:pPr marL="809625" lvl="0" indent="-628650" algn="l" rtl="0">
              <a:lnSpc>
                <a:spcPct val="100000"/>
              </a:lnSpc>
              <a:spcBef>
                <a:spcPts val="1000"/>
              </a:spcBef>
              <a:spcAft>
                <a:spcPts val="0"/>
              </a:spcAft>
              <a:buSzPts val="586"/>
              <a:buNone/>
            </a:pPr>
            <a:r>
              <a:rPr lang="en-GB" sz="1600" dirty="0">
                <a:latin typeface="Arial"/>
                <a:ea typeface="Arial"/>
                <a:cs typeface="Arial"/>
                <a:sym typeface="Arial"/>
              </a:rPr>
              <a:t>Campbell, P. I., &amp; </a:t>
            </a:r>
            <a:r>
              <a:rPr lang="en-GB" sz="1600" dirty="0" err="1">
                <a:latin typeface="Arial"/>
                <a:ea typeface="Arial"/>
                <a:cs typeface="Arial"/>
                <a:sym typeface="Arial"/>
              </a:rPr>
              <a:t>Bebb</a:t>
            </a:r>
            <a:r>
              <a:rPr lang="en-GB" sz="1600" dirty="0">
                <a:latin typeface="Arial"/>
                <a:ea typeface="Arial"/>
                <a:cs typeface="Arial"/>
                <a:sym typeface="Arial"/>
              </a:rPr>
              <a:t>, L. (2020). ‘He is like a gazelle (when he runs)’ (Re)constructing race and nation in match-day commentary at the men’s 2018 FIFA World Cup, </a:t>
            </a:r>
            <a:r>
              <a:rPr lang="en-GB" sz="1600" i="1" dirty="0">
                <a:latin typeface="Arial"/>
                <a:ea typeface="Arial"/>
                <a:cs typeface="Arial"/>
                <a:sym typeface="Arial"/>
              </a:rPr>
              <a:t>Sport in Society</a:t>
            </a:r>
            <a:r>
              <a:rPr lang="en-GB" sz="1600" dirty="0">
                <a:latin typeface="Arial"/>
                <a:ea typeface="Arial"/>
                <a:cs typeface="Arial"/>
                <a:sym typeface="Arial"/>
              </a:rPr>
              <a:t>, https://</a:t>
            </a:r>
            <a:r>
              <a:rPr lang="en-GB" sz="1600" u="sng" dirty="0">
                <a:solidFill>
                  <a:schemeClr val="hlink"/>
                </a:solidFill>
                <a:latin typeface="Arial"/>
                <a:ea typeface="Arial"/>
                <a:cs typeface="Arial"/>
                <a:sym typeface="Arial"/>
                <a:hlinkClick r:id="rId5"/>
              </a:rPr>
              <a:t>10.1080/17430437.2020.1777102</a:t>
            </a:r>
            <a:endParaRPr sz="1600" u="sng" dirty="0">
              <a:solidFill>
                <a:schemeClr val="hlink"/>
              </a:solidFill>
              <a:latin typeface="Arial"/>
              <a:ea typeface="Arial"/>
              <a:cs typeface="Arial"/>
              <a:sym typeface="Arial"/>
            </a:endParaRPr>
          </a:p>
          <a:p>
            <a:pPr marL="809625" lvl="0" indent="-628650" algn="l" rtl="0">
              <a:lnSpc>
                <a:spcPct val="100000"/>
              </a:lnSpc>
              <a:spcBef>
                <a:spcPts val="1000"/>
              </a:spcBef>
              <a:spcAft>
                <a:spcPts val="0"/>
              </a:spcAft>
              <a:buSzPts val="586"/>
              <a:buNone/>
            </a:pPr>
            <a:r>
              <a:rPr lang="en-GB" sz="1600" dirty="0">
                <a:latin typeface="Arial"/>
                <a:ea typeface="Arial"/>
                <a:cs typeface="Arial"/>
                <a:sym typeface="Arial"/>
              </a:rPr>
              <a:t>Dibble, A. (2017). Proportion of British BAME players has doubled since the Premier League began–</a:t>
            </a:r>
            <a:r>
              <a:rPr lang="en-GB" sz="1600" dirty="0" err="1">
                <a:latin typeface="Arial"/>
                <a:ea typeface="Arial"/>
                <a:cs typeface="Arial"/>
                <a:sym typeface="Arial"/>
              </a:rPr>
              <a:t>talkSPORT</a:t>
            </a:r>
            <a:r>
              <a:rPr lang="en-GB" sz="1600" dirty="0">
                <a:latin typeface="Arial"/>
                <a:ea typeface="Arial"/>
                <a:cs typeface="Arial"/>
                <a:sym typeface="Arial"/>
              </a:rPr>
              <a:t> special report. </a:t>
            </a:r>
            <a:r>
              <a:rPr lang="en-GB" sz="1600" dirty="0">
                <a:latin typeface="Arial"/>
                <a:ea typeface="Arial"/>
                <a:cs typeface="Arial"/>
                <a:sym typeface="Arial"/>
                <a:hlinkClick r:id="rId6"/>
              </a:rPr>
              <a:t>https://talksport.com/football/269320/proportion-british-bame-players-has-doubled-premier-league-began-talksport-special-report/</a:t>
            </a:r>
            <a:endParaRPr lang="en-GB" sz="1600" dirty="0">
              <a:latin typeface="Arial"/>
              <a:ea typeface="Arial"/>
              <a:cs typeface="Arial"/>
              <a:sym typeface="Arial"/>
            </a:endParaRPr>
          </a:p>
          <a:p>
            <a:pPr marL="809625" lvl="0" indent="-628650" algn="l" rtl="0">
              <a:lnSpc>
                <a:spcPct val="100000"/>
              </a:lnSpc>
              <a:spcBef>
                <a:spcPts val="1000"/>
              </a:spcBef>
              <a:spcAft>
                <a:spcPts val="0"/>
              </a:spcAft>
              <a:buSzPts val="586"/>
              <a:buNone/>
            </a:pPr>
            <a:r>
              <a:rPr lang="en-GB" sz="1600" dirty="0">
                <a:latin typeface="Arial"/>
                <a:ea typeface="Arial"/>
                <a:cs typeface="Arial"/>
                <a:sym typeface="Arial"/>
              </a:rPr>
              <a:t>Fairclough, N. (2010). </a:t>
            </a:r>
            <a:r>
              <a:rPr lang="en-GB" sz="1600" i="1" dirty="0">
                <a:latin typeface="Arial"/>
                <a:ea typeface="Arial"/>
                <a:cs typeface="Arial"/>
                <a:sym typeface="Arial"/>
              </a:rPr>
              <a:t>Critical discourse analysis: The critical study of language</a:t>
            </a:r>
            <a:r>
              <a:rPr lang="en-GB" sz="1600" dirty="0">
                <a:latin typeface="Arial"/>
                <a:ea typeface="Arial"/>
                <a:cs typeface="Arial"/>
                <a:sym typeface="Arial"/>
              </a:rPr>
              <a:t>. Routledge.</a:t>
            </a:r>
            <a:endParaRPr sz="1600" dirty="0"/>
          </a:p>
          <a:p>
            <a:pPr marL="0" lvl="0" indent="0" algn="l" rtl="0">
              <a:lnSpc>
                <a:spcPct val="100000"/>
              </a:lnSpc>
              <a:spcBef>
                <a:spcPts val="1000"/>
              </a:spcBef>
              <a:spcAft>
                <a:spcPts val="1000"/>
              </a:spcAft>
              <a:buClr>
                <a:schemeClr val="dk1"/>
              </a:buClr>
              <a:buSzPts val="586"/>
              <a:buFont typeface="Arial"/>
              <a:buNone/>
            </a:pPr>
            <a:endParaRPr sz="1600" dirty="0">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4"/>
          <p:cNvSpPr/>
          <p:nvPr/>
        </p:nvSpPr>
        <p:spPr>
          <a:xfrm>
            <a:off x="10" y="-5705"/>
            <a:ext cx="12191990" cy="1694346"/>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7" name="Google Shape;287;p24"/>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Font typeface="Arial"/>
              <a:buNone/>
            </a:pPr>
            <a:r>
              <a:rPr lang="en-GB" sz="3600" b="1">
                <a:solidFill>
                  <a:schemeClr val="lt1"/>
                </a:solidFill>
                <a:latin typeface="Arial"/>
                <a:ea typeface="Arial"/>
                <a:cs typeface="Arial"/>
                <a:sym typeface="Arial"/>
              </a:rPr>
              <a:t>References (2)</a:t>
            </a:r>
            <a:endParaRPr sz="3600"/>
          </a:p>
        </p:txBody>
      </p:sp>
      <p:sp>
        <p:nvSpPr>
          <p:cNvPr id="288" name="Google Shape;288;p24"/>
          <p:cNvSpPr/>
          <p:nvPr/>
        </p:nvSpPr>
        <p:spPr>
          <a:xfrm>
            <a:off x="1156851" y="2010758"/>
            <a:ext cx="457190" cy="4571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9" name="Google Shape;289;p24"/>
          <p:cNvSpPr/>
          <p:nvPr/>
        </p:nvSpPr>
        <p:spPr>
          <a:xfrm>
            <a:off x="0" y="1688641"/>
            <a:ext cx="12191990" cy="5169359"/>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0" name="Google Shape;290;p24"/>
          <p:cNvSpPr txBox="1">
            <a:spLocks noGrp="1"/>
          </p:cNvSpPr>
          <p:nvPr>
            <p:ph type="body" idx="1"/>
          </p:nvPr>
        </p:nvSpPr>
        <p:spPr>
          <a:xfrm>
            <a:off x="75" y="1688650"/>
            <a:ext cx="12192000" cy="5169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586"/>
              <a:buNone/>
            </a:pPr>
            <a:r>
              <a:rPr lang="en-GB" sz="1600" dirty="0">
                <a:latin typeface="Arial"/>
                <a:ea typeface="Arial"/>
                <a:cs typeface="Arial"/>
                <a:sym typeface="Arial"/>
              </a:rPr>
              <a:t>   </a:t>
            </a:r>
            <a:r>
              <a:rPr lang="en-GB" sz="1600" dirty="0" err="1">
                <a:latin typeface="Arial"/>
                <a:ea typeface="Arial"/>
                <a:cs typeface="Arial"/>
                <a:sym typeface="Arial"/>
              </a:rPr>
              <a:t>Kassing</a:t>
            </a:r>
            <a:r>
              <a:rPr lang="en-GB" sz="1600" dirty="0">
                <a:latin typeface="Arial"/>
                <a:ea typeface="Arial"/>
                <a:cs typeface="Arial"/>
                <a:sym typeface="Arial"/>
              </a:rPr>
              <a:t>, J. W., Billings, A. C., Brown, R. S., </a:t>
            </a:r>
            <a:r>
              <a:rPr lang="en-GB" sz="1600" dirty="0" err="1">
                <a:latin typeface="Arial"/>
                <a:ea typeface="Arial"/>
                <a:cs typeface="Arial"/>
                <a:sym typeface="Arial"/>
              </a:rPr>
              <a:t>Halone</a:t>
            </a:r>
            <a:r>
              <a:rPr lang="en-GB" sz="1600" dirty="0">
                <a:latin typeface="Arial"/>
                <a:ea typeface="Arial"/>
                <a:cs typeface="Arial"/>
                <a:sym typeface="Arial"/>
              </a:rPr>
              <a:t>, K. K., Harrison, K., </a:t>
            </a:r>
            <a:r>
              <a:rPr lang="en-GB" sz="1600" dirty="0" err="1">
                <a:latin typeface="Arial"/>
                <a:ea typeface="Arial"/>
                <a:cs typeface="Arial"/>
                <a:sym typeface="Arial"/>
              </a:rPr>
              <a:t>Krizek</a:t>
            </a:r>
            <a:r>
              <a:rPr lang="en-GB" sz="1600" dirty="0">
                <a:latin typeface="Arial"/>
                <a:ea typeface="Arial"/>
                <a:cs typeface="Arial"/>
                <a:sym typeface="Arial"/>
              </a:rPr>
              <a:t>, B., Mean, L. J., &amp; Turman, P. D. (2004). Chapter     </a:t>
            </a:r>
            <a:endParaRPr sz="1600" dirty="0">
              <a:latin typeface="Arial"/>
              <a:ea typeface="Arial"/>
              <a:cs typeface="Arial"/>
              <a:sym typeface="Arial"/>
            </a:endParaRPr>
          </a:p>
          <a:p>
            <a:pPr marL="0" lvl="0" indent="0" algn="l" rtl="0">
              <a:lnSpc>
                <a:spcPct val="100000"/>
              </a:lnSpc>
              <a:spcBef>
                <a:spcPts val="0"/>
              </a:spcBef>
              <a:spcAft>
                <a:spcPts val="0"/>
              </a:spcAft>
              <a:buClr>
                <a:schemeClr val="dk1"/>
              </a:buClr>
              <a:buSzPts val="586"/>
              <a:buNone/>
            </a:pPr>
            <a:r>
              <a:rPr lang="en-GB" sz="1600" dirty="0">
                <a:latin typeface="Arial"/>
                <a:ea typeface="Arial"/>
                <a:cs typeface="Arial"/>
                <a:sym typeface="Arial"/>
              </a:rPr>
              <a:t>    	10: Communication in the community of sport: The process of enacting, (re)producing, consuming, and organising sport.    </a:t>
            </a:r>
            <a:endParaRPr sz="1600" dirty="0">
              <a:latin typeface="Arial"/>
              <a:ea typeface="Arial"/>
              <a:cs typeface="Arial"/>
              <a:sym typeface="Arial"/>
            </a:endParaRPr>
          </a:p>
          <a:p>
            <a:pPr marL="0" lvl="0" indent="0" algn="l" rtl="0">
              <a:lnSpc>
                <a:spcPct val="100000"/>
              </a:lnSpc>
              <a:spcBef>
                <a:spcPts val="0"/>
              </a:spcBef>
              <a:spcAft>
                <a:spcPts val="0"/>
              </a:spcAft>
              <a:buClr>
                <a:schemeClr val="dk1"/>
              </a:buClr>
              <a:buSzPts val="586"/>
              <a:buNone/>
            </a:pPr>
            <a:r>
              <a:rPr lang="en-GB" sz="1600" i="1" dirty="0">
                <a:latin typeface="Arial"/>
                <a:ea typeface="Arial"/>
                <a:cs typeface="Arial"/>
                <a:sym typeface="Arial"/>
              </a:rPr>
              <a:t>    	Communication Yearbook</a:t>
            </a:r>
            <a:r>
              <a:rPr lang="en-GB" sz="1600" dirty="0">
                <a:latin typeface="Arial"/>
                <a:ea typeface="Arial"/>
                <a:cs typeface="Arial"/>
                <a:sym typeface="Arial"/>
              </a:rPr>
              <a:t>, </a:t>
            </a:r>
            <a:r>
              <a:rPr lang="en-GB" sz="1600" i="1" dirty="0">
                <a:latin typeface="Arial"/>
                <a:ea typeface="Arial"/>
                <a:cs typeface="Arial"/>
                <a:sym typeface="Arial"/>
              </a:rPr>
              <a:t>28</a:t>
            </a:r>
            <a:r>
              <a:rPr lang="en-GB" sz="1600" dirty="0">
                <a:latin typeface="Arial"/>
                <a:ea typeface="Arial"/>
                <a:cs typeface="Arial"/>
                <a:sym typeface="Arial"/>
              </a:rPr>
              <a:t>(1), 373–409. </a:t>
            </a:r>
            <a:r>
              <a:rPr lang="en-GB" sz="1600" u="sng" dirty="0">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https://doi.org/10.1207/s15567419cy2801_10</a:t>
            </a:r>
            <a:endParaRPr sz="1600" dirty="0">
              <a:latin typeface="Arial"/>
              <a:ea typeface="Arial"/>
              <a:cs typeface="Arial"/>
              <a:sym typeface="Arial"/>
            </a:endParaRPr>
          </a:p>
          <a:p>
            <a:pPr marL="809625" lvl="0" indent="-62865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King, C. (2004). Race and cultural identity: Playing the race game inside football. </a:t>
            </a:r>
            <a:r>
              <a:rPr lang="en-GB" sz="1600" i="1" dirty="0">
                <a:latin typeface="Arial"/>
                <a:ea typeface="Arial"/>
                <a:cs typeface="Arial"/>
                <a:sym typeface="Arial"/>
              </a:rPr>
              <a:t>Leisure Studies</a:t>
            </a:r>
            <a:r>
              <a:rPr lang="en-GB" sz="1600" dirty="0">
                <a:latin typeface="Arial"/>
                <a:ea typeface="Arial"/>
                <a:cs typeface="Arial"/>
                <a:sym typeface="Arial"/>
              </a:rPr>
              <a:t>, </a:t>
            </a:r>
            <a:r>
              <a:rPr lang="en-GB" sz="1600" i="1" dirty="0">
                <a:latin typeface="Arial"/>
                <a:ea typeface="Arial"/>
                <a:cs typeface="Arial"/>
                <a:sym typeface="Arial"/>
              </a:rPr>
              <a:t>23</a:t>
            </a:r>
            <a:r>
              <a:rPr lang="en-GB" sz="1600" dirty="0">
                <a:latin typeface="Arial"/>
                <a:ea typeface="Arial"/>
                <a:cs typeface="Arial"/>
                <a:sym typeface="Arial"/>
              </a:rPr>
              <a:t>(1), 19-30.     </a:t>
            </a:r>
            <a:r>
              <a:rPr lang="en-GB" sz="1600" u="sng" dirty="0">
                <a:solidFill>
                  <a:schemeClr val="hlink"/>
                </a:solidFill>
                <a:latin typeface="Arial"/>
                <a:ea typeface="Arial"/>
                <a:cs typeface="Arial"/>
                <a:sym typeface="Arial"/>
                <a:hlinkClick r:id="rId4"/>
              </a:rPr>
              <a:t>https://doi.org/10.1080/0261436042000182290</a:t>
            </a:r>
            <a:endParaRPr sz="1600" dirty="0">
              <a:latin typeface="Arial"/>
              <a:ea typeface="Arial"/>
              <a:cs typeface="Arial"/>
              <a:sym typeface="Arial"/>
            </a:endParaRPr>
          </a:p>
          <a:p>
            <a:pPr marL="809999" lvl="0" indent="-62865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Meier, S. (2019). Formulaic language and text routines in football live text commentaries and match reports: A cross-and corpus-linguistic approach. In Levin, M., &amp; </a:t>
            </a:r>
            <a:r>
              <a:rPr lang="en-GB" sz="1600" dirty="0" err="1">
                <a:latin typeface="Arial"/>
                <a:ea typeface="Arial"/>
                <a:cs typeface="Arial"/>
                <a:sym typeface="Arial"/>
              </a:rPr>
              <a:t>Callies</a:t>
            </a:r>
            <a:r>
              <a:rPr lang="en-GB" sz="1600" dirty="0">
                <a:latin typeface="Arial"/>
                <a:ea typeface="Arial"/>
                <a:cs typeface="Arial"/>
                <a:sym typeface="Arial"/>
              </a:rPr>
              <a:t>, M. (Eds.). </a:t>
            </a:r>
            <a:r>
              <a:rPr lang="en-GB" sz="1600" i="1" dirty="0">
                <a:latin typeface="Arial"/>
                <a:ea typeface="Arial"/>
                <a:cs typeface="Arial"/>
                <a:sym typeface="Arial"/>
              </a:rPr>
              <a:t>Corpus approaches to the language of sports: Text, media, modalities</a:t>
            </a:r>
            <a:r>
              <a:rPr lang="en-GB" sz="1600" dirty="0">
                <a:latin typeface="Arial"/>
                <a:ea typeface="Arial"/>
                <a:cs typeface="Arial"/>
                <a:sym typeface="Arial"/>
              </a:rPr>
              <a:t>, 13-36. Bloomsbury Publishing. </a:t>
            </a:r>
            <a:endParaRPr sz="1600" dirty="0">
              <a:latin typeface="Arial"/>
              <a:ea typeface="Arial"/>
              <a:cs typeface="Arial"/>
              <a:sym typeface="Arial"/>
            </a:endParaRPr>
          </a:p>
          <a:p>
            <a:pPr marL="809999" lvl="0" indent="-62865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McLoughlin, D. (2020). Racial bias in football commentary: The pace and power effect. </a:t>
            </a:r>
            <a:r>
              <a:rPr lang="en-GB" sz="1600" u="sng" dirty="0">
                <a:solidFill>
                  <a:schemeClr val="hlink"/>
                </a:solidFill>
                <a:latin typeface="Arial"/>
                <a:ea typeface="Arial"/>
                <a:cs typeface="Arial"/>
                <a:sym typeface="Arial"/>
                <a:hlinkClick r:id="rId5"/>
              </a:rPr>
              <a:t>https://runrepeat.com/racial-bias-study-soccer</a:t>
            </a:r>
            <a:endParaRPr sz="1600" dirty="0">
              <a:latin typeface="Arial"/>
              <a:ea typeface="Arial"/>
              <a:cs typeface="Arial"/>
              <a:sym typeface="Arial"/>
            </a:endParaRPr>
          </a:p>
          <a:p>
            <a:pPr marL="809999" lvl="0" indent="-62865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McCarthy and Jones (1997). Speed, aggression, strength, and tactical </a:t>
            </a:r>
            <a:r>
              <a:rPr lang="en-GB" sz="1600" dirty="0" err="1">
                <a:latin typeface="Arial"/>
                <a:ea typeface="Arial"/>
                <a:cs typeface="Arial"/>
                <a:sym typeface="Arial"/>
              </a:rPr>
              <a:t>naivite</a:t>
            </a:r>
            <a:r>
              <a:rPr lang="en-GB" sz="1600" dirty="0">
                <a:latin typeface="Arial"/>
                <a:ea typeface="Arial"/>
                <a:cs typeface="Arial"/>
                <a:sym typeface="Arial"/>
              </a:rPr>
              <a:t>: The portrayal of the black soccer player on television. </a:t>
            </a:r>
            <a:r>
              <a:rPr lang="en-GB" sz="1600" i="1" dirty="0">
                <a:latin typeface="Arial"/>
                <a:ea typeface="Arial"/>
                <a:cs typeface="Arial"/>
                <a:sym typeface="Arial"/>
              </a:rPr>
              <a:t>Journal of 	Sport and Social Issues</a:t>
            </a:r>
            <a:r>
              <a:rPr lang="en-GB" sz="1600" dirty="0">
                <a:latin typeface="Arial"/>
                <a:ea typeface="Arial"/>
                <a:cs typeface="Arial"/>
                <a:sym typeface="Arial"/>
              </a:rPr>
              <a:t>, </a:t>
            </a:r>
            <a:r>
              <a:rPr lang="en-GB" sz="1600" u="sng" dirty="0">
                <a:solidFill>
                  <a:schemeClr val="hlink"/>
                </a:solidFill>
                <a:latin typeface="Arial"/>
                <a:ea typeface="Arial"/>
                <a:cs typeface="Arial"/>
                <a:sym typeface="Arial"/>
                <a:hlinkClick r:id="rId6"/>
              </a:rPr>
              <a:t>https://doi.org/10.1177/019372397021004003</a:t>
            </a:r>
            <a:endParaRPr sz="1600" dirty="0">
              <a:latin typeface="Arial"/>
              <a:ea typeface="Arial"/>
              <a:cs typeface="Arial"/>
              <a:sym typeface="Arial"/>
            </a:endParaRPr>
          </a:p>
          <a:p>
            <a:pPr marL="809999" lvl="0" indent="-628650" algn="l" rtl="0">
              <a:lnSpc>
                <a:spcPct val="100000"/>
              </a:lnSpc>
              <a:spcBef>
                <a:spcPts val="1000"/>
              </a:spcBef>
              <a:spcAft>
                <a:spcPts val="0"/>
              </a:spcAft>
              <a:buClr>
                <a:schemeClr val="dk1"/>
              </a:buClr>
              <a:buSzPts val="1100"/>
              <a:buFont typeface="Arial"/>
              <a:buNone/>
            </a:pPr>
            <a:r>
              <a:rPr lang="en-GB" sz="1600" dirty="0">
                <a:latin typeface="Arial"/>
                <a:ea typeface="Arial"/>
                <a:cs typeface="Arial"/>
                <a:sym typeface="Arial"/>
              </a:rPr>
              <a:t>Morgan, P. [@</a:t>
            </a:r>
            <a:r>
              <a:rPr lang="en-GB" sz="1600" dirty="0" err="1">
                <a:latin typeface="Arial"/>
                <a:ea typeface="Arial"/>
                <a:cs typeface="Arial"/>
                <a:sym typeface="Arial"/>
              </a:rPr>
              <a:t>piersmorgan</a:t>
            </a:r>
            <a:r>
              <a:rPr lang="en-GB" sz="1600" dirty="0">
                <a:latin typeface="Arial"/>
                <a:ea typeface="Arial"/>
                <a:cs typeface="Arial"/>
                <a:sym typeface="Arial"/>
              </a:rPr>
              <a:t>]. (2018, December 9). ‘Henry, do you honestly believe newspapers have unfairly…’ [Tweet]. Twitter. </a:t>
            </a:r>
            <a:r>
              <a:rPr lang="en-GB" sz="1600" u="sng" dirty="0">
                <a:solidFill>
                  <a:schemeClr val="hlink"/>
                </a:solidFill>
                <a:latin typeface="Arial"/>
                <a:ea typeface="Arial"/>
                <a:cs typeface="Arial"/>
                <a:sym typeface="Arial"/>
                <a:hlinkClick r:id="rId7"/>
              </a:rPr>
              <a:t>https://twitter.com/piersmorgan/status/1071719045370662913</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1100"/>
              <a:buFont typeface="Arial"/>
              <a:buNone/>
            </a:pPr>
            <a:r>
              <a:rPr lang="en-GB" sz="1600" dirty="0" err="1">
                <a:latin typeface="Arial"/>
                <a:ea typeface="Arial"/>
                <a:cs typeface="Arial"/>
                <a:sym typeface="Arial"/>
              </a:rPr>
              <a:t>Pearn</a:t>
            </a:r>
            <a:r>
              <a:rPr lang="en-GB" sz="1600" dirty="0">
                <a:latin typeface="Arial"/>
                <a:ea typeface="Arial"/>
                <a:cs typeface="Arial"/>
                <a:sym typeface="Arial"/>
              </a:rPr>
              <a:t> </a:t>
            </a:r>
            <a:r>
              <a:rPr lang="en-GB" sz="1600" dirty="0" err="1">
                <a:latin typeface="Arial"/>
                <a:ea typeface="Arial"/>
                <a:cs typeface="Arial"/>
                <a:sym typeface="Arial"/>
              </a:rPr>
              <a:t>Kandola</a:t>
            </a:r>
            <a:r>
              <a:rPr lang="en-GB" sz="1600" dirty="0">
                <a:latin typeface="Arial"/>
                <a:ea typeface="Arial"/>
                <a:cs typeface="Arial"/>
                <a:sym typeface="Arial"/>
              </a:rPr>
              <a:t>. (2016, January 7). Lack of diversity found in the leadership of Premier League football clubs [Press release]. </a:t>
            </a:r>
            <a:r>
              <a:rPr lang="en-GB" sz="1600" u="sng" dirty="0">
                <a:solidFill>
                  <a:schemeClr val="hlink"/>
                </a:solidFill>
                <a:latin typeface="Arial"/>
                <a:ea typeface="Arial"/>
                <a:cs typeface="Arial"/>
                <a:sym typeface="Arial"/>
                <a:hlinkClick r:id="rId8"/>
              </a:rPr>
              <a:t>https://pearnkandola.com/press/press-release-lack-of-diversity-found-in-the-leadership-of-premier-league-football-clubs/</a:t>
            </a:r>
            <a:endParaRPr sz="1600" dirty="0">
              <a:latin typeface="Arial"/>
              <a:ea typeface="Arial"/>
              <a:cs typeface="Arial"/>
              <a:sym typeface="Arial"/>
            </a:endParaRPr>
          </a:p>
          <a:p>
            <a:pPr marL="809999" lvl="0" indent="-628650" algn="l" rtl="0">
              <a:lnSpc>
                <a:spcPct val="100000"/>
              </a:lnSpc>
              <a:spcBef>
                <a:spcPts val="1000"/>
              </a:spcBef>
              <a:spcAft>
                <a:spcPts val="0"/>
              </a:spcAft>
              <a:buClr>
                <a:schemeClr val="dk1"/>
              </a:buClr>
              <a:buSzPts val="1100"/>
              <a:buFont typeface="Arial"/>
              <a:buNone/>
            </a:pPr>
            <a:endParaRPr sz="1600" dirty="0">
              <a:latin typeface="Arial"/>
              <a:ea typeface="Arial"/>
              <a:cs typeface="Arial"/>
              <a:sym typeface="Arial"/>
            </a:endParaRPr>
          </a:p>
          <a:p>
            <a:pPr marL="809999" lvl="0" indent="-628650" algn="l" rtl="0">
              <a:lnSpc>
                <a:spcPct val="100000"/>
              </a:lnSpc>
              <a:spcBef>
                <a:spcPts val="1000"/>
              </a:spcBef>
              <a:spcAft>
                <a:spcPts val="1000"/>
              </a:spcAft>
              <a:buClr>
                <a:schemeClr val="dk1"/>
              </a:buClr>
              <a:buSzPts val="586"/>
              <a:buFont typeface="Arial"/>
              <a:buNone/>
            </a:pPr>
            <a:endParaRPr sz="1600" dirty="0">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5"/>
          <p:cNvSpPr/>
          <p:nvPr/>
        </p:nvSpPr>
        <p:spPr>
          <a:xfrm>
            <a:off x="10" y="-5705"/>
            <a:ext cx="12192000" cy="1694400"/>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6" name="Google Shape;296;p25"/>
          <p:cNvSpPr txBox="1">
            <a:spLocks noGrp="1"/>
          </p:cNvSpPr>
          <p:nvPr>
            <p:ph type="title"/>
          </p:nvPr>
        </p:nvSpPr>
        <p:spPr>
          <a:xfrm>
            <a:off x="1170000" y="637762"/>
            <a:ext cx="9888600" cy="90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Font typeface="Arial"/>
              <a:buNone/>
            </a:pPr>
            <a:r>
              <a:rPr lang="en-GB" sz="3600" b="1">
                <a:solidFill>
                  <a:schemeClr val="lt1"/>
                </a:solidFill>
                <a:latin typeface="Arial"/>
                <a:ea typeface="Arial"/>
                <a:cs typeface="Arial"/>
                <a:sym typeface="Arial"/>
              </a:rPr>
              <a:t>References (3)</a:t>
            </a:r>
            <a:endParaRPr sz="3600"/>
          </a:p>
        </p:txBody>
      </p:sp>
      <p:sp>
        <p:nvSpPr>
          <p:cNvPr id="297" name="Google Shape;297;p25"/>
          <p:cNvSpPr/>
          <p:nvPr/>
        </p:nvSpPr>
        <p:spPr>
          <a:xfrm>
            <a:off x="1156851" y="2010758"/>
            <a:ext cx="457200" cy="45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8" name="Google Shape;298;p25"/>
          <p:cNvSpPr/>
          <p:nvPr/>
        </p:nvSpPr>
        <p:spPr>
          <a:xfrm>
            <a:off x="0" y="1688641"/>
            <a:ext cx="12192000" cy="51693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9" name="Google Shape;299;p25"/>
          <p:cNvSpPr txBox="1">
            <a:spLocks noGrp="1"/>
          </p:cNvSpPr>
          <p:nvPr>
            <p:ph type="body" idx="1"/>
          </p:nvPr>
        </p:nvSpPr>
        <p:spPr>
          <a:xfrm>
            <a:off x="225" y="1688650"/>
            <a:ext cx="12192000" cy="4662600"/>
          </a:xfrm>
          <a:prstGeom prst="rect">
            <a:avLst/>
          </a:prstGeom>
          <a:noFill/>
          <a:ln>
            <a:noFill/>
          </a:ln>
        </p:spPr>
        <p:txBody>
          <a:bodyPr spcFirstLastPara="1" wrap="square" lIns="91425" tIns="45700" rIns="91425" bIns="45700" anchor="t" anchorCtr="0">
            <a:noAutofit/>
          </a:bodyPr>
          <a:lstStyle/>
          <a:p>
            <a:pPr marL="809999" lvl="0" indent="-630000" algn="l" rtl="0">
              <a:lnSpc>
                <a:spcPct val="100000"/>
              </a:lnSpc>
              <a:spcBef>
                <a:spcPts val="0"/>
              </a:spcBef>
              <a:spcAft>
                <a:spcPts val="0"/>
              </a:spcAft>
              <a:buClr>
                <a:schemeClr val="dk1"/>
              </a:buClr>
              <a:buSzPts val="586"/>
              <a:buNone/>
            </a:pPr>
            <a:endParaRPr sz="1600" dirty="0">
              <a:latin typeface="Arial"/>
              <a:ea typeface="Arial"/>
              <a:cs typeface="Arial"/>
              <a:sym typeface="Arial"/>
            </a:endParaRPr>
          </a:p>
          <a:p>
            <a:pPr marL="809999" indent="-630000">
              <a:lnSpc>
                <a:spcPct val="100000"/>
              </a:lnSpc>
              <a:buSzPts val="586"/>
              <a:buNone/>
            </a:pPr>
            <a:r>
              <a:rPr lang="en-GB" sz="1600" dirty="0">
                <a:latin typeface="Arial"/>
                <a:ea typeface="Arial"/>
                <a:cs typeface="Arial"/>
                <a:sym typeface="Arial"/>
              </a:rPr>
              <a:t>Sabo, D., &amp; Jensen, S. (1994). Seen but not heard: Images of black men in sports media. In </a:t>
            </a:r>
            <a:r>
              <a:rPr lang="en-GB" sz="1600" i="1" dirty="0">
                <a:latin typeface="Arial"/>
                <a:ea typeface="Arial"/>
                <a:cs typeface="Arial"/>
                <a:sym typeface="Arial"/>
              </a:rPr>
              <a:t>Sex, violence &amp; power in sports: Rethinking masculinity</a:t>
            </a:r>
            <a:r>
              <a:rPr lang="en-GB" sz="1600" dirty="0">
                <a:latin typeface="Arial"/>
                <a:ea typeface="Arial"/>
                <a:cs typeface="Arial"/>
                <a:sym typeface="Arial"/>
              </a:rPr>
              <a:t>. Freedom, CA: The Crossing Press, pp. 150–160. </a:t>
            </a:r>
          </a:p>
          <a:p>
            <a:pPr marL="809999" lvl="0" indent="-63000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Sterling, R. [@sterling7]. (2018, December 9). ‘Good morning I just want to say, I am not normally the person to talk...’ [Photo]. Instagram. </a:t>
            </a:r>
            <a:r>
              <a:rPr lang="en-GB" sz="1600" u="sng" dirty="0">
                <a:solidFill>
                  <a:schemeClr val="hlink"/>
                </a:solidFill>
                <a:latin typeface="Arial"/>
                <a:ea typeface="Arial"/>
                <a:cs typeface="Arial"/>
                <a:sym typeface="Arial"/>
                <a:hlinkClick r:id="rId3"/>
              </a:rPr>
              <a:t>https://www.instagram.com/p/BrKYvF3gH9e/</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van </a:t>
            </a:r>
            <a:r>
              <a:rPr lang="en-GB" sz="1600" dirty="0" err="1">
                <a:latin typeface="Arial"/>
                <a:ea typeface="Arial"/>
                <a:cs typeface="Arial"/>
                <a:sym typeface="Arial"/>
              </a:rPr>
              <a:t>Sterkenburg</a:t>
            </a:r>
            <a:r>
              <a:rPr lang="en-GB" sz="1600" dirty="0">
                <a:latin typeface="Arial"/>
                <a:ea typeface="Arial"/>
                <a:cs typeface="Arial"/>
                <a:sym typeface="Arial"/>
              </a:rPr>
              <a:t>, J., </a:t>
            </a:r>
            <a:r>
              <a:rPr lang="en-GB" sz="1600" dirty="0" err="1">
                <a:latin typeface="Arial"/>
                <a:ea typeface="Arial"/>
                <a:cs typeface="Arial"/>
                <a:sym typeface="Arial"/>
              </a:rPr>
              <a:t>Knoppers</a:t>
            </a:r>
            <a:r>
              <a:rPr lang="en-GB" sz="1600" dirty="0">
                <a:latin typeface="Arial"/>
                <a:ea typeface="Arial"/>
                <a:cs typeface="Arial"/>
                <a:sym typeface="Arial"/>
              </a:rPr>
              <a:t>, A., &amp; de Leeuw, S. (2012). Constructing racial/ethnic difference in and through Dutch televised soccer commentary. </a:t>
            </a:r>
            <a:r>
              <a:rPr lang="en-GB" sz="1600" i="1" dirty="0">
                <a:latin typeface="Arial"/>
                <a:ea typeface="Arial"/>
                <a:cs typeface="Arial"/>
                <a:sym typeface="Arial"/>
              </a:rPr>
              <a:t>Journal of Sport and Social Issues</a:t>
            </a:r>
            <a:r>
              <a:rPr lang="en-GB" sz="1600" dirty="0">
                <a:latin typeface="Arial"/>
                <a:ea typeface="Arial"/>
                <a:cs typeface="Arial"/>
                <a:sym typeface="Arial"/>
              </a:rPr>
              <a:t>, </a:t>
            </a:r>
            <a:r>
              <a:rPr lang="en-GB" sz="1600" i="1" dirty="0">
                <a:latin typeface="Arial"/>
                <a:ea typeface="Arial"/>
                <a:cs typeface="Arial"/>
                <a:sym typeface="Arial"/>
              </a:rPr>
              <a:t>36</a:t>
            </a:r>
            <a:r>
              <a:rPr lang="en-GB" sz="1600" dirty="0">
                <a:latin typeface="Arial"/>
                <a:ea typeface="Arial"/>
                <a:cs typeface="Arial"/>
                <a:sym typeface="Arial"/>
              </a:rPr>
              <a:t>(4), 422–442.</a:t>
            </a:r>
            <a:r>
              <a:rPr lang="en-GB" sz="1600" dirty="0">
                <a:solidFill>
                  <a:schemeClr val="hlink"/>
                </a:solidFill>
                <a:uFill>
                  <a:noFill/>
                </a:uFill>
                <a:latin typeface="Arial"/>
                <a:ea typeface="Arial"/>
                <a:cs typeface="Arial"/>
                <a:sym typeface="Arial"/>
                <a:hlinkClick r:id="rId4"/>
              </a:rPr>
              <a:t> </a:t>
            </a:r>
            <a:r>
              <a:rPr lang="en-GB" sz="1600" u="sng" dirty="0">
                <a:solidFill>
                  <a:schemeClr val="hlink"/>
                </a:solidFill>
                <a:latin typeface="Arial"/>
                <a:ea typeface="Arial"/>
                <a:cs typeface="Arial"/>
                <a:sym typeface="Arial"/>
                <a:hlinkClick r:id="rId4"/>
              </a:rPr>
              <a:t>https://doi.org/10.1177/0193723512448664</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van </a:t>
            </a:r>
            <a:r>
              <a:rPr lang="en-GB" sz="1600" dirty="0" err="1">
                <a:latin typeface="Arial"/>
                <a:ea typeface="Arial"/>
                <a:cs typeface="Arial"/>
                <a:sym typeface="Arial"/>
              </a:rPr>
              <a:t>Sterkenburg</a:t>
            </a:r>
            <a:r>
              <a:rPr lang="en-GB" sz="1600" dirty="0">
                <a:latin typeface="Arial"/>
                <a:ea typeface="Arial"/>
                <a:cs typeface="Arial"/>
                <a:sym typeface="Arial"/>
              </a:rPr>
              <a:t>, J., &amp; </a:t>
            </a:r>
            <a:r>
              <a:rPr lang="en-GB" sz="1600" dirty="0" err="1">
                <a:latin typeface="Arial"/>
                <a:ea typeface="Arial"/>
                <a:cs typeface="Arial"/>
                <a:sym typeface="Arial"/>
              </a:rPr>
              <a:t>Peeters</a:t>
            </a:r>
            <a:r>
              <a:rPr lang="en-GB" sz="1600" dirty="0">
                <a:latin typeface="Arial"/>
                <a:ea typeface="Arial"/>
                <a:cs typeface="Arial"/>
                <a:sym typeface="Arial"/>
              </a:rPr>
              <a:t>, R. (2019). Everyday racism and constructions of racial/ ethnic difference in and through football talk. </a:t>
            </a:r>
            <a:r>
              <a:rPr lang="en-GB" sz="1600" i="1" dirty="0">
                <a:latin typeface="Arial"/>
                <a:ea typeface="Arial"/>
                <a:cs typeface="Arial"/>
                <a:sym typeface="Arial"/>
              </a:rPr>
              <a:t>European Journal of Cultural Studies</a:t>
            </a:r>
            <a:r>
              <a:rPr lang="en-GB" sz="1600" dirty="0">
                <a:latin typeface="Arial"/>
                <a:ea typeface="Arial"/>
                <a:cs typeface="Arial"/>
                <a:sym typeface="Arial"/>
              </a:rPr>
              <a:t>, </a:t>
            </a:r>
            <a:r>
              <a:rPr lang="en-GB" sz="1600" i="1" dirty="0">
                <a:latin typeface="Arial"/>
                <a:ea typeface="Arial"/>
                <a:cs typeface="Arial"/>
                <a:sym typeface="Arial"/>
              </a:rPr>
              <a:t>22</a:t>
            </a:r>
            <a:r>
              <a:rPr lang="en-GB" sz="1600" dirty="0">
                <a:latin typeface="Arial"/>
                <a:ea typeface="Arial"/>
                <a:cs typeface="Arial"/>
                <a:sym typeface="Arial"/>
              </a:rPr>
              <a:t>(2), 195–212. </a:t>
            </a:r>
            <a:r>
              <a:rPr lang="en-GB" sz="1600" u="sng" dirty="0">
                <a:solidFill>
                  <a:schemeClr val="hlink"/>
                </a:solidFill>
                <a:latin typeface="Arial"/>
                <a:ea typeface="Arial"/>
                <a:cs typeface="Arial"/>
                <a:sym typeface="Arial"/>
                <a:hlinkClick r:id="rId5"/>
              </a:rPr>
              <a:t>https://doi.org/10.1177/1367549418823057</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586"/>
              <a:buNone/>
            </a:pPr>
            <a:r>
              <a:rPr lang="en-GB" sz="1600" dirty="0" err="1">
                <a:latin typeface="Arial"/>
                <a:ea typeface="Arial"/>
                <a:cs typeface="Arial"/>
                <a:sym typeface="Arial"/>
              </a:rPr>
              <a:t>Wodak</a:t>
            </a:r>
            <a:r>
              <a:rPr lang="en-GB" sz="1600" dirty="0">
                <a:latin typeface="Arial"/>
                <a:ea typeface="Arial"/>
                <a:cs typeface="Arial"/>
                <a:sym typeface="Arial"/>
              </a:rPr>
              <a:t>, R. (2004). Critical discourse analysis. In Seale, C., Gobo, G., </a:t>
            </a:r>
            <a:r>
              <a:rPr lang="en-GB" sz="1600" dirty="0" err="1">
                <a:latin typeface="Arial"/>
                <a:ea typeface="Arial"/>
                <a:cs typeface="Arial"/>
                <a:sym typeface="Arial"/>
              </a:rPr>
              <a:t>Gubrium</a:t>
            </a:r>
            <a:r>
              <a:rPr lang="en-GB" sz="1600" dirty="0">
                <a:latin typeface="Arial"/>
                <a:ea typeface="Arial"/>
                <a:cs typeface="Arial"/>
                <a:sym typeface="Arial"/>
              </a:rPr>
              <a:t>, J. F., &amp; Silverman, D. (Eds.), Qualitative research practice (pp. 186-201). SAGE Publications Ltd, https://</a:t>
            </a:r>
            <a:r>
              <a:rPr lang="en-GB" sz="1600" dirty="0" err="1">
                <a:latin typeface="Arial"/>
                <a:ea typeface="Arial"/>
                <a:cs typeface="Arial"/>
                <a:sym typeface="Arial"/>
              </a:rPr>
              <a:t>www.doi.org</a:t>
            </a:r>
            <a:r>
              <a:rPr lang="en-GB" sz="1600" dirty="0">
                <a:latin typeface="Arial"/>
                <a:ea typeface="Arial"/>
                <a:cs typeface="Arial"/>
                <a:sym typeface="Arial"/>
              </a:rPr>
              <a:t>/10.4135/9781848608191</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586"/>
              <a:buNone/>
            </a:pPr>
            <a:r>
              <a:rPr lang="en-GB" sz="1600" dirty="0">
                <a:latin typeface="Arial"/>
                <a:ea typeface="Arial"/>
                <a:cs typeface="Arial"/>
                <a:sym typeface="Arial"/>
              </a:rPr>
              <a:t>Wrench &amp; Garret, (2017). Constructions of ‘whiteness’: Race, sport and Australian media. </a:t>
            </a:r>
            <a:r>
              <a:rPr lang="en-GB" sz="1600" i="1" dirty="0">
                <a:latin typeface="Arial"/>
                <a:ea typeface="Arial"/>
                <a:cs typeface="Arial"/>
                <a:sym typeface="Arial"/>
              </a:rPr>
              <a:t>The Discourse of Sport</a:t>
            </a:r>
            <a:r>
              <a:rPr lang="en-GB" sz="1600" dirty="0">
                <a:latin typeface="Arial"/>
                <a:ea typeface="Arial"/>
                <a:cs typeface="Arial"/>
                <a:sym typeface="Arial"/>
              </a:rPr>
              <a:t>, 131-149.</a:t>
            </a:r>
            <a:endParaRPr sz="1600" dirty="0">
              <a:latin typeface="Arial"/>
              <a:ea typeface="Arial"/>
              <a:cs typeface="Arial"/>
              <a:sym typeface="Arial"/>
            </a:endParaRPr>
          </a:p>
          <a:p>
            <a:pPr marL="809999" lvl="0" indent="-630000" algn="l" rtl="0">
              <a:lnSpc>
                <a:spcPct val="100000"/>
              </a:lnSpc>
              <a:spcBef>
                <a:spcPts val="1000"/>
              </a:spcBef>
              <a:spcAft>
                <a:spcPts val="0"/>
              </a:spcAft>
              <a:buClr>
                <a:schemeClr val="dk1"/>
              </a:buClr>
              <a:buSzPts val="586"/>
              <a:buNone/>
            </a:pPr>
            <a:r>
              <a:rPr lang="en-GB" sz="1600" dirty="0" err="1">
                <a:latin typeface="Arial"/>
                <a:ea typeface="Arial"/>
                <a:cs typeface="Arial"/>
                <a:sym typeface="Arial"/>
              </a:rPr>
              <a:t>Zemanek</a:t>
            </a:r>
            <a:r>
              <a:rPr lang="en-GB" sz="1600" dirty="0">
                <a:latin typeface="Arial"/>
                <a:ea typeface="Arial"/>
                <a:cs typeface="Arial"/>
                <a:sym typeface="Arial"/>
              </a:rPr>
              <a:t>, M. (2019). </a:t>
            </a:r>
            <a:r>
              <a:rPr lang="en-GB" sz="1600" i="1" dirty="0">
                <a:latin typeface="Arial"/>
                <a:ea typeface="Arial"/>
                <a:cs typeface="Arial"/>
                <a:sym typeface="Arial"/>
              </a:rPr>
              <a:t>Raheem Sterling reacts… </a:t>
            </a:r>
            <a:r>
              <a:rPr lang="en-GB" sz="1600" dirty="0">
                <a:latin typeface="Arial"/>
                <a:ea typeface="Arial"/>
                <a:cs typeface="Arial"/>
                <a:sym typeface="Arial"/>
              </a:rPr>
              <a:t>[Photograph]. </a:t>
            </a:r>
            <a:r>
              <a:rPr lang="en-GB" sz="1600" dirty="0" err="1">
                <a:latin typeface="Arial"/>
                <a:ea typeface="Arial"/>
                <a:cs typeface="Arial"/>
                <a:sym typeface="Arial"/>
              </a:rPr>
              <a:t>FT.com</a:t>
            </a:r>
            <a:r>
              <a:rPr lang="en-GB" sz="1600" dirty="0">
                <a:latin typeface="Arial"/>
                <a:ea typeface="Arial"/>
                <a:cs typeface="Arial"/>
                <a:sym typeface="Arial"/>
              </a:rPr>
              <a:t>. </a:t>
            </a:r>
            <a:r>
              <a:rPr lang="en-GB" sz="1600" u="sng" dirty="0">
                <a:solidFill>
                  <a:schemeClr val="hlink"/>
                </a:solidFill>
                <a:latin typeface="Arial"/>
                <a:ea typeface="Arial"/>
                <a:cs typeface="Arial"/>
                <a:sym typeface="Arial"/>
                <a:hlinkClick r:id="rId6"/>
              </a:rPr>
              <a:t>https://www.ft.com/content/4822b158-819c-11e9-9935-ad75bb96c84</a:t>
            </a:r>
            <a:endParaRPr sz="1600" dirty="0">
              <a:latin typeface="Arial"/>
              <a:ea typeface="Arial"/>
              <a:cs typeface="Arial"/>
              <a:sym typeface="Arial"/>
            </a:endParaRPr>
          </a:p>
          <a:p>
            <a:pPr marL="809999" lvl="0" indent="-630000" algn="l" rtl="0">
              <a:lnSpc>
                <a:spcPct val="100000"/>
              </a:lnSpc>
              <a:spcBef>
                <a:spcPts val="1000"/>
              </a:spcBef>
              <a:spcAft>
                <a:spcPts val="1000"/>
              </a:spcAft>
              <a:buClr>
                <a:schemeClr val="dk1"/>
              </a:buClr>
              <a:buSzPts val="586"/>
              <a:buNone/>
            </a:pPr>
            <a:endParaRPr sz="1600" dirty="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2740</Words>
  <Application>Microsoft Macintosh PowerPoint</Application>
  <PresentationFormat>Widescreen</PresentationFormat>
  <Paragraphs>181</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Noto Sans Symbols</vt:lpstr>
      <vt:lpstr>Calibri</vt:lpstr>
      <vt:lpstr>Arial</vt:lpstr>
      <vt:lpstr>Office Theme</vt:lpstr>
      <vt:lpstr>Damian Fitzpatrick  University of the Arts London  Damon Brewster  J. F. Oberlin University, Tokyo</vt:lpstr>
      <vt:lpstr>Abstract</vt:lpstr>
      <vt:lpstr>Outline</vt:lpstr>
      <vt:lpstr>PowerPoint Presentation</vt:lpstr>
      <vt:lpstr>PowerPoint Presentation</vt:lpstr>
      <vt:lpstr>PowerPoint Presentation</vt:lpstr>
      <vt:lpstr>Sport Media  and Race</vt:lpstr>
      <vt:lpstr>Racial Stereotypes in Mediated Sport (TV Commentary)</vt:lpstr>
      <vt:lpstr>Why BAME/Non-BAME? </vt:lpstr>
      <vt:lpstr>Aims and Research Questions</vt:lpstr>
      <vt:lpstr>Critical Discourse Analysis (CDA)</vt:lpstr>
      <vt:lpstr>CDA and Corpus Linguistics</vt:lpstr>
      <vt:lpstr>Our Corpus: "2019-20 Combined Match Reports​​" </vt:lpstr>
      <vt:lpstr>Our Corpus: Process</vt:lpstr>
      <vt:lpstr>Our Corpus: Analysis</vt:lpstr>
      <vt:lpstr>P H Y S I C A L </vt:lpstr>
      <vt:lpstr>P S Y C HO L OG I C A L</vt:lpstr>
      <vt:lpstr>Discussion </vt:lpstr>
      <vt:lpstr>Discussion </vt:lpstr>
      <vt:lpstr>Conclusions</vt:lpstr>
      <vt:lpstr>Next Steps</vt:lpstr>
      <vt:lpstr>References (1)</vt:lpstr>
      <vt:lpstr>References (2)</vt:lpstr>
      <vt:lpstr>References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Damian Fitzpatrick  University of the Arts London  Damon Brewster  J. F. Oberlin University, Tokyo</dc:title>
  <cp:lastModifiedBy>Damian Fitzpatrick</cp:lastModifiedBy>
  <cp:revision>13</cp:revision>
  <dcterms:modified xsi:type="dcterms:W3CDTF">2022-04-11T12:03:41Z</dcterms:modified>
</cp:coreProperties>
</file>