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60" r:id="rId1"/>
  </p:sldMasterIdLst>
  <p:notesMasterIdLst>
    <p:notesMasterId r:id="rId25"/>
  </p:notesMasterIdLst>
  <p:handoutMasterIdLst>
    <p:handoutMasterId r:id="rId26"/>
  </p:handoutMasterIdLst>
  <p:sldIdLst>
    <p:sldId id="257" r:id="rId2"/>
    <p:sldId id="309" r:id="rId3"/>
    <p:sldId id="311" r:id="rId4"/>
    <p:sldId id="310" r:id="rId5"/>
    <p:sldId id="282" r:id="rId6"/>
    <p:sldId id="281" r:id="rId7"/>
    <p:sldId id="267" r:id="rId8"/>
    <p:sldId id="284" r:id="rId9"/>
    <p:sldId id="285" r:id="rId10"/>
    <p:sldId id="286" r:id="rId11"/>
    <p:sldId id="287" r:id="rId12"/>
    <p:sldId id="276" r:id="rId13"/>
    <p:sldId id="259" r:id="rId14"/>
    <p:sldId id="301" r:id="rId15"/>
    <p:sldId id="289" r:id="rId16"/>
    <p:sldId id="299" r:id="rId17"/>
    <p:sldId id="293" r:id="rId18"/>
    <p:sldId id="300" r:id="rId19"/>
    <p:sldId id="291" r:id="rId20"/>
    <p:sldId id="294" r:id="rId21"/>
    <p:sldId id="297" r:id="rId22"/>
    <p:sldId id="269" r:id="rId23"/>
    <p:sldId id="26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01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84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67" d="100"/>
          <a:sy n="167" d="100"/>
        </p:scale>
        <p:origin x="590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11/04/2022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11/04/2022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218" y="1620000"/>
            <a:ext cx="8106797" cy="3780000"/>
          </a:xfrm>
        </p:spPr>
        <p:txBody>
          <a:bodyPr anchor="b"/>
          <a:lstStyle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219" y="5940000"/>
            <a:ext cx="8106796" cy="6480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pic>
        <p:nvPicPr>
          <p:cNvPr id="9" name="Logo" descr="UAL_Logo_White_.eps">
            <a:extLst>
              <a:ext uri="{FF2B5EF4-FFF2-40B4-BE49-F238E27FC236}">
                <a16:creationId xmlns:a16="http://schemas.microsoft.com/office/drawing/2014/main" id="{3C8015AA-3035-8546-AB95-8BA1C09620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37"/>
          <a:stretch/>
        </p:blipFill>
        <p:spPr>
          <a:xfrm>
            <a:off x="306000" y="306000"/>
            <a:ext cx="1705680" cy="889000"/>
          </a:xfrm>
          <a:prstGeom prst="rect">
            <a:avLst/>
          </a:prstGeom>
        </p:spPr>
      </p:pic>
      <p:sp>
        <p:nvSpPr>
          <p:cNvPr id="10" name="Line 2">
            <a:extLst>
              <a:ext uri="{FF2B5EF4-FFF2-40B4-BE49-F238E27FC236}">
                <a16:creationId xmlns:a16="http://schemas.microsoft.com/office/drawing/2014/main" id="{77A5FABE-949E-E54D-A2C4-4D681BF6F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60218" y="5616541"/>
            <a:ext cx="8139013" cy="0"/>
          </a:xfrm>
          <a:prstGeom prst="lin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5380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hite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218" y="1620000"/>
            <a:ext cx="8106797" cy="3780000"/>
          </a:xfrm>
        </p:spPr>
        <p:txBody>
          <a:bodyPr anchor="b"/>
          <a:lstStyle>
            <a:lvl1pPr algn="l">
              <a:defRPr sz="8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219" y="5940000"/>
            <a:ext cx="8106796" cy="6480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  <p:pic>
        <p:nvPicPr>
          <p:cNvPr id="6" name="Logo" descr="UAL_Logo_Black_.eps">
            <a:extLst>
              <a:ext uri="{FF2B5EF4-FFF2-40B4-BE49-F238E27FC236}">
                <a16:creationId xmlns:a16="http://schemas.microsoft.com/office/drawing/2014/main" id="{AADB3889-C45D-A547-933F-4E061FB422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07"/>
          <a:stretch/>
        </p:blipFill>
        <p:spPr>
          <a:xfrm>
            <a:off x="306000" y="306000"/>
            <a:ext cx="1700138" cy="889000"/>
          </a:xfrm>
          <a:prstGeom prst="rect">
            <a:avLst/>
          </a:prstGeom>
        </p:spPr>
      </p:pic>
      <p:sp>
        <p:nvSpPr>
          <p:cNvPr id="7" name="Line 2">
            <a:extLst>
              <a:ext uri="{FF2B5EF4-FFF2-40B4-BE49-F238E27FC236}">
                <a16:creationId xmlns:a16="http://schemas.microsoft.com/office/drawing/2014/main" id="{199BA437-551A-D84E-8EAB-77F6958DC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60218" y="5616541"/>
            <a:ext cx="8139013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dirty="0">
              <a:ln>
                <a:solidFill>
                  <a:schemeClr val="tx1"/>
                </a:solidFill>
              </a:ln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635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r Statem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437911"/>
            <a:ext cx="6858000" cy="3946178"/>
          </a:xfrm>
        </p:spPr>
        <p:txBody>
          <a:bodyPr anchor="ctr"/>
          <a:lstStyle>
            <a:lvl1pPr algn="ctr">
              <a:lnSpc>
                <a:spcPct val="110000"/>
              </a:lnSpc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title, quote or statement text 2 lines max</a:t>
            </a:r>
            <a:endParaRPr lang="en-GB" dirty="0"/>
          </a:p>
        </p:txBody>
      </p:sp>
      <p:grpSp>
        <p:nvGrpSpPr>
          <p:cNvPr id="3" name="Group 2" descr="Large UAL brand colon symbol">
            <a:extLst>
              <a:ext uri="{FF2B5EF4-FFF2-40B4-BE49-F238E27FC236}">
                <a16:creationId xmlns:a16="http://schemas.microsoft.com/office/drawing/2014/main" id="{C98BE8DC-31FA-864E-9BF5-E7654636A73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3632662" y="610986"/>
            <a:ext cx="1878676" cy="5636027"/>
            <a:chOff x="3429000" y="0"/>
            <a:chExt cx="2286000" cy="6858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34FAB0E-5F81-D146-953B-40D8D8955E73}"/>
                </a:ext>
              </a:extLst>
            </p:cNvPr>
            <p:cNvSpPr/>
            <p:nvPr userDrawn="1"/>
          </p:nvSpPr>
          <p:spPr>
            <a:xfrm>
              <a:off x="3429000" y="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E865784-11CC-2C4F-90C1-573DB0643AA6}"/>
                </a:ext>
              </a:extLst>
            </p:cNvPr>
            <p:cNvSpPr/>
            <p:nvPr userDrawn="1"/>
          </p:nvSpPr>
          <p:spPr>
            <a:xfrm>
              <a:off x="3429000" y="457200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1699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80000"/>
            <a:ext cx="8424000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9999" y="2448000"/>
            <a:ext cx="7613147" cy="2340000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introduction text or statement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F0961-687E-414F-B883-189E0943E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5272BEE-331F-A549-849A-BFC380FB0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F98531-AA2E-D444-BC38-44559C8CC9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485900" y="6336000"/>
            <a:ext cx="729809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Logo" descr="UAL_Logo_Black_.eps">
            <a:extLst>
              <a:ext uri="{FF2B5EF4-FFF2-40B4-BE49-F238E27FC236}">
                <a16:creationId xmlns:a16="http://schemas.microsoft.com/office/drawing/2014/main" id="{B41CD3C3-5194-E34A-BF79-74DF57194E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327354" y="6151379"/>
            <a:ext cx="903252" cy="4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935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ingle Column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B85FF1D-CCC9-C64E-8344-B4F29CC4AB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270" y="180000"/>
            <a:ext cx="842472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270" y="1440000"/>
            <a:ext cx="8424729" cy="4608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8A013E-8390-324C-9662-36E44BD67B5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485900" y="6356350"/>
            <a:ext cx="65655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23CD223-314E-EA46-B728-E0C2BDCAD97D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723AC83-ED3B-1F46-AB66-53D43A950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102B02-7333-AF49-95DF-069E0B7BF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485900" y="6336000"/>
            <a:ext cx="729809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Logo" descr="UAL_Logo_Black_.eps">
            <a:extLst>
              <a:ext uri="{FF2B5EF4-FFF2-40B4-BE49-F238E27FC236}">
                <a16:creationId xmlns:a16="http://schemas.microsoft.com/office/drawing/2014/main" id="{87FD9358-BE18-9940-A392-E4D1BD5BD1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327354" y="6151379"/>
            <a:ext cx="903252" cy="4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24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B85FF1D-CCC9-C64E-8344-B4F29CC4AB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80000"/>
            <a:ext cx="8424000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40000"/>
            <a:ext cx="4140000" cy="4608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A553987-7EA0-4043-B0CC-43890BB1E7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43438" y="1440000"/>
            <a:ext cx="4132262" cy="4608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869CFBC9-7B46-014E-A3B9-360BB6AC7B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485900" y="6356350"/>
            <a:ext cx="65655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23CD223-314E-EA46-B728-E0C2BDCAD97D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B45286-5D7F-0F4F-811E-95576E1476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6EEEA6F-09EA-7C41-8FF1-733C22464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485900" y="6336000"/>
            <a:ext cx="729809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Logo" descr="UAL_Logo_Black_.eps">
            <a:extLst>
              <a:ext uri="{FF2B5EF4-FFF2-40B4-BE49-F238E27FC236}">
                <a16:creationId xmlns:a16="http://schemas.microsoft.com/office/drawing/2014/main" id="{234CFDCE-75E9-BA4A-AF47-D244994A32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327354" y="6151379"/>
            <a:ext cx="903252" cy="4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798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B85FF1D-CCC9-C64E-8344-B4F29CC4AB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80000"/>
            <a:ext cx="8424000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9" y="1440000"/>
            <a:ext cx="4140000" cy="4608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Content Placeholder 11" descr="Add chart, table or image here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43438" y="1440000"/>
            <a:ext cx="4140200" cy="4608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8A013E-8390-324C-9662-36E44BD67B5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485900" y="6356350"/>
            <a:ext cx="65655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23CD223-314E-EA46-B728-E0C2BDCAD97D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ADBCD9-A46E-844F-BB98-903CBA704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12212BD-9A82-9F4C-94C2-C4BFE5F37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485900" y="6336000"/>
            <a:ext cx="729809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Logo" descr="UAL_Logo_Black_.eps">
            <a:extLst>
              <a:ext uri="{FF2B5EF4-FFF2-40B4-BE49-F238E27FC236}">
                <a16:creationId xmlns:a16="http://schemas.microsoft.com/office/drawing/2014/main" id="{90ED9849-42E3-7E43-96B2-5324C2373C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327354" y="6151379"/>
            <a:ext cx="903252" cy="4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931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hoto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42D322F4-2200-6249-8AF3-22520C19E2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270" y="180000"/>
            <a:ext cx="842472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9998" y="1440000"/>
            <a:ext cx="5562001" cy="4608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Picture Placeholder 3" descr="Add image here"/>
          <p:cNvSpPr>
            <a:spLocks noGrp="1"/>
          </p:cNvSpPr>
          <p:nvPr>
            <p:ph type="pic" sz="quarter" idx="10"/>
          </p:nvPr>
        </p:nvSpPr>
        <p:spPr>
          <a:xfrm>
            <a:off x="6084000" y="1440000"/>
            <a:ext cx="2700000" cy="2196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8" name="Picture Placeholder 3" descr="Add image here or remove placeholder box if not required">
            <a:extLst>
              <a:ext uri="{FF2B5EF4-FFF2-40B4-BE49-F238E27FC236}">
                <a16:creationId xmlns:a16="http://schemas.microsoft.com/office/drawing/2014/main" id="{856F6CC8-311C-B64C-8916-5A1222AAAC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84000" y="3830403"/>
            <a:ext cx="2700000" cy="2196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683E132D-6F42-0848-94D3-69FA493175F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485900" y="6356350"/>
            <a:ext cx="65655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E1ABCCB4-12C4-9A41-84C7-2309E018BC12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C89CCB-C276-B644-BBAA-3B12F3815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A75B26E-4E65-654F-BF66-6C07830FE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485900" y="6336000"/>
            <a:ext cx="729809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Logo" descr="UAL_Logo_Black_.eps">
            <a:extLst>
              <a:ext uri="{FF2B5EF4-FFF2-40B4-BE49-F238E27FC236}">
                <a16:creationId xmlns:a16="http://schemas.microsoft.com/office/drawing/2014/main" id="{90010625-DA98-2949-A65B-FCA381DD1B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327354" y="6151379"/>
            <a:ext cx="903252" cy="4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530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57">
          <p15:clr>
            <a:srgbClr val="FBAE40"/>
          </p15:clr>
        </p15:guide>
        <p15:guide id="3" pos="290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tatement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96844230-43E2-3843-B3C4-1AA357626C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6420" y="180000"/>
            <a:ext cx="840757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</a:extLst>
          </p:cNvPr>
          <p:cNvSpPr/>
          <p:nvPr userDrawn="1"/>
        </p:nvSpPr>
        <p:spPr>
          <a:xfrm>
            <a:off x="376420" y="1440000"/>
            <a:ext cx="4140000" cy="45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9011" y="1730002"/>
            <a:ext cx="3714817" cy="3955995"/>
          </a:xfrm>
        </p:spPr>
        <p:txBody>
          <a:bodyPr anchor="ctr"/>
          <a:lstStyle>
            <a:lvl1pPr marL="0" marR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90000"/>
              <a:buFont typeface=".Apple Color Emoji UI"/>
              <a:buNone/>
              <a:tabLst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126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tx1">
                  <a:lumMod val="50000"/>
                  <a:lumOff val="50000"/>
                </a:schemeClr>
              </a:buClr>
              <a:buSzPct val="90000"/>
              <a:buFont typeface=".Apple Color Emoji UI"/>
              <a:buNone/>
              <a:tabLst/>
              <a:defRPr/>
            </a:pPr>
            <a:r>
              <a:rPr lang="en-GB" sz="3400" dirty="0"/>
              <a:t>Add statement text or quote in the space, use 34pt or 24pt text</a:t>
            </a:r>
          </a:p>
        </p:txBody>
      </p:sp>
      <p:sp>
        <p:nvSpPr>
          <p:cNvPr id="11" name="Picture Placeholder 10" descr="Add image here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3999" y="1440000"/>
            <a:ext cx="4140000" cy="453599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en-GB" dirty="0"/>
          </a:p>
        </p:txBody>
      </p: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857A95D3-0A18-AF4F-A2D4-672ABAB1E4A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1485900" y="6356350"/>
            <a:ext cx="65655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69C0F683-1EF9-7247-AA72-D7C8E67DEC8D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8ADDA24-1376-DD48-AEE3-D30E0A799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9CE08BD-A97F-B14A-8767-0B3D42F5D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485900" y="6336000"/>
            <a:ext cx="729809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Logo" descr="UAL_Logo_Black_.eps">
            <a:extLst>
              <a:ext uri="{FF2B5EF4-FFF2-40B4-BE49-F238E27FC236}">
                <a16:creationId xmlns:a16="http://schemas.microsoft.com/office/drawing/2014/main" id="{E3309AD2-F847-B249-A730-AFC0D80645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327354" y="6151379"/>
            <a:ext cx="903252" cy="4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193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Content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D4784B8-6222-CE45-8AC8-7AB30A0F67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910" y="180000"/>
            <a:ext cx="8425090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13" name="Content Placeholder 2" descr="Add chart, table or image here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58909" y="1470024"/>
            <a:ext cx="8424729" cy="4536000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B8EE9AD7-564C-BD4A-B6A4-EED2E9B4E2E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485900" y="6356350"/>
            <a:ext cx="65655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CFC329E-B2D5-FC43-86B8-585EC44DB708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6B09DB-3AED-4945-A066-FB02D976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5FB02CA-28A1-574F-98B9-F9B177114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485900" y="6336000"/>
            <a:ext cx="729809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Logo" descr="UAL_Logo_Black_.eps">
            <a:extLst>
              <a:ext uri="{FF2B5EF4-FFF2-40B4-BE49-F238E27FC236}">
                <a16:creationId xmlns:a16="http://schemas.microsoft.com/office/drawing/2014/main" id="{F969E7D7-DD7A-E045-AEB0-93DEE3C379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327354" y="6151379"/>
            <a:ext cx="903252" cy="4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979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984ED22F-5589-174F-A993-1078524138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270" y="180000"/>
            <a:ext cx="842472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14" name="Picture Placeholder 3" descr="Add first image here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0000" y="1476000"/>
            <a:ext cx="4140000" cy="4536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3" name="Picture Placeholder 3" descr="Add second image here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4000" y="1476000"/>
            <a:ext cx="4140000" cy="4536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1EA28A1B-5211-334C-9CB5-6B147C9FFD3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485900" y="6356350"/>
            <a:ext cx="65655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03E2401F-B56E-3C44-91DC-454A16A111B8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8E4F423-C52D-7B48-AC75-19B4E4C61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40A29C-A6A0-5E44-835D-2BE9C6EE3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485900" y="6336000"/>
            <a:ext cx="729809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Logo" descr="UAL_Logo_Black_.eps">
            <a:extLst>
              <a:ext uri="{FF2B5EF4-FFF2-40B4-BE49-F238E27FC236}">
                <a16:creationId xmlns:a16="http://schemas.microsoft.com/office/drawing/2014/main" id="{047CA860-522B-CA4A-B848-3208D34323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327354" y="6151379"/>
            <a:ext cx="903252" cy="4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29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4215971-3EF6-1048-8DE4-14060DCEBCD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Text Placeholder 2" descr="Text box with instruction on how to add a full slide image. Delete this box from slide">
            <a:extLst>
              <a:ext uri="{FF2B5EF4-FFF2-40B4-BE49-F238E27FC236}">
                <a16:creationId xmlns:a16="http://schemas.microsoft.com/office/drawing/2014/main" id="{191F1BB7-4076-C640-BF86-8BE9B20C098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7211" y="3787775"/>
            <a:ext cx="3174818" cy="1793628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32000" indent="0">
              <a:buNone/>
              <a:defRPr/>
            </a:lvl2pPr>
            <a:lvl3pPr marL="864000" indent="0">
              <a:buNone/>
              <a:defRPr/>
            </a:lvl3pPr>
            <a:lvl4pPr marL="0" indent="0">
              <a:buNone/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US" dirty="0"/>
              <a:t>Use this slide for full slide images. Click on icon to add image. Delete this box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9297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Three Photos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01AB6B2C-CBBB-F640-A8CD-179CE77C824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80000"/>
            <a:ext cx="8424000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</a:extLst>
          </p:cNvPr>
          <p:cNvSpPr/>
          <p:nvPr userDrawn="1"/>
        </p:nvSpPr>
        <p:spPr>
          <a:xfrm>
            <a:off x="360002" y="1334950"/>
            <a:ext cx="4140000" cy="453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0002" y="1661024"/>
            <a:ext cx="3780000" cy="3723776"/>
          </a:xfrm>
        </p:spPr>
        <p:txBody>
          <a:bodyPr anchor="ctr"/>
          <a:lstStyle>
            <a:lvl1pPr marL="0" indent="0" algn="ctr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3" descr="Add first of three images here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3999" y="1349094"/>
            <a:ext cx="4140000" cy="2520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2" name="Picture Placeholder 3" descr="Add second image here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2000" y="4081121"/>
            <a:ext cx="2376000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16" name="Picture Placeholder 3" descr="Add third image here or remaove if not required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212889" y="4081121"/>
            <a:ext cx="1571110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endParaRPr lang="en-GB" dirty="0"/>
          </a:p>
          <a:p>
            <a:r>
              <a:rPr lang="en-GB" dirty="0"/>
              <a:t>Photo</a:t>
            </a:r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F6AF8C55-2B77-1D42-8511-DA445548DBF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485900" y="6356350"/>
            <a:ext cx="65655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84322950-993A-6C43-97F4-53A93A353FB2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95C28D9-A9F8-D942-89B7-67A0A493F8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4463B8E-7644-684E-A122-7FA0F9F06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485900" y="6336000"/>
            <a:ext cx="729809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Logo" descr="UAL_Logo_Black_.eps">
            <a:extLst>
              <a:ext uri="{FF2B5EF4-FFF2-40B4-BE49-F238E27FC236}">
                <a16:creationId xmlns:a16="http://schemas.microsoft.com/office/drawing/2014/main" id="{84C2DA9C-91DE-7647-9756-D9F9789C91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327354" y="6151379"/>
            <a:ext cx="903252" cy="4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280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Montage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60D128E8-0B92-5B4D-B601-7108AB6311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270" y="180000"/>
            <a:ext cx="842472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2" name="Picture Placeholder 3" descr="Add first of three images here"/>
          <p:cNvSpPr>
            <a:spLocks noGrp="1"/>
          </p:cNvSpPr>
          <p:nvPr>
            <p:ph type="pic" sz="quarter" idx="11" hasCustomPrompt="1"/>
          </p:nvPr>
        </p:nvSpPr>
        <p:spPr>
          <a:xfrm>
            <a:off x="359270" y="1359468"/>
            <a:ext cx="2700000" cy="1890000"/>
          </a:xfrm>
          <a:prstGeom prst="rect">
            <a:avLst/>
          </a:prstGeom>
        </p:spPr>
        <p:txBody>
          <a:bodyPr tIns="936000" anchor="t" anchorCtr="0"/>
          <a:lstStyle>
            <a:lvl1pPr marL="0" indent="0" algn="ctr">
              <a:buNone/>
              <a:defRPr sz="135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3211682" y="1359468"/>
            <a:ext cx="5572318" cy="261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Add text</a:t>
            </a:r>
          </a:p>
        </p:txBody>
      </p:sp>
      <p:sp>
        <p:nvSpPr>
          <p:cNvPr id="29" name="Rectangle 28"/>
          <p:cNvSpPr/>
          <p:nvPr userDrawn="1"/>
        </p:nvSpPr>
        <p:spPr>
          <a:xfrm>
            <a:off x="359270" y="3429000"/>
            <a:ext cx="2700000" cy="261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Add text</a:t>
            </a:r>
          </a:p>
        </p:txBody>
      </p:sp>
      <p:sp>
        <p:nvSpPr>
          <p:cNvPr id="17" name="Picture Placeholder 3" descr="Add second image here"/>
          <p:cNvSpPr>
            <a:spLocks noGrp="1"/>
          </p:cNvSpPr>
          <p:nvPr>
            <p:ph type="pic" sz="quarter" idx="16" hasCustomPrompt="1"/>
          </p:nvPr>
        </p:nvSpPr>
        <p:spPr>
          <a:xfrm>
            <a:off x="3211681" y="4142677"/>
            <a:ext cx="2700000" cy="1890000"/>
          </a:xfrm>
          <a:prstGeom prst="rect">
            <a:avLst/>
          </a:prstGeom>
        </p:spPr>
        <p:txBody>
          <a:bodyPr tIns="936000" anchor="t" anchorCtr="0"/>
          <a:lstStyle>
            <a:lvl1pPr marL="0" indent="0" algn="ctr">
              <a:buNone/>
              <a:defRPr sz="135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19" name="Picture Placeholder 3" descr="Add third image here or remaove if not required"/>
          <p:cNvSpPr>
            <a:spLocks noGrp="1"/>
          </p:cNvSpPr>
          <p:nvPr>
            <p:ph type="pic" sz="quarter" idx="17" hasCustomPrompt="1"/>
          </p:nvPr>
        </p:nvSpPr>
        <p:spPr>
          <a:xfrm>
            <a:off x="6083999" y="4142677"/>
            <a:ext cx="2700000" cy="1890000"/>
          </a:xfrm>
          <a:prstGeom prst="rect">
            <a:avLst/>
          </a:prstGeom>
        </p:spPr>
        <p:txBody>
          <a:bodyPr tIns="936000" anchor="t" anchorCtr="0"/>
          <a:lstStyle>
            <a:lvl1pPr marL="0" indent="0" algn="ctr">
              <a:buNone/>
              <a:defRPr sz="135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Photo</a:t>
            </a:r>
          </a:p>
        </p:txBody>
      </p:sp>
      <p:sp>
        <p:nvSpPr>
          <p:cNvPr id="23" name="Footer Placeholder 2">
            <a:extLst>
              <a:ext uri="{FF2B5EF4-FFF2-40B4-BE49-F238E27FC236}">
                <a16:creationId xmlns:a16="http://schemas.microsoft.com/office/drawing/2014/main" id="{D1EA3A56-0EB8-4E40-8A27-AD2E9448B0E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485900" y="6356350"/>
            <a:ext cx="65655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67BFF84E-0A8D-764E-A6A5-C266A96DE297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27A23C2-A2C1-7B47-96ED-5DD9CF8D3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718B533-8135-F849-8C05-B70D227E4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485900" y="6336000"/>
            <a:ext cx="729809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Logo" descr="UAL_Logo_Black_.eps">
            <a:extLst>
              <a:ext uri="{FF2B5EF4-FFF2-40B4-BE49-F238E27FC236}">
                <a16:creationId xmlns:a16="http://schemas.microsoft.com/office/drawing/2014/main" id="{F6DF4125-CC1B-9A4F-9732-7E93010EDE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327354" y="6151379"/>
            <a:ext cx="903252" cy="4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440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Montage"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776FDD88-AB86-2647-8ECE-78641678BD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270" y="180000"/>
            <a:ext cx="8424729" cy="720000"/>
          </a:xfrm>
        </p:spPr>
        <p:txBody>
          <a:bodyPr anchor="ctr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19" name="Content Placeholder 2" descr="Content box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359270" y="1364915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 descr="Content box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221635" y="1364915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 descr="Content box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083999" y="1364915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 descr="Content box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59270" y="3785401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 descr="Content box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240198" y="3785401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8" name="Content Placeholder 2" descr="Content box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121125" y="3785401"/>
            <a:ext cx="2700000" cy="2250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3" name="Footer Placeholder 2">
            <a:extLst>
              <a:ext uri="{FF2B5EF4-FFF2-40B4-BE49-F238E27FC236}">
                <a16:creationId xmlns:a16="http://schemas.microsoft.com/office/drawing/2014/main" id="{C7C951D0-4DD6-8547-B3DB-021D7F8F0D3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485900" y="6356350"/>
            <a:ext cx="6565570" cy="365125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11171A77-2E54-1A49-B092-25A5A3F56925}"/>
              </a:ext>
            </a:extLst>
          </p:cNvPr>
          <p:cNvSpPr txBox="1">
            <a:spLocks/>
          </p:cNvSpPr>
          <p:nvPr userDrawn="1"/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C19541-5F6E-2C4C-BF21-196C1C8E2E31}" type="slidenum">
              <a:rPr lang="en-GB" sz="1200" smtClean="0"/>
              <a:pPr/>
              <a:t>‹#›</a:t>
            </a:fld>
            <a:endParaRPr lang="en-GB" sz="12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80D003-050C-FC4A-9F67-91020FA26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59999" y="1041721"/>
            <a:ext cx="84240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93709BF-892D-F844-98DF-070DCA1B4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485900" y="6336000"/>
            <a:ext cx="729809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Logo" descr="UAL_Logo_Black_.eps">
            <a:extLst>
              <a:ext uri="{FF2B5EF4-FFF2-40B4-BE49-F238E27FC236}">
                <a16:creationId xmlns:a16="http://schemas.microsoft.com/office/drawing/2014/main" id="{6E11C992-03B0-2A44-9537-7A8E4E90DD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327354" y="6151379"/>
            <a:ext cx="903252" cy="4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616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23E0D0E0-078C-C446-BAFF-29EDA31903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3024000"/>
            <a:ext cx="8424000" cy="886397"/>
          </a:xfrm>
        </p:spPr>
        <p:txBody>
          <a:bodyPr anchor="ctr">
            <a:spAutoFit/>
          </a:bodyPr>
          <a:lstStyle>
            <a:lvl1pPr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pic>
        <p:nvPicPr>
          <p:cNvPr id="7" name="Logo" descr="UAL_Logo_White_.eps">
            <a:extLst>
              <a:ext uri="{FF2B5EF4-FFF2-40B4-BE49-F238E27FC236}">
                <a16:creationId xmlns:a16="http://schemas.microsoft.com/office/drawing/2014/main" id="{F4114467-4118-9D4A-9AFA-155472ECA1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988"/>
          <a:stretch/>
        </p:blipFill>
        <p:spPr>
          <a:xfrm>
            <a:off x="306000" y="306000"/>
            <a:ext cx="1723522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15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  <a:alpha val="3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1" y="365125"/>
            <a:ext cx="8424000" cy="720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noProof="0" dirty="0"/>
              <a:t>Click</a:t>
            </a:r>
            <a:r>
              <a:rPr lang="en-US" dirty="0"/>
              <a:t>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1825625"/>
            <a:ext cx="8424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</a:t>
            </a:r>
            <a:r>
              <a:rPr lang="en-GB" noProof="0" dirty="0"/>
              <a:t>Master</a:t>
            </a:r>
            <a:r>
              <a:rPr lang="en-US" dirty="0"/>
              <a:t> text styles</a:t>
            </a:r>
          </a:p>
          <a:p>
            <a:pPr lvl="1"/>
            <a:r>
              <a:rPr lang="en-GB" noProof="0" dirty="0"/>
              <a:t>Second</a:t>
            </a:r>
            <a:r>
              <a:rPr lang="en-US" dirty="0"/>
              <a:t>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</a:t>
            </a:r>
            <a:r>
              <a:rPr lang="en-US" dirty="0"/>
              <a:t> level</a:t>
            </a:r>
          </a:p>
          <a:p>
            <a:pPr lvl="4"/>
            <a:r>
              <a:rPr lang="en-GB" noProof="0" dirty="0"/>
              <a:t>Fifth</a:t>
            </a:r>
            <a:r>
              <a:rPr lang="en-US" dirty="0"/>
              <a:t>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24000" y="6448912"/>
            <a:ext cx="360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49DCB-2F53-A44C-9480-CDBE29F0F2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86800" y="6356350"/>
            <a:ext cx="656639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92DD7-ECEF-F74D-AF49-ACBF07ECC4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356350"/>
            <a:ext cx="1011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19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172" r:id="rId2"/>
    <p:sldLayoutId id="2147484098" r:id="rId3"/>
    <p:sldLayoutId id="2147484093" r:id="rId4"/>
    <p:sldLayoutId id="2147484175" r:id="rId5"/>
    <p:sldLayoutId id="2147484073" r:id="rId6"/>
    <p:sldLayoutId id="2147484174" r:id="rId7"/>
    <p:sldLayoutId id="2147484094" r:id="rId8"/>
    <p:sldLayoutId id="2147484062" r:id="rId9"/>
    <p:sldLayoutId id="2147484074" r:id="rId10"/>
    <p:sldLayoutId id="2147484075" r:id="rId11"/>
    <p:sldLayoutId id="2147484082" r:id="rId12"/>
    <p:sldLayoutId id="2147484095" r:id="rId13"/>
    <p:sldLayoutId id="2147484089" r:id="rId14"/>
    <p:sldLayoutId id="2147484097" r:id="rId15"/>
    <p:sldLayoutId id="2147484173" r:id="rId1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 spc="-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>
          <a:schemeClr val="tx1"/>
        </a:buClr>
        <a:buSzPct val="80000"/>
        <a:buFont typeface="Wingdings 2" panose="05020102010507070707" pitchFamily="18" charset="2"/>
        <a:buChar char="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Tx/>
        <a:buSzPct val="80000"/>
        <a:buFont typeface="Wingdings 2" panose="05020102010507070707" pitchFamily="18" charset="2"/>
        <a:buChar char="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6pPr>
      <a:lvl7pPr marL="432000" indent="-432000" algn="l" defTabSz="126000" rtl="0" eaLnBrk="1" latinLnBrk="0" hangingPunct="1">
        <a:lnSpc>
          <a:spcPct val="110000"/>
        </a:lnSpc>
        <a:spcBef>
          <a:spcPts val="0"/>
        </a:spcBef>
        <a:buFont typeface="+mj-lt"/>
        <a:buAutoNum type="arabicPeriod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b="1" kern="1200" spc="-10" baseline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0C226-C8F3-4DBE-969F-66B866BB7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5400" b="0" dirty="0">
                <a:latin typeface="Arial" panose="020B0604020202020204" pitchFamily="34" charset="0"/>
                <a:cs typeface="Arial" panose="020B0604020202020204" pitchFamily="34" charset="0"/>
              </a:rPr>
              <a:t>Making Visible the Invisible: Criticality in Student Academic Writing</a:t>
            </a:r>
            <a:endParaRPr lang="en-GB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446647-EF95-4665-8FE1-31FBC02423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 Dr Damian Fitzpatrick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0357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b="0" dirty="0"/>
              <a:t>Outline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Context</a:t>
            </a:r>
          </a:p>
          <a:p>
            <a:pPr lvl="1"/>
            <a:r>
              <a:rPr lang="en-US" dirty="0"/>
              <a:t>UAL &lt; London College of Fashion</a:t>
            </a:r>
          </a:p>
          <a:p>
            <a:r>
              <a:rPr lang="en-US" dirty="0"/>
              <a:t>Academic Literacies</a:t>
            </a:r>
          </a:p>
          <a:p>
            <a:r>
              <a:rPr lang="en-US" dirty="0"/>
              <a:t>Criticality</a:t>
            </a:r>
          </a:p>
          <a:p>
            <a:r>
              <a:rPr lang="en-US" dirty="0"/>
              <a:t>Methodology</a:t>
            </a:r>
          </a:p>
          <a:p>
            <a:r>
              <a:rPr lang="en-US" dirty="0"/>
              <a:t>Findings</a:t>
            </a:r>
          </a:p>
          <a:p>
            <a:r>
              <a:rPr lang="en-US" dirty="0"/>
              <a:t>Materials</a:t>
            </a:r>
          </a:p>
          <a:p>
            <a:r>
              <a:rPr lang="en-US" dirty="0"/>
              <a:t>Implications</a:t>
            </a:r>
          </a:p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 dirty="0"/>
              <a:t>Making Visible the Invisible: Criticality in Student Academic Writing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644867" y="1949140"/>
            <a:ext cx="4203116" cy="3589720"/>
          </a:xfrm>
        </p:spPr>
      </p:pic>
    </p:spTree>
    <p:extLst>
      <p:ext uri="{BB962C8B-B14F-4D97-AF65-F5344CB8AC3E}">
        <p14:creationId xmlns:p14="http://schemas.microsoft.com/office/powerpoint/2010/main" val="42869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b="0" dirty="0"/>
              <a:t>Context - UAL</a:t>
            </a:r>
            <a:endParaRPr lang="en-GB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59999" y="1440000"/>
            <a:ext cx="4384529" cy="460800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dirty="0">
                <a:solidFill>
                  <a:srgbClr val="000000"/>
                </a:solidFill>
              </a:rPr>
              <a:t>Central Saint Martins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dirty="0">
                <a:solidFill>
                  <a:srgbClr val="000000"/>
                </a:solidFill>
              </a:rPr>
              <a:t>London College of Communication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dirty="0">
                <a:solidFill>
                  <a:srgbClr val="000000"/>
                </a:solidFill>
              </a:rPr>
              <a:t>Chelsea College of Art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dirty="0">
                <a:solidFill>
                  <a:srgbClr val="000000"/>
                </a:solidFill>
              </a:rPr>
              <a:t>Camberwell College of Art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dirty="0">
                <a:solidFill>
                  <a:srgbClr val="000000"/>
                </a:solidFill>
              </a:rPr>
              <a:t>Wimbledon College of Art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b="1" dirty="0">
                <a:solidFill>
                  <a:srgbClr val="000000"/>
                </a:solidFill>
              </a:rPr>
              <a:t>London College of Fashion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GB" b="1" dirty="0">
                <a:solidFill>
                  <a:srgbClr val="000000"/>
                </a:solidFill>
              </a:rPr>
              <a:t>Design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GB" b="1" dirty="0">
                <a:solidFill>
                  <a:srgbClr val="000000"/>
                </a:solidFill>
              </a:rPr>
              <a:t>Business</a:t>
            </a:r>
          </a:p>
          <a:p>
            <a:pPr lvl="1">
              <a:lnSpc>
                <a:spcPct val="100000"/>
              </a:lnSpc>
              <a:spcAft>
                <a:spcPts val="600"/>
              </a:spcAft>
            </a:pPr>
            <a:r>
              <a:rPr lang="en-GB" b="1" dirty="0">
                <a:solidFill>
                  <a:srgbClr val="000000"/>
                </a:solidFill>
              </a:rPr>
              <a:t>Science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en-GB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528" y="2087592"/>
            <a:ext cx="4324835" cy="3177255"/>
          </a:xfrm>
        </p:spPr>
      </p:pic>
    </p:spTree>
    <p:extLst>
      <p:ext uri="{BB962C8B-B14F-4D97-AF65-F5344CB8AC3E}">
        <p14:creationId xmlns:p14="http://schemas.microsoft.com/office/powerpoint/2010/main" val="3685997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b="0" dirty="0"/>
              <a:t>Academic literacies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59270" y="1224951"/>
            <a:ext cx="8424729" cy="4823049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dirty="0"/>
              <a:t>‘…a critical approach to researching and teaching writing and literacy…’ and how these impact on ‘individual meaning making and academic knowledge construction in higher education’ (Mitchell, </a:t>
            </a:r>
            <a:r>
              <a:rPr lang="en-US" i="1" dirty="0"/>
              <a:t>et al</a:t>
            </a:r>
            <a:r>
              <a:rPr lang="en-US" dirty="0"/>
              <a:t>., 2015, p. 4)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en-US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‘How to make language and writing visible in meaningful ways in disciplinary activity’ (Lillis, </a:t>
            </a:r>
            <a:r>
              <a:rPr lang="en-US" i="1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2015, p. 4)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en-US" dirty="0"/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/>
              <a:t>Academic writing from perspective of student writers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may be unaware of practices of institution/discipline/genre/assessment types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asked to be critical (learning outcomes) but this can be abstract/fluid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 dirty="0"/>
              <a:t>Making Visible the Invisible: Criticality in Student Academic Writing</a:t>
            </a:r>
          </a:p>
        </p:txBody>
      </p:sp>
    </p:spTree>
    <p:extLst>
      <p:ext uri="{BB962C8B-B14F-4D97-AF65-F5344CB8AC3E}">
        <p14:creationId xmlns:p14="http://schemas.microsoft.com/office/powerpoint/2010/main" val="269452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0" dirty="0"/>
              <a:t>Learning outcomes: criticality</a:t>
            </a:r>
            <a:endParaRPr lang="en-GB" sz="3600" b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59270" y="1431985"/>
            <a:ext cx="8424729" cy="4616015"/>
          </a:xfrm>
        </p:spPr>
        <p:txBody>
          <a:bodyPr/>
          <a:lstStyle/>
          <a:p>
            <a:pPr lvl="0">
              <a:lnSpc>
                <a:spcPct val="80000"/>
              </a:lnSpc>
              <a:buClr>
                <a:srgbClr val="000000"/>
              </a:buClr>
            </a:pPr>
            <a:r>
              <a:rPr lang="en-GB" altLang="en-US" dirty="0">
                <a:solidFill>
                  <a:srgbClr val="FF0000"/>
                </a:solidFill>
              </a:rPr>
              <a:t>Critically evaluate</a:t>
            </a:r>
            <a:r>
              <a:rPr lang="en-GB" altLang="en-US" dirty="0">
                <a:solidFill>
                  <a:srgbClr val="000000"/>
                </a:solidFill>
              </a:rPr>
              <a:t> theories and research involving…</a:t>
            </a:r>
          </a:p>
          <a:p>
            <a:pPr marL="0" lvl="0" indent="0">
              <a:lnSpc>
                <a:spcPct val="80000"/>
              </a:lnSpc>
              <a:buClr>
                <a:srgbClr val="000000"/>
              </a:buClr>
              <a:buNone/>
            </a:pPr>
            <a:endParaRPr lang="en-GB" altLang="en-US" dirty="0">
              <a:solidFill>
                <a:srgbClr val="000000"/>
              </a:solidFill>
            </a:endParaRPr>
          </a:p>
          <a:p>
            <a:pPr lvl="0">
              <a:lnSpc>
                <a:spcPct val="80000"/>
              </a:lnSpc>
              <a:buClr>
                <a:srgbClr val="000000"/>
              </a:buClr>
            </a:pPr>
            <a:r>
              <a:rPr lang="en-GB" altLang="en-US" dirty="0">
                <a:solidFill>
                  <a:srgbClr val="FF0000"/>
                </a:solidFill>
              </a:rPr>
              <a:t>Critically reflect </a:t>
            </a:r>
            <a:r>
              <a:rPr lang="en-GB" altLang="en-US" dirty="0">
                <a:solidFill>
                  <a:srgbClr val="000000"/>
                </a:solidFill>
              </a:rPr>
              <a:t>on your contribution to…</a:t>
            </a:r>
          </a:p>
          <a:p>
            <a:pPr marL="0" lvl="0" indent="0">
              <a:lnSpc>
                <a:spcPct val="80000"/>
              </a:lnSpc>
              <a:buClr>
                <a:srgbClr val="000000"/>
              </a:buClr>
              <a:buNone/>
            </a:pPr>
            <a:endParaRPr lang="en-GB" altLang="en-US" i="1" dirty="0">
              <a:solidFill>
                <a:srgbClr val="000000"/>
              </a:solidFill>
            </a:endParaRPr>
          </a:p>
          <a:p>
            <a:pPr lvl="0">
              <a:lnSpc>
                <a:spcPct val="80000"/>
              </a:lnSpc>
              <a:buClr>
                <a:srgbClr val="000000"/>
              </a:buClr>
            </a:pPr>
            <a:r>
              <a:rPr lang="en-GB" altLang="en-US" dirty="0">
                <a:solidFill>
                  <a:srgbClr val="FF0000"/>
                </a:solidFill>
              </a:rPr>
              <a:t>Critically analyse </a:t>
            </a:r>
            <a:r>
              <a:rPr lang="en-GB" altLang="en-US" dirty="0">
                <a:solidFill>
                  <a:srgbClr val="000000"/>
                </a:solidFill>
              </a:rPr>
              <a:t>the roles of…</a:t>
            </a:r>
          </a:p>
          <a:p>
            <a:pPr marL="0" lvl="0" indent="0">
              <a:lnSpc>
                <a:spcPct val="80000"/>
              </a:lnSpc>
              <a:buClr>
                <a:srgbClr val="000000"/>
              </a:buClr>
              <a:buNone/>
            </a:pPr>
            <a:endParaRPr lang="en-GB" altLang="en-US" dirty="0">
              <a:solidFill>
                <a:srgbClr val="000000"/>
              </a:solidFill>
            </a:endParaRPr>
          </a:p>
          <a:p>
            <a:pPr lvl="0">
              <a:lnSpc>
                <a:spcPct val="80000"/>
              </a:lnSpc>
              <a:buClr>
                <a:srgbClr val="000000"/>
              </a:buClr>
            </a:pPr>
            <a:r>
              <a:rPr lang="en-GB" altLang="en-US" dirty="0">
                <a:solidFill>
                  <a:srgbClr val="FF0000"/>
                </a:solidFill>
              </a:rPr>
              <a:t>Critically evaluate</a:t>
            </a:r>
            <a:r>
              <a:rPr lang="en-GB" altLang="en-US" dirty="0">
                <a:solidFill>
                  <a:srgbClr val="000000"/>
                </a:solidFill>
              </a:rPr>
              <a:t> the outcomes of…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423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0" dirty="0"/>
              <a:t>Aims/research questions</a:t>
            </a:r>
            <a:endParaRPr lang="en-GB" sz="3600" b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59270" y="1138687"/>
            <a:ext cx="8577696" cy="4909313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Aims</a:t>
            </a:r>
          </a:p>
          <a:p>
            <a:pPr>
              <a:lnSpc>
                <a:spcPct val="100000"/>
              </a:lnSpc>
            </a:pPr>
            <a:r>
              <a:rPr lang="en-GB" sz="2200" dirty="0"/>
              <a:t>To discover more about teachers’/students’ understanding of academic writing practices;</a:t>
            </a:r>
          </a:p>
          <a:p>
            <a:pPr>
              <a:lnSpc>
                <a:spcPct val="100000"/>
              </a:lnSpc>
            </a:pPr>
            <a:r>
              <a:rPr lang="en-GB" sz="2200" dirty="0"/>
              <a:t>To discover what the construct of criticality may look like for a group of students and their discipline teachers; </a:t>
            </a:r>
          </a:p>
          <a:p>
            <a:pPr>
              <a:lnSpc>
                <a:spcPct val="100000"/>
              </a:lnSpc>
            </a:pPr>
            <a:r>
              <a:rPr lang="en-GB" sz="2200" dirty="0"/>
              <a:t>To investigate the linguistic/literacy skills students need to become more critical in their writing. </a:t>
            </a:r>
          </a:p>
          <a:p>
            <a:pPr marL="0" indent="0">
              <a:buNone/>
            </a:pPr>
            <a:r>
              <a:rPr lang="en-GB" b="1" dirty="0"/>
              <a:t>Research Questions</a:t>
            </a:r>
          </a:p>
          <a:p>
            <a:r>
              <a:rPr lang="en-GB" sz="2200" dirty="0"/>
              <a:t>How do teachers describe the construct of criticality?</a:t>
            </a:r>
          </a:p>
          <a:p>
            <a:r>
              <a:rPr lang="en-GB" sz="2200" dirty="0"/>
              <a:t>How do students describe the construct of criticality?</a:t>
            </a:r>
          </a:p>
          <a:p>
            <a:r>
              <a:rPr lang="en-GB" sz="2200" dirty="0"/>
              <a:t>What implications are there for pedagogy?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850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15605-35D0-1547-AC62-745D2EAA6B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5400" dirty="0"/>
              <a:t>Methodology</a:t>
            </a:r>
          </a:p>
        </p:txBody>
      </p:sp>
    </p:spTree>
    <p:extLst>
      <p:ext uri="{BB962C8B-B14F-4D97-AF65-F5344CB8AC3E}">
        <p14:creationId xmlns:p14="http://schemas.microsoft.com/office/powerpoint/2010/main" val="725563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3600" b="0" dirty="0"/>
              <a:t>Participants</a:t>
            </a:r>
            <a:endParaRPr lang="en-GB" sz="3600" b="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68" y="1430356"/>
            <a:ext cx="8399594" cy="474274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209568" y="1305252"/>
            <a:ext cx="8574431" cy="474274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1953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0" dirty="0"/>
              <a:t>Methodology: process</a:t>
            </a:r>
            <a:endParaRPr lang="en-GB" sz="3600" b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lvl="0" indent="0">
              <a:spcAft>
                <a:spcPts val="0"/>
              </a:spcAft>
              <a:buClr>
                <a:srgbClr val="000000"/>
              </a:buClr>
              <a:buNone/>
              <a:defRPr/>
            </a:pPr>
            <a:r>
              <a:rPr lang="en-US" b="1" dirty="0">
                <a:solidFill>
                  <a:srgbClr val="000000"/>
                </a:solidFill>
              </a:rPr>
              <a:t>Data Collection</a:t>
            </a:r>
          </a:p>
          <a:p>
            <a:pPr>
              <a:spcAft>
                <a:spcPts val="0"/>
              </a:spcAft>
              <a:buClr>
                <a:srgbClr val="000000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Used course documents (briefs/handbooks)</a:t>
            </a:r>
          </a:p>
          <a:p>
            <a:pPr>
              <a:spcAft>
                <a:spcPts val="0"/>
              </a:spcAft>
              <a:buClr>
                <a:srgbClr val="000000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Asked general questions to students/teachers about writing</a:t>
            </a:r>
          </a:p>
          <a:p>
            <a:pPr lvl="1">
              <a:spcAft>
                <a:spcPts val="0"/>
              </a:spcAft>
              <a:buClr>
                <a:srgbClr val="000000"/>
              </a:buClr>
              <a:defRPr/>
            </a:pPr>
            <a:r>
              <a:rPr lang="en-US" sz="2200" dirty="0">
                <a:solidFill>
                  <a:srgbClr val="000000"/>
                </a:solidFill>
              </a:rPr>
              <a:t>Semi-structured interviews</a:t>
            </a:r>
          </a:p>
          <a:p>
            <a:pPr>
              <a:spcAft>
                <a:spcPts val="0"/>
              </a:spcAft>
              <a:buClr>
                <a:srgbClr val="000000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Asked questions about specific assignment </a:t>
            </a:r>
          </a:p>
          <a:p>
            <a:pPr lvl="1">
              <a:buClr>
                <a:srgbClr val="000000"/>
              </a:buClr>
              <a:defRPr/>
            </a:pPr>
            <a:r>
              <a:rPr lang="en-US" sz="2200" dirty="0">
                <a:solidFill>
                  <a:srgbClr val="000000"/>
                </a:solidFill>
              </a:rPr>
              <a:t>Stimulated recall </a:t>
            </a:r>
            <a:r>
              <a:rPr lang="en-GB" sz="2200" dirty="0">
                <a:solidFill>
                  <a:srgbClr val="000000"/>
                </a:solidFill>
              </a:rPr>
              <a:t>(</a:t>
            </a:r>
            <a:r>
              <a:rPr lang="en-US" sz="2200" dirty="0" err="1">
                <a:solidFill>
                  <a:srgbClr val="000000"/>
                </a:solidFill>
              </a:rPr>
              <a:t>Gass</a:t>
            </a:r>
            <a:r>
              <a:rPr lang="en-US" sz="2200" dirty="0">
                <a:solidFill>
                  <a:srgbClr val="000000"/>
                </a:solidFill>
              </a:rPr>
              <a:t> &amp; Mackey, 2015)</a:t>
            </a:r>
          </a:p>
          <a:p>
            <a:pPr>
              <a:spcAft>
                <a:spcPts val="0"/>
              </a:spcAft>
              <a:buClr>
                <a:srgbClr val="000000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Audio-recorded/transcribed</a:t>
            </a:r>
          </a:p>
          <a:p>
            <a:pPr marL="0" lvl="0" indent="0">
              <a:spcAft>
                <a:spcPts val="0"/>
              </a:spcAft>
              <a:buClr>
                <a:srgbClr val="000000"/>
              </a:buClr>
              <a:buNone/>
              <a:defRPr/>
            </a:pPr>
            <a:endParaRPr lang="en-US" sz="2200" dirty="0">
              <a:solidFill>
                <a:srgbClr val="000000"/>
              </a:solidFill>
            </a:endParaRPr>
          </a:p>
          <a:p>
            <a:pPr marL="0" lvl="0" indent="0">
              <a:spcAft>
                <a:spcPts val="0"/>
              </a:spcAft>
              <a:buClr>
                <a:srgbClr val="000000"/>
              </a:buClr>
              <a:buNone/>
              <a:defRPr/>
            </a:pPr>
            <a:r>
              <a:rPr lang="en-US" b="1" dirty="0">
                <a:solidFill>
                  <a:srgbClr val="000000"/>
                </a:solidFill>
              </a:rPr>
              <a:t>Data Analysis</a:t>
            </a:r>
          </a:p>
          <a:p>
            <a:pPr>
              <a:spcAft>
                <a:spcPts val="0"/>
              </a:spcAft>
              <a:buClr>
                <a:srgbClr val="000000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Highlighted areas connected to criticality</a:t>
            </a:r>
          </a:p>
          <a:p>
            <a:pPr>
              <a:spcAft>
                <a:spcPts val="0"/>
              </a:spcAft>
              <a:buClr>
                <a:srgbClr val="000000"/>
              </a:buClr>
              <a:defRPr/>
            </a:pPr>
            <a:r>
              <a:rPr lang="en-US" dirty="0">
                <a:solidFill>
                  <a:srgbClr val="000000"/>
                </a:solidFill>
              </a:rPr>
              <a:t>Formed categories/sub-categories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830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0" dirty="0">
                <a:solidFill>
                  <a:srgbClr val="000000"/>
                </a:solidFill>
                <a:latin typeface="Arial (Headings)"/>
              </a:rPr>
              <a:t>Semi-structured interviews</a:t>
            </a:r>
            <a:endParaRPr lang="en-GB" sz="3600" b="0" dirty="0">
              <a:latin typeface="Arial (Headings)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59270" y="1224951"/>
            <a:ext cx="8424729" cy="4823049"/>
          </a:xfrm>
        </p:spPr>
        <p:txBody>
          <a:bodyPr/>
          <a:lstStyle/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r>
              <a:rPr lang="en-GB" dirty="0">
                <a:solidFill>
                  <a:srgbClr val="000000"/>
                </a:solidFill>
              </a:rPr>
              <a:t>What kind of issues do you/students have when writing academic work?</a:t>
            </a:r>
          </a:p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r>
              <a:rPr lang="en-GB" dirty="0">
                <a:solidFill>
                  <a:srgbClr val="000000"/>
                </a:solidFill>
              </a:rPr>
              <a:t>What things do you/they do well?</a:t>
            </a:r>
          </a:p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r>
              <a:rPr lang="en-GB" dirty="0">
                <a:solidFill>
                  <a:srgbClr val="000000"/>
                </a:solidFill>
              </a:rPr>
              <a:t>What things do you/they not do so well?</a:t>
            </a:r>
          </a:p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r>
              <a:rPr lang="en-GB" dirty="0">
                <a:solidFill>
                  <a:srgbClr val="000000"/>
                </a:solidFill>
              </a:rPr>
              <a:t>Why do you think this might be so?</a:t>
            </a:r>
          </a:p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r>
              <a:rPr lang="en-GB" dirty="0">
                <a:solidFill>
                  <a:srgbClr val="000000"/>
                </a:solidFill>
              </a:rPr>
              <a:t>What things have you previously done to mitigate some of these issues? </a:t>
            </a:r>
          </a:p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r>
              <a:rPr lang="en-GB" dirty="0">
                <a:solidFill>
                  <a:srgbClr val="000000"/>
                </a:solidFill>
              </a:rPr>
              <a:t>What issues are there with criticality?</a:t>
            </a:r>
          </a:p>
          <a:p>
            <a:pPr lvl="0">
              <a:lnSpc>
                <a:spcPct val="100000"/>
              </a:lnSpc>
              <a:buClr>
                <a:srgbClr val="000000"/>
              </a:buClr>
              <a:defRPr/>
            </a:pPr>
            <a:r>
              <a:rPr lang="en-GB" dirty="0">
                <a:solidFill>
                  <a:srgbClr val="000000"/>
                </a:solidFill>
              </a:rPr>
              <a:t>What changes would you make if you were to do the assignment again? </a:t>
            </a:r>
            <a:endParaRPr lang="en-US" dirty="0">
              <a:solidFill>
                <a:srgbClr val="000000"/>
              </a:solidFill>
            </a:endParaRP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5326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0" dirty="0">
                <a:solidFill>
                  <a:srgbClr val="000000"/>
                </a:solidFill>
              </a:rPr>
              <a:t>Stimulated recall: questions</a:t>
            </a:r>
            <a:endParaRPr lang="en-GB" sz="3600" b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GB" dirty="0"/>
              <a:t>What was the most challenging aspect of this particular writing?</a:t>
            </a:r>
          </a:p>
          <a:p>
            <a:pPr>
              <a:lnSpc>
                <a:spcPct val="100000"/>
              </a:lnSpc>
              <a:defRPr/>
            </a:pPr>
            <a:r>
              <a:rPr lang="en-GB" dirty="0"/>
              <a:t>Explain why/how sources were used?</a:t>
            </a:r>
          </a:p>
          <a:p>
            <a:pPr>
              <a:lnSpc>
                <a:spcPct val="100000"/>
              </a:lnSpc>
              <a:defRPr/>
            </a:pPr>
            <a:r>
              <a:rPr lang="en-GB" dirty="0"/>
              <a:t>Can you show me an example in the writing where there was ‘criticality’?</a:t>
            </a:r>
          </a:p>
          <a:p>
            <a:pPr>
              <a:lnSpc>
                <a:spcPct val="100000"/>
              </a:lnSpc>
              <a:defRPr/>
            </a:pPr>
            <a:r>
              <a:rPr lang="en-GB" dirty="0"/>
              <a:t>Is there a position in this writing?</a:t>
            </a:r>
          </a:p>
          <a:p>
            <a:pPr>
              <a:lnSpc>
                <a:spcPct val="100000"/>
              </a:lnSpc>
              <a:defRPr/>
            </a:pPr>
            <a:r>
              <a:rPr lang="en-GB" dirty="0"/>
              <a:t>What did you want to do/say with this part?</a:t>
            </a:r>
          </a:p>
          <a:p>
            <a:pPr>
              <a:lnSpc>
                <a:spcPct val="100000"/>
              </a:lnSpc>
              <a:defRPr/>
            </a:pPr>
            <a:r>
              <a:rPr lang="en-GB" dirty="0"/>
              <a:t>How successful do you think you were?</a:t>
            </a:r>
          </a:p>
          <a:p>
            <a:pPr>
              <a:lnSpc>
                <a:spcPct val="100000"/>
              </a:lnSpc>
              <a:defRPr/>
            </a:pPr>
            <a:r>
              <a:rPr lang="en-GB" dirty="0"/>
              <a:t>How might the writing be changed?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9737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15605-35D0-1547-AC62-745D2EAA6B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5400" dirty="0"/>
              <a:t>Findings</a:t>
            </a:r>
          </a:p>
        </p:txBody>
      </p:sp>
    </p:spTree>
    <p:extLst>
      <p:ext uri="{BB962C8B-B14F-4D97-AF65-F5344CB8AC3E}">
        <p14:creationId xmlns:p14="http://schemas.microsoft.com/office/powerpoint/2010/main" val="2131227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8184FD-41F2-6847-9101-B99A1EBB79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b="0" dirty="0"/>
              <a:t>Criticality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204BF-5368-4A40-BF46-94EC9258F4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l"/>
            <a:r>
              <a:rPr lang="en-GB" sz="2800" b="0" dirty="0"/>
              <a:t>“But if somebody could just point…, ‘Oh here… you don’t have this critical thinking’ but I can’t really understand it on my own” (Emily)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30F07-8311-D046-88C4-8ABD96FA98D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Making Visible the Invisible: Criticality in Student Academic Writing</a:t>
            </a:r>
            <a:endParaRPr lang="en-GB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2" r="195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44870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b="0" dirty="0"/>
              <a:t>Findings: general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en-US" dirty="0"/>
              <a:t>Some good examples of criticality but students often:</a:t>
            </a:r>
          </a:p>
          <a:p>
            <a:pPr lvl="1">
              <a:spcAft>
                <a:spcPts val="600"/>
              </a:spcAft>
              <a:defRPr/>
            </a:pPr>
            <a:r>
              <a:rPr lang="en-US" dirty="0"/>
              <a:t>Lack understanding of criticality</a:t>
            </a:r>
          </a:p>
          <a:p>
            <a:pPr lvl="1">
              <a:spcAft>
                <a:spcPts val="600"/>
              </a:spcAft>
              <a:defRPr/>
            </a:pPr>
            <a:r>
              <a:rPr lang="en-US" dirty="0"/>
              <a:t>Fail to challenge knowledge</a:t>
            </a:r>
          </a:p>
          <a:p>
            <a:pPr lvl="1">
              <a:spcAft>
                <a:spcPts val="600"/>
              </a:spcAft>
              <a:defRPr/>
            </a:pPr>
            <a:r>
              <a:rPr lang="en-US" dirty="0"/>
              <a:t>Overly descriptive/</a:t>
            </a:r>
            <a:r>
              <a:rPr lang="en-US" dirty="0">
                <a:solidFill>
                  <a:srgbClr val="000000"/>
                </a:solidFill>
              </a:rPr>
              <a:t>l</a:t>
            </a:r>
            <a:r>
              <a:rPr lang="en-US" altLang="en-US" dirty="0">
                <a:solidFill>
                  <a:srgbClr val="000000"/>
                </a:solidFill>
              </a:rPr>
              <a:t>ack of supporting evidence</a:t>
            </a:r>
          </a:p>
          <a:p>
            <a:pPr lvl="1">
              <a:spcAft>
                <a:spcPts val="600"/>
              </a:spcAft>
              <a:defRPr/>
            </a:pPr>
            <a:r>
              <a:rPr lang="en-US" dirty="0"/>
              <a:t>Lack of discipline knowledge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7916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0" spc="0" dirty="0">
                <a:solidFill>
                  <a:prstClr val="black"/>
                </a:solidFill>
                <a:latin typeface="Arial (Headings)"/>
              </a:rPr>
              <a:t>Lack understanding: teacher</a:t>
            </a:r>
            <a:endParaRPr lang="en-GB" sz="3600" dirty="0">
              <a:latin typeface="Arial (Headings)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59270" y="1224951"/>
            <a:ext cx="8424728" cy="4707224"/>
          </a:xfrm>
        </p:spPr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GB" sz="2000" dirty="0"/>
              <a:t>So, it’s almost like sometimes they </a:t>
            </a:r>
            <a:r>
              <a:rPr lang="en-GB" sz="2000" b="1" dirty="0"/>
              <a:t>criticise</a:t>
            </a:r>
            <a:r>
              <a:rPr lang="en-GB" sz="2000" dirty="0"/>
              <a:t>...(work) but their </a:t>
            </a:r>
            <a:r>
              <a:rPr lang="en-GB" sz="2000" b="1" dirty="0"/>
              <a:t>criticism</a:t>
            </a:r>
            <a:r>
              <a:rPr lang="en-GB" sz="2000" dirty="0"/>
              <a:t> is irrelevant to the theory (when) applied in certain settings </a:t>
            </a:r>
          </a:p>
          <a:p>
            <a:pPr>
              <a:spcAft>
                <a:spcPts val="0"/>
              </a:spcAft>
              <a:defRPr/>
            </a:pPr>
            <a:r>
              <a:rPr lang="en-GB" sz="2000" dirty="0"/>
              <a:t>They </a:t>
            </a:r>
            <a:r>
              <a:rPr lang="en-GB" sz="2000" b="1" dirty="0"/>
              <a:t>criticise</a:t>
            </a:r>
            <a:r>
              <a:rPr lang="en-GB" sz="2000" dirty="0"/>
              <a:t>, kind of hit and miss; some of them think they just need to criticise anything, it doesn’t matter what</a:t>
            </a:r>
            <a:r>
              <a:rPr lang="en-GB" sz="2000" b="1" dirty="0"/>
              <a:t> </a:t>
            </a:r>
          </a:p>
          <a:p>
            <a:pPr>
              <a:spcAft>
                <a:spcPts val="0"/>
              </a:spcAft>
              <a:defRPr/>
            </a:pPr>
            <a:r>
              <a:rPr lang="mr-IN" sz="2000" dirty="0"/>
              <a:t>…</a:t>
            </a:r>
            <a:r>
              <a:rPr lang="en-GB" sz="2000" dirty="0"/>
              <a:t>when they </a:t>
            </a:r>
            <a:r>
              <a:rPr lang="en-GB" sz="2000" b="1" dirty="0"/>
              <a:t>criticise</a:t>
            </a:r>
            <a:r>
              <a:rPr lang="en-GB" sz="2000" dirty="0"/>
              <a:t> they forget to acknowledge the strength of the work. So, it’s almost like they </a:t>
            </a:r>
            <a:r>
              <a:rPr lang="en-GB" sz="2000" b="1" dirty="0"/>
              <a:t>go critical</a:t>
            </a:r>
            <a:r>
              <a:rPr lang="en-GB" sz="2000" dirty="0"/>
              <a:t>, they keep going and say how bad it is</a:t>
            </a:r>
            <a:r>
              <a:rPr lang="en-GB" sz="2000" b="1" dirty="0"/>
              <a:t>.</a:t>
            </a:r>
          </a:p>
          <a:p>
            <a:pPr>
              <a:spcAft>
                <a:spcPts val="0"/>
              </a:spcAft>
              <a:defRPr/>
            </a:pPr>
            <a:r>
              <a:rPr lang="en-GB" sz="2000" dirty="0">
                <a:cs typeface="Calibri "/>
              </a:rPr>
              <a:t>The main thing why they do it is because they </a:t>
            </a:r>
            <a:r>
              <a:rPr lang="en-GB" sz="2000" b="1" dirty="0">
                <a:cs typeface="Calibri "/>
              </a:rPr>
              <a:t>don’t read enough</a:t>
            </a:r>
            <a:r>
              <a:rPr lang="en-GB" sz="2000" dirty="0">
                <a:cs typeface="Calibri "/>
              </a:rPr>
              <a:t> (it) prevents them [from] comparing if they can’t compare they can’t </a:t>
            </a:r>
            <a:r>
              <a:rPr lang="en-GB" sz="2000" b="1" dirty="0">
                <a:cs typeface="Calibri "/>
              </a:rPr>
              <a:t>critically evaluate</a:t>
            </a:r>
            <a:r>
              <a:rPr lang="en-GB" sz="2000" dirty="0">
                <a:cs typeface="Calibri "/>
              </a:rPr>
              <a:t>.</a:t>
            </a:r>
            <a:r>
              <a:rPr lang="en-GB" sz="2000" b="1" dirty="0">
                <a:cs typeface="Calibri "/>
              </a:rPr>
              <a:t>  </a:t>
            </a:r>
          </a:p>
          <a:p>
            <a:pPr>
              <a:spcAft>
                <a:spcPts val="0"/>
              </a:spcAft>
              <a:defRPr/>
            </a:pPr>
            <a:r>
              <a:rPr lang="en-GB" sz="2000" dirty="0">
                <a:cs typeface="Calibri "/>
              </a:rPr>
              <a:t>Sometimes it’s difficult because there are cultural things that you are working with where </a:t>
            </a:r>
            <a:r>
              <a:rPr lang="en-GB" sz="2000" b="1" dirty="0">
                <a:cs typeface="Calibri "/>
              </a:rPr>
              <a:t>criticality</a:t>
            </a:r>
            <a:r>
              <a:rPr lang="en-GB" sz="2000" dirty="0">
                <a:cs typeface="Calibri "/>
              </a:rPr>
              <a:t> is not something that is … a skill to be applied. </a:t>
            </a:r>
            <a:endParaRPr lang="en-GB" b="1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685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0" dirty="0">
                <a:latin typeface="Arial (Headings)"/>
              </a:rPr>
              <a:t>Lack understanding: students</a:t>
            </a:r>
            <a:endParaRPr lang="en-GB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I would basically include more </a:t>
            </a:r>
            <a:r>
              <a:rPr lang="en-GB" b="1" dirty="0"/>
              <a:t>critical thinking</a:t>
            </a:r>
            <a:r>
              <a:rPr lang="en-GB" dirty="0"/>
              <a:t>. That’s the thing I need to discuss more with the teacher because I don’t really understand</a:t>
            </a:r>
            <a:r>
              <a:rPr lang="mr-IN" dirty="0"/>
              <a:t>…</a:t>
            </a:r>
            <a:r>
              <a:rPr lang="en-GB" b="1" dirty="0"/>
              <a:t>critical thinking </a:t>
            </a:r>
            <a:r>
              <a:rPr lang="en-GB" dirty="0"/>
              <a:t>is something that you can’t really understand. You can’t really just put more of it, like, in your dish or something; saying you kind of need to maybe know more about the whole topic. But if somebody could just point me, ‘Oh here you don’t have this </a:t>
            </a:r>
            <a:r>
              <a:rPr lang="en-GB" b="1" dirty="0"/>
              <a:t>critical thinking</a:t>
            </a:r>
            <a:r>
              <a:rPr lang="en-GB" dirty="0"/>
              <a:t>’ but I can’t really understand it on my own. </a:t>
            </a:r>
            <a:r>
              <a:rPr lang="en-GB" b="1" dirty="0"/>
              <a:t>(Emily)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78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0" dirty="0">
                <a:latin typeface="Arial (Headings)"/>
              </a:rPr>
              <a:t>Unchallenged knowledge: teacher</a:t>
            </a:r>
            <a:endParaRPr lang="en-GB" sz="3600" b="0" dirty="0">
              <a:latin typeface="Arial (Headings)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GB" dirty="0"/>
              <a:t>They can’t </a:t>
            </a:r>
            <a:r>
              <a:rPr lang="en-GB" b="1" dirty="0"/>
              <a:t>easily question ideas </a:t>
            </a:r>
            <a:r>
              <a:rPr lang="en-GB" dirty="0"/>
              <a:t>of other academics considering that they are students</a:t>
            </a:r>
          </a:p>
          <a:p>
            <a:pPr>
              <a:spcAft>
                <a:spcPts val="0"/>
              </a:spcAft>
              <a:defRPr/>
            </a:pPr>
            <a:endParaRPr lang="en-GB" dirty="0"/>
          </a:p>
          <a:p>
            <a:pPr>
              <a:spcAft>
                <a:spcPts val="0"/>
              </a:spcAft>
              <a:defRPr/>
            </a:pPr>
            <a:r>
              <a:rPr lang="en-GB" dirty="0"/>
              <a:t>They use loads of quotes to present</a:t>
            </a:r>
            <a:r>
              <a:rPr lang="mr-IN" dirty="0"/>
              <a:t>…</a:t>
            </a:r>
            <a:r>
              <a:rPr lang="en-GB" dirty="0"/>
              <a:t> ‘praise’ for what another person said</a:t>
            </a:r>
            <a:r>
              <a:rPr lang="mr-IN" dirty="0"/>
              <a:t>…</a:t>
            </a:r>
            <a:r>
              <a:rPr lang="en-GB" dirty="0"/>
              <a:t> I want them </a:t>
            </a:r>
            <a:r>
              <a:rPr lang="en-GB" b="1" dirty="0"/>
              <a:t>to take that work and pull it apart </a:t>
            </a:r>
            <a:r>
              <a:rPr lang="en-GB" dirty="0"/>
              <a:t>and tell me what are the </a:t>
            </a:r>
            <a:r>
              <a:rPr lang="en-GB" b="1" dirty="0"/>
              <a:t>strengths</a:t>
            </a:r>
            <a:r>
              <a:rPr lang="en-GB" dirty="0"/>
              <a:t>, what are the </a:t>
            </a:r>
            <a:r>
              <a:rPr lang="en-GB" b="1" dirty="0"/>
              <a:t>weaknesses</a:t>
            </a:r>
            <a:r>
              <a:rPr lang="en-GB" dirty="0"/>
              <a:t> – everyone has their weaknesses but they are a bit shy of that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698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0" dirty="0">
                <a:latin typeface="Arial (Headings)"/>
              </a:rPr>
              <a:t>Unchallenged knowledge: students</a:t>
            </a:r>
            <a:endParaRPr lang="en-GB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it’s really difficult, especially because of the different country mentality</a:t>
            </a:r>
            <a:r>
              <a:rPr lang="mr-IN" dirty="0"/>
              <a:t>…</a:t>
            </a:r>
            <a:r>
              <a:rPr lang="en-GB" dirty="0"/>
              <a:t> when we are citing we could </a:t>
            </a:r>
            <a:r>
              <a:rPr lang="en-GB" b="1" dirty="0"/>
              <a:t>never critically evaluate </a:t>
            </a:r>
            <a:r>
              <a:rPr lang="en-GB" dirty="0"/>
              <a:t>professors’ work – it just, you know, for us the professor is somebody who knows everything and he [she] does everything correctly (</a:t>
            </a:r>
            <a:r>
              <a:rPr lang="en-GB" b="1" dirty="0"/>
              <a:t>Emily</a:t>
            </a:r>
            <a:r>
              <a:rPr lang="en-GB" dirty="0"/>
              <a:t>)</a:t>
            </a:r>
          </a:p>
          <a:p>
            <a:pPr>
              <a:defRPr/>
            </a:pPr>
            <a:r>
              <a:rPr lang="en-GB" dirty="0"/>
              <a:t>...so Piaget says this so this is what it must be </a:t>
            </a:r>
            <a:r>
              <a:rPr lang="en-GB" b="1" dirty="0"/>
              <a:t>(Alicia)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676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023" y="180000"/>
            <a:ext cx="9005977" cy="720000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en-US" sz="3600" b="0" dirty="0"/>
              <a:t>Overly descriptive/</a:t>
            </a:r>
            <a:r>
              <a:rPr lang="en-US" sz="3600" b="0" dirty="0">
                <a:solidFill>
                  <a:srgbClr val="000000"/>
                </a:solidFill>
              </a:rPr>
              <a:t>l</a:t>
            </a:r>
            <a:r>
              <a:rPr lang="en-US" altLang="en-US" sz="3600" b="0" dirty="0">
                <a:solidFill>
                  <a:srgbClr val="000000"/>
                </a:solidFill>
              </a:rPr>
              <a:t>ack supporting evidence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96815" y="1293962"/>
            <a:ext cx="8387184" cy="475403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dirty="0"/>
              <a:t>They can </a:t>
            </a:r>
            <a:r>
              <a:rPr lang="en-GB" b="1" dirty="0"/>
              <a:t>assess</a:t>
            </a:r>
            <a:r>
              <a:rPr lang="en-GB" dirty="0"/>
              <a:t> very surface issues, something that kind of jumps out but they are not very good at going and looking at the whole idea, the coherent piece…is there a thought? Is there depth of knowledge? Is there breadth of knowledge? </a:t>
            </a:r>
            <a:r>
              <a:rPr lang="en-GB" b="1" dirty="0"/>
              <a:t>(Maria)</a:t>
            </a:r>
          </a:p>
          <a:p>
            <a:pPr>
              <a:lnSpc>
                <a:spcPct val="100000"/>
              </a:lnSpc>
              <a:spcAft>
                <a:spcPts val="600"/>
              </a:spcAft>
              <a:defRPr/>
            </a:pPr>
            <a:r>
              <a:rPr lang="en-GB" dirty="0"/>
              <a:t>... </a:t>
            </a:r>
            <a:r>
              <a:rPr lang="en-US" dirty="0"/>
              <a:t>by the end of my tutorial I was laughing with embarrassment because every line was an opinion and I just can hear the teacher’s words saying ‘prove it’; ‘how?’; ‘who said it’; ‘what?’ ‘why?’ </a:t>
            </a:r>
            <a:r>
              <a:rPr lang="en-US" b="1" dirty="0"/>
              <a:t>(Rosa)</a:t>
            </a:r>
          </a:p>
          <a:p>
            <a:pPr>
              <a:lnSpc>
                <a:spcPct val="100000"/>
              </a:lnSpc>
              <a:spcAft>
                <a:spcPts val="600"/>
              </a:spcAft>
              <a:defRPr/>
            </a:pPr>
            <a:r>
              <a:rPr lang="en-GB" dirty="0"/>
              <a:t>However, sometimes I feel that I </a:t>
            </a:r>
            <a:r>
              <a:rPr lang="en-GB" b="1" dirty="0"/>
              <a:t>don’t have enough judgement</a:t>
            </a:r>
            <a:r>
              <a:rPr lang="en-GB" dirty="0"/>
              <a:t> to know if that deduction is valid enough to be made on its own or if it requires me to look into a deeper source to support this deduction </a:t>
            </a:r>
            <a:r>
              <a:rPr lang="en-GB" b="1" dirty="0"/>
              <a:t>(David) </a:t>
            </a:r>
          </a:p>
          <a:p>
            <a:endParaRPr lang="en-GB" b="1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464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0" dirty="0"/>
              <a:t>Discipline knowledge: teachers</a:t>
            </a:r>
            <a:endParaRPr lang="en-GB" sz="3600" b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59270" y="1276709"/>
            <a:ext cx="8424729" cy="4771291"/>
          </a:xfrm>
        </p:spPr>
        <p:txBody>
          <a:bodyPr/>
          <a:lstStyle/>
          <a:p>
            <a:pPr>
              <a:spcAft>
                <a:spcPts val="0"/>
              </a:spcAft>
              <a:defRPr/>
            </a:pPr>
            <a:r>
              <a:rPr lang="en-GB" sz="2300" dirty="0"/>
              <a:t>But critical thinking, </a:t>
            </a:r>
            <a:r>
              <a:rPr lang="en-GB" sz="2300" b="1" dirty="0"/>
              <a:t>unless they come from [a subject] background</a:t>
            </a:r>
            <a:r>
              <a:rPr lang="en-GB" sz="2300" dirty="0"/>
              <a:t>, this is the part they struggle with the most…</a:t>
            </a:r>
            <a:endParaRPr lang="en-GB" sz="2300" b="1" dirty="0"/>
          </a:p>
          <a:p>
            <a:pPr>
              <a:spcAft>
                <a:spcPts val="0"/>
              </a:spcAft>
              <a:defRPr/>
            </a:pPr>
            <a:r>
              <a:rPr lang="en-GB" sz="2300" dirty="0"/>
              <a:t>My cohort will have a lot of students who come from other disciplines…so their writing is really good and they can write in a captivating way, they’ve got good background Bachelor’s degrees</a:t>
            </a:r>
            <a:r>
              <a:rPr lang="mr-IN" sz="2300" dirty="0"/>
              <a:t>…</a:t>
            </a:r>
            <a:r>
              <a:rPr lang="en-GB" sz="2300" dirty="0"/>
              <a:t> however, they </a:t>
            </a:r>
            <a:r>
              <a:rPr lang="en-GB" sz="2300" b="1" dirty="0"/>
              <a:t>can’t really read [subject]…write [in a subject way]</a:t>
            </a:r>
            <a:r>
              <a:rPr lang="en-GB" sz="2300" dirty="0"/>
              <a:t>; they don’t understand how to </a:t>
            </a:r>
            <a:r>
              <a:rPr lang="en-GB" sz="2300" b="1" dirty="0"/>
              <a:t>form an argument</a:t>
            </a:r>
            <a:r>
              <a:rPr lang="en-GB" sz="2300" dirty="0"/>
              <a:t>. </a:t>
            </a:r>
            <a:r>
              <a:rPr lang="en-GB" sz="2300" b="1" dirty="0"/>
              <a:t> </a:t>
            </a:r>
            <a:endParaRPr lang="en-GB" sz="2300" dirty="0"/>
          </a:p>
          <a:p>
            <a:pPr>
              <a:defRPr/>
            </a:pPr>
            <a:r>
              <a:rPr lang="en-GB" sz="2300" dirty="0"/>
              <a:t>So the </a:t>
            </a:r>
            <a:r>
              <a:rPr lang="en-GB" sz="2300" b="1" dirty="0"/>
              <a:t>argument</a:t>
            </a:r>
            <a:r>
              <a:rPr lang="en-GB" sz="2300" dirty="0"/>
              <a:t> is positioned in the wrong way… for [this] writing you need </a:t>
            </a:r>
            <a:r>
              <a:rPr lang="en-GB" sz="2300" b="1" dirty="0"/>
              <a:t>to evaluate evidence </a:t>
            </a:r>
            <a:r>
              <a:rPr lang="en-GB" sz="2300" dirty="0"/>
              <a:t>and then come to the conclusion based on your evaluation. But she comes to the conclusion and then starts to give you the evaluation </a:t>
            </a:r>
            <a:endParaRPr lang="en-GB" sz="2300" b="1" dirty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779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b="0" dirty="0"/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defTabSz="4572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lang="en-G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Abstract, fluid, context-dependent</a:t>
            </a:r>
          </a:p>
          <a:p>
            <a:pPr defTabSz="4572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lang="en-US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Unsure about the term/construct </a:t>
            </a:r>
            <a:endParaRPr lang="en-US" sz="2000" spc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defTabSz="4572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lang="en-G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Criticise, Critique, Criticise</a:t>
            </a:r>
          </a:p>
          <a:p>
            <a:pPr defTabSz="4572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r>
              <a:rPr lang="en-GB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Unaware what to do with knowledge</a:t>
            </a:r>
          </a:p>
          <a:p>
            <a:pPr marL="800100" lvl="1" indent="-342900" defTabSz="4572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How: praise/question/challenge/evaluate </a:t>
            </a:r>
          </a:p>
          <a:p>
            <a:pPr marL="800100" lvl="1" indent="-342900" defTabSz="4572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What: methodologies, methods, writers, sources, knowledge, ideas, strengths and weaknesses</a:t>
            </a:r>
          </a:p>
          <a:p>
            <a:pPr marL="800100" lvl="1" indent="-342900" defTabSz="45720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200" spc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choose/compare/contrast/synthesise/(dis)agree/align/identify</a:t>
            </a:r>
          </a:p>
          <a:p>
            <a:pPr marL="0" indent="0">
              <a:buNone/>
            </a:pPr>
            <a:endParaRPr lang="en-GB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3620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b="0" dirty="0"/>
              <a:t>References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359270" y="1148576"/>
            <a:ext cx="8424729" cy="4899424"/>
          </a:xfrm>
        </p:spPr>
        <p:txBody>
          <a:bodyPr/>
          <a:lstStyle/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altLang="zh-HK" sz="1800" dirty="0" err="1"/>
              <a:t>Gass</a:t>
            </a:r>
            <a:r>
              <a:rPr lang="en-US" altLang="zh-HK" sz="1800" dirty="0"/>
              <a:t>, S. &amp; Mackey, A. (2000). </a:t>
            </a:r>
            <a:r>
              <a:rPr lang="en-US" altLang="zh-HK" sz="1800" i="1" dirty="0"/>
              <a:t>Stimulated recall methodology in second language 	research</a:t>
            </a:r>
            <a:r>
              <a:rPr lang="en-US" altLang="zh-HK" sz="1800" dirty="0"/>
              <a:t>. New York: Routledge.</a:t>
            </a: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endParaRPr lang="en-US" sz="1800" dirty="0"/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sz="1800" dirty="0" err="1"/>
              <a:t>Ivanic</a:t>
            </a:r>
            <a:r>
              <a:rPr lang="en-US" sz="1800" dirty="0"/>
              <a:t>, R. (1998). </a:t>
            </a:r>
            <a:r>
              <a:rPr lang="en-US" sz="1800" i="1" dirty="0"/>
              <a:t>Writing and identity: The discoursal construction of identity in 		academic writing</a:t>
            </a:r>
            <a:r>
              <a:rPr lang="en-US" sz="1800" dirty="0"/>
              <a:t>. Amsterdam: </a:t>
            </a:r>
            <a:r>
              <a:rPr lang="en-US" sz="1800" dirty="0" err="1"/>
              <a:t>Benjamins</a:t>
            </a:r>
            <a:r>
              <a:rPr lang="en-US" sz="1800" dirty="0"/>
              <a:t>.</a:t>
            </a:r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endParaRPr lang="en-US" altLang="zh-HK" sz="1800" dirty="0"/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r>
              <a:rPr lang="en-US" altLang="zh-HK" sz="1800" dirty="0"/>
              <a:t>Lea, M. and Street, B. (1998).’ Student writing in higher education: An academic 		literacies approach’, </a:t>
            </a:r>
            <a:r>
              <a:rPr lang="en-US" altLang="zh-HK" sz="1800" i="1" dirty="0"/>
              <a:t>Studies in Higher Education, </a:t>
            </a:r>
            <a:r>
              <a:rPr lang="en-US" altLang="zh-HK" sz="1800" dirty="0"/>
              <a:t>23(2), pp. 157-172.</a:t>
            </a:r>
          </a:p>
          <a:p>
            <a:pPr marL="0" indent="0" fontAlgn="auto">
              <a:spcAft>
                <a:spcPts val="0"/>
              </a:spcAft>
              <a:buFont typeface="Arial" charset="0"/>
              <a:buNone/>
              <a:defRPr/>
            </a:pPr>
            <a:endParaRPr lang="en-US" sz="1800" dirty="0"/>
          </a:p>
          <a:p>
            <a:pPr marL="0" indent="0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US" sz="1800" dirty="0"/>
              <a:t>Lillis, T., Harrington, K., Lea, M. R. and Mitchell, S. (2015). ‘Introduction’, in Lillis, T., 	Harrington, K., Lea, M. R., and Mitchell, S. In </a:t>
            </a:r>
            <a:r>
              <a:rPr lang="en-US" sz="1800" i="1" dirty="0"/>
              <a:t>Working with academic literacies: 	studies towards transformative practice. </a:t>
            </a:r>
            <a:r>
              <a:rPr lang="en-US" sz="1800" dirty="0"/>
              <a:t>Fort Collins, Colorado: The WAC 	Clearinghouse/Parlor Press, pp. 3-22.</a:t>
            </a:r>
            <a:endParaRPr lang="en-GB" sz="1800" dirty="0"/>
          </a:p>
          <a:p>
            <a:pPr marL="0" indent="0" fontAlgn="auto">
              <a:spcAft>
                <a:spcPts val="0"/>
              </a:spcAft>
              <a:buFont typeface="Arial"/>
              <a:buNone/>
              <a:defRPr/>
            </a:pPr>
            <a:endParaRPr lang="en-US" altLang="zh-HK" sz="1200" dirty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GB"/>
              <a:t>Making Visible the Invisible: Criticality in Student Academic Writing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77317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Thank you">
            <a:extLst>
              <a:ext uri="{FF2B5EF4-FFF2-40B4-BE49-F238E27FC236}">
                <a16:creationId xmlns:a16="http://schemas.microsoft.com/office/drawing/2014/main" id="{542B6D99-897D-BE45-8804-030F9E39A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96822254"/>
      </p:ext>
    </p:extLst>
  </p:cSld>
  <p:clrMapOvr>
    <a:masterClrMapping/>
  </p:clrMapOvr>
</p:sld>
</file>

<file path=ppt/theme/theme1.xml><?xml version="1.0" encoding="utf-8"?>
<a:theme xmlns:a="http://schemas.openxmlformats.org/drawingml/2006/main" name="UAL Theme">
  <a:themeElements>
    <a:clrScheme name="UAL">
      <a:dk1>
        <a:srgbClr val="000000"/>
      </a:dk1>
      <a:lt1>
        <a:srgbClr val="FFFFFF"/>
      </a:lt1>
      <a:dk2>
        <a:srgbClr val="FFD022"/>
      </a:dk2>
      <a:lt2>
        <a:srgbClr val="E71657"/>
      </a:lt2>
      <a:accent1>
        <a:srgbClr val="FF8500"/>
      </a:accent1>
      <a:accent2>
        <a:srgbClr val="9E65FB"/>
      </a:accent2>
      <a:accent3>
        <a:srgbClr val="20BCFF"/>
      </a:accent3>
      <a:accent4>
        <a:srgbClr val="1F4EDC"/>
      </a:accent4>
      <a:accent5>
        <a:srgbClr val="00C73E"/>
      </a:accent5>
      <a:accent6>
        <a:srgbClr val="19A3A3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t" anchorCtr="0">
        <a:noAutofit/>
      </a:bodyPr>
      <a:lstStyle>
        <a:defPPr algn="l"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UoS Title 1</Template>
  <TotalTime>3607</TotalTime>
  <Words>1639</Words>
  <Application>Microsoft Macintosh PowerPoint</Application>
  <PresentationFormat>On-screen Show (4:3)</PresentationFormat>
  <Paragraphs>144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.Apple Color Emoji UI</vt:lpstr>
      <vt:lpstr>Arial</vt:lpstr>
      <vt:lpstr>Arial (Headings)</vt:lpstr>
      <vt:lpstr>Calibri</vt:lpstr>
      <vt:lpstr>Wingdings 2</vt:lpstr>
      <vt:lpstr>UAL Theme</vt:lpstr>
      <vt:lpstr>Making Visible the Invisible: Criticality in Student Academic Writing</vt:lpstr>
      <vt:lpstr>Outline</vt:lpstr>
      <vt:lpstr>Context - UAL</vt:lpstr>
      <vt:lpstr>Academic literacies</vt:lpstr>
      <vt:lpstr>Learning outcomes: criticality</vt:lpstr>
      <vt:lpstr>Aims/research questions</vt:lpstr>
      <vt:lpstr>Methodology</vt:lpstr>
      <vt:lpstr>Participants</vt:lpstr>
      <vt:lpstr>Methodology: process</vt:lpstr>
      <vt:lpstr>Semi-structured interviews</vt:lpstr>
      <vt:lpstr>Stimulated recall: questions</vt:lpstr>
      <vt:lpstr>Findings</vt:lpstr>
      <vt:lpstr>Criticality</vt:lpstr>
      <vt:lpstr>Findings: general</vt:lpstr>
      <vt:lpstr>Lack understanding: teacher</vt:lpstr>
      <vt:lpstr>Lack understanding: students</vt:lpstr>
      <vt:lpstr>Unchallenged knowledge: teacher</vt:lpstr>
      <vt:lpstr>Unchallenged knowledge: students</vt:lpstr>
      <vt:lpstr>Overly descriptive/lack supporting evidence</vt:lpstr>
      <vt:lpstr>Discipline knowledge: teachers</vt:lpstr>
      <vt:lpstr>Summary</vt:lpstr>
      <vt:lpstr>References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Klair Clarke</dc:creator>
  <cp:lastModifiedBy>Damian Fitzpatrick</cp:lastModifiedBy>
  <cp:revision>146</cp:revision>
  <dcterms:created xsi:type="dcterms:W3CDTF">2018-07-17T10:23:22Z</dcterms:created>
  <dcterms:modified xsi:type="dcterms:W3CDTF">2022-04-11T13:30:30Z</dcterms:modified>
</cp:coreProperties>
</file>