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83" r:id="rId3"/>
    <p:sldId id="257" r:id="rId4"/>
    <p:sldId id="281" r:id="rId5"/>
    <p:sldId id="288" r:id="rId6"/>
    <p:sldId id="284" r:id="rId7"/>
    <p:sldId id="285" r:id="rId8"/>
    <p:sldId id="286" r:id="rId9"/>
    <p:sldId id="287" r:id="rId10"/>
    <p:sldId id="258" r:id="rId11"/>
    <p:sldId id="262" r:id="rId12"/>
    <p:sldId id="282" r:id="rId13"/>
    <p:sldId id="271" r:id="rId14"/>
    <p:sldId id="272" r:id="rId15"/>
    <p:sldId id="273" r:id="rId16"/>
    <p:sldId id="280" r:id="rId17"/>
    <p:sldId id="265" r:id="rId18"/>
    <p:sldId id="269"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CF1"/>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772" autoAdjust="0"/>
  </p:normalViewPr>
  <p:slideViewPr>
    <p:cSldViewPr snapToGrid="0">
      <p:cViewPr varScale="1">
        <p:scale>
          <a:sx n="50" d="100"/>
          <a:sy n="50" d="100"/>
        </p:scale>
        <p:origin x="128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A2893A-BC24-427A-8938-964E65CDF2BF}" type="datetimeFigureOut">
              <a:rPr lang="en-GB" smtClean="0"/>
              <a:t>16/09/2024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FC1FA-EB9C-4D56-A0DE-308ADCF16266}" type="slidenum">
              <a:rPr lang="en-GB" smtClean="0"/>
              <a:t>‹#›</a:t>
            </a:fld>
            <a:endParaRPr lang="en-GB"/>
          </a:p>
        </p:txBody>
      </p:sp>
    </p:spTree>
    <p:extLst>
      <p:ext uri="{BB962C8B-B14F-4D97-AF65-F5344CB8AC3E}">
        <p14:creationId xmlns:p14="http://schemas.microsoft.com/office/powerpoint/2010/main" val="3010810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paper discusses what happened to our memories of Doctor Doom and his viewing screens during The Marvel Age - and what that means for research</a:t>
            </a:r>
          </a:p>
          <a:p>
            <a:endParaRPr lang="en-GB" dirty="0"/>
          </a:p>
        </p:txBody>
      </p:sp>
      <p:sp>
        <p:nvSpPr>
          <p:cNvPr id="4" name="Slide Number Placeholder 3"/>
          <p:cNvSpPr>
            <a:spLocks noGrp="1"/>
          </p:cNvSpPr>
          <p:nvPr>
            <p:ph type="sldNum" sz="quarter" idx="5"/>
          </p:nvPr>
        </p:nvSpPr>
        <p:spPr/>
        <p:txBody>
          <a:bodyPr/>
          <a:lstStyle/>
          <a:p>
            <a:fld id="{ADCFC1FA-EB9C-4D56-A0DE-308ADCF16266}" type="slidenum">
              <a:rPr lang="en-GB" smtClean="0"/>
              <a:t>1</a:t>
            </a:fld>
            <a:endParaRPr lang="en-GB"/>
          </a:p>
        </p:txBody>
      </p:sp>
    </p:spTree>
    <p:extLst>
      <p:ext uri="{BB962C8B-B14F-4D97-AF65-F5344CB8AC3E}">
        <p14:creationId xmlns:p14="http://schemas.microsoft.com/office/powerpoint/2010/main" val="2580398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CFC1FA-EB9C-4D56-A0DE-308ADCF16266}" type="slidenum">
              <a:rPr lang="en-GB" smtClean="0"/>
              <a:t>2</a:t>
            </a:fld>
            <a:endParaRPr lang="en-GB"/>
          </a:p>
        </p:txBody>
      </p:sp>
    </p:spTree>
    <p:extLst>
      <p:ext uri="{BB962C8B-B14F-4D97-AF65-F5344CB8AC3E}">
        <p14:creationId xmlns:p14="http://schemas.microsoft.com/office/powerpoint/2010/main" val="2760034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talk is based on the data gathered for my PhD, recently published as a book by Palgrave Macmillan.</a:t>
            </a:r>
          </a:p>
        </p:txBody>
      </p:sp>
      <p:sp>
        <p:nvSpPr>
          <p:cNvPr id="4" name="Slide Number Placeholder 3"/>
          <p:cNvSpPr>
            <a:spLocks noGrp="1"/>
          </p:cNvSpPr>
          <p:nvPr>
            <p:ph type="sldNum" sz="quarter" idx="5"/>
          </p:nvPr>
        </p:nvSpPr>
        <p:spPr/>
        <p:txBody>
          <a:bodyPr/>
          <a:lstStyle/>
          <a:p>
            <a:fld id="{ADCFC1FA-EB9C-4D56-A0DE-308ADCF16266}" type="slidenum">
              <a:rPr lang="en-GB" smtClean="0"/>
              <a:t>3</a:t>
            </a:fld>
            <a:endParaRPr lang="en-GB"/>
          </a:p>
        </p:txBody>
      </p:sp>
    </p:spTree>
    <p:extLst>
      <p:ext uri="{BB962C8B-B14F-4D97-AF65-F5344CB8AC3E}">
        <p14:creationId xmlns:p14="http://schemas.microsoft.com/office/powerpoint/2010/main" val="3258149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was a project where I tried to develop an empirical methodology for looking at character components. It brings together lots of other people's ideas into 13 components in four groupings. But why do you need to do an empirical analysis?</a:t>
            </a:r>
          </a:p>
          <a:p>
            <a:endParaRPr lang="en-GB" dirty="0"/>
          </a:p>
        </p:txBody>
      </p:sp>
      <p:sp>
        <p:nvSpPr>
          <p:cNvPr id="4" name="Slide Number Placeholder 3"/>
          <p:cNvSpPr>
            <a:spLocks noGrp="1"/>
          </p:cNvSpPr>
          <p:nvPr>
            <p:ph type="sldNum" sz="quarter" idx="5"/>
          </p:nvPr>
        </p:nvSpPr>
        <p:spPr/>
        <p:txBody>
          <a:bodyPr/>
          <a:lstStyle/>
          <a:p>
            <a:fld id="{ADCFC1FA-EB9C-4D56-A0DE-308ADCF16266}" type="slidenum">
              <a:rPr lang="en-GB" smtClean="0"/>
              <a:t>4</a:t>
            </a:fld>
            <a:endParaRPr lang="en-GB"/>
          </a:p>
        </p:txBody>
      </p:sp>
    </p:spTree>
    <p:extLst>
      <p:ext uri="{BB962C8B-B14F-4D97-AF65-F5344CB8AC3E}">
        <p14:creationId xmlns:p14="http://schemas.microsoft.com/office/powerpoint/2010/main" val="3446845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Firstly so you can share data - build datasets using same methodology. But also so you're getting the same sort of results within the dataset.</a:t>
            </a:r>
          </a:p>
        </p:txBody>
      </p:sp>
      <p:sp>
        <p:nvSpPr>
          <p:cNvPr id="4" name="Slide Number Placeholder 3"/>
          <p:cNvSpPr>
            <a:spLocks noGrp="1"/>
          </p:cNvSpPr>
          <p:nvPr>
            <p:ph type="sldNum" sz="quarter" idx="5"/>
          </p:nvPr>
        </p:nvSpPr>
        <p:spPr/>
        <p:txBody>
          <a:bodyPr/>
          <a:lstStyle/>
          <a:p>
            <a:fld id="{ADCFC1FA-EB9C-4D56-A0DE-308ADCF16266}" type="slidenum">
              <a:rPr lang="en-GB" smtClean="0"/>
              <a:t>5</a:t>
            </a:fld>
            <a:endParaRPr lang="en-GB"/>
          </a:p>
        </p:txBody>
      </p:sp>
    </p:spTree>
    <p:extLst>
      <p:ext uri="{BB962C8B-B14F-4D97-AF65-F5344CB8AC3E}">
        <p14:creationId xmlns:p14="http://schemas.microsoft.com/office/powerpoint/2010/main" val="3395812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Secondly, to avoid personal bias. Here's what one person might think Donald Duck's "Appearance" signifiers are.</a:t>
            </a:r>
          </a:p>
        </p:txBody>
      </p:sp>
      <p:sp>
        <p:nvSpPr>
          <p:cNvPr id="4" name="Slide Number Placeholder 3"/>
          <p:cNvSpPr>
            <a:spLocks noGrp="1"/>
          </p:cNvSpPr>
          <p:nvPr>
            <p:ph type="sldNum" sz="quarter" idx="5"/>
          </p:nvPr>
        </p:nvSpPr>
        <p:spPr/>
        <p:txBody>
          <a:bodyPr/>
          <a:lstStyle/>
          <a:p>
            <a:fld id="{ADCFC1FA-EB9C-4D56-A0DE-308ADCF16266}" type="slidenum">
              <a:rPr lang="en-GB" smtClean="0"/>
              <a:t>6</a:t>
            </a:fld>
            <a:endParaRPr lang="en-GB"/>
          </a:p>
        </p:txBody>
      </p:sp>
    </p:spTree>
    <p:extLst>
      <p:ext uri="{BB962C8B-B14F-4D97-AF65-F5344CB8AC3E}">
        <p14:creationId xmlns:p14="http://schemas.microsoft.com/office/powerpoint/2010/main" val="3002389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here's someone else's.</a:t>
            </a:r>
          </a:p>
        </p:txBody>
      </p:sp>
      <p:sp>
        <p:nvSpPr>
          <p:cNvPr id="4" name="Slide Number Placeholder 3"/>
          <p:cNvSpPr>
            <a:spLocks noGrp="1"/>
          </p:cNvSpPr>
          <p:nvPr>
            <p:ph type="sldNum" sz="quarter" idx="5"/>
          </p:nvPr>
        </p:nvSpPr>
        <p:spPr/>
        <p:txBody>
          <a:bodyPr/>
          <a:lstStyle/>
          <a:p>
            <a:fld id="{ADCFC1FA-EB9C-4D56-A0DE-308ADCF16266}" type="slidenum">
              <a:rPr lang="en-GB" smtClean="0"/>
              <a:t>7</a:t>
            </a:fld>
            <a:endParaRPr lang="en-GB"/>
          </a:p>
        </p:txBody>
      </p:sp>
    </p:spTree>
    <p:extLst>
      <p:ext uri="{BB962C8B-B14F-4D97-AF65-F5344CB8AC3E}">
        <p14:creationId xmlns:p14="http://schemas.microsoft.com/office/powerpoint/2010/main" val="1236519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third person's ideas, showing the addition of further detail.</a:t>
            </a:r>
          </a:p>
        </p:txBody>
      </p:sp>
      <p:sp>
        <p:nvSpPr>
          <p:cNvPr id="4" name="Slide Number Placeholder 3"/>
          <p:cNvSpPr>
            <a:spLocks noGrp="1"/>
          </p:cNvSpPr>
          <p:nvPr>
            <p:ph type="sldNum" sz="quarter" idx="5"/>
          </p:nvPr>
        </p:nvSpPr>
        <p:spPr/>
        <p:txBody>
          <a:bodyPr/>
          <a:lstStyle/>
          <a:p>
            <a:fld id="{ADCFC1FA-EB9C-4D56-A0DE-308ADCF16266}" type="slidenum">
              <a:rPr lang="en-GB" smtClean="0"/>
              <a:t>8</a:t>
            </a:fld>
            <a:endParaRPr lang="en-GB"/>
          </a:p>
        </p:txBody>
      </p:sp>
    </p:spTree>
    <p:extLst>
      <p:ext uri="{BB962C8B-B14F-4D97-AF65-F5344CB8AC3E}">
        <p14:creationId xmlns:p14="http://schemas.microsoft.com/office/powerpoint/2010/main" val="1770699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of these miss the fact that he's a duck!</a:t>
            </a:r>
          </a:p>
        </p:txBody>
      </p:sp>
      <p:sp>
        <p:nvSpPr>
          <p:cNvPr id="4" name="Slide Number Placeholder 3"/>
          <p:cNvSpPr>
            <a:spLocks noGrp="1"/>
          </p:cNvSpPr>
          <p:nvPr>
            <p:ph type="sldNum" sz="quarter" idx="5"/>
          </p:nvPr>
        </p:nvSpPr>
        <p:spPr/>
        <p:txBody>
          <a:bodyPr/>
          <a:lstStyle/>
          <a:p>
            <a:fld id="{ADCFC1FA-EB9C-4D56-A0DE-308ADCF16266}" type="slidenum">
              <a:rPr lang="en-GB" smtClean="0"/>
              <a:t>9</a:t>
            </a:fld>
            <a:endParaRPr lang="en-GB"/>
          </a:p>
        </p:txBody>
      </p:sp>
    </p:spTree>
    <p:extLst>
      <p:ext uri="{BB962C8B-B14F-4D97-AF65-F5344CB8AC3E}">
        <p14:creationId xmlns:p14="http://schemas.microsoft.com/office/powerpoint/2010/main" val="4191181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methodology was to do a survey. Here's one of the forms from my Doctor Doom survey, plus a QR code to access the data. 225 people took part.</a:t>
            </a:r>
          </a:p>
          <a:p>
            <a:r>
              <a:rPr lang="en-GB" dirty="0"/>
              <a:t>To be clear, this wasn't the main data entry - just to get a starting point .</a:t>
            </a:r>
          </a:p>
        </p:txBody>
      </p:sp>
      <p:sp>
        <p:nvSpPr>
          <p:cNvPr id="4" name="Slide Number Placeholder 3"/>
          <p:cNvSpPr>
            <a:spLocks noGrp="1"/>
          </p:cNvSpPr>
          <p:nvPr>
            <p:ph type="sldNum" sz="quarter" idx="5"/>
          </p:nvPr>
        </p:nvSpPr>
        <p:spPr/>
        <p:txBody>
          <a:bodyPr/>
          <a:lstStyle/>
          <a:p>
            <a:fld id="{ADCFC1FA-EB9C-4D56-A0DE-308ADCF16266}" type="slidenum">
              <a:rPr lang="en-GB" smtClean="0"/>
              <a:t>10</a:t>
            </a:fld>
            <a:endParaRPr lang="en-GB"/>
          </a:p>
        </p:txBody>
      </p:sp>
    </p:spTree>
    <p:extLst>
      <p:ext uri="{BB962C8B-B14F-4D97-AF65-F5344CB8AC3E}">
        <p14:creationId xmlns:p14="http://schemas.microsoft.com/office/powerpoint/2010/main" val="1195570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data entry was done by going through 69 texts and, for every single one, noting down everything I found there. </a:t>
            </a:r>
          </a:p>
        </p:txBody>
      </p:sp>
      <p:sp>
        <p:nvSpPr>
          <p:cNvPr id="4" name="Slide Number Placeholder 3"/>
          <p:cNvSpPr>
            <a:spLocks noGrp="1"/>
          </p:cNvSpPr>
          <p:nvPr>
            <p:ph type="sldNum" sz="quarter" idx="5"/>
          </p:nvPr>
        </p:nvSpPr>
        <p:spPr/>
        <p:txBody>
          <a:bodyPr/>
          <a:lstStyle/>
          <a:p>
            <a:fld id="{ADCFC1FA-EB9C-4D56-A0DE-308ADCF16266}" type="slidenum">
              <a:rPr lang="en-GB" smtClean="0"/>
              <a:t>11</a:t>
            </a:fld>
            <a:endParaRPr lang="en-GB"/>
          </a:p>
        </p:txBody>
      </p:sp>
    </p:spTree>
    <p:extLst>
      <p:ext uri="{BB962C8B-B14F-4D97-AF65-F5344CB8AC3E}">
        <p14:creationId xmlns:p14="http://schemas.microsoft.com/office/powerpoint/2010/main" val="1911509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Did this in terms of my catalogue - used the survey as a starting point but then others could be added. </a:t>
            </a:r>
          </a:p>
          <a:p>
            <a:r>
              <a:rPr lang="en-GB" dirty="0"/>
              <a:t>However, it also meant I could compare what people thought components were with what they were in the actual texts, and lots of very interesting things came up.</a:t>
            </a:r>
          </a:p>
        </p:txBody>
      </p:sp>
      <p:sp>
        <p:nvSpPr>
          <p:cNvPr id="4" name="Slide Number Placeholder 3"/>
          <p:cNvSpPr>
            <a:spLocks noGrp="1"/>
          </p:cNvSpPr>
          <p:nvPr>
            <p:ph type="sldNum" sz="quarter" idx="5"/>
          </p:nvPr>
        </p:nvSpPr>
        <p:spPr/>
        <p:txBody>
          <a:bodyPr/>
          <a:lstStyle/>
          <a:p>
            <a:fld id="{ADCFC1FA-EB9C-4D56-A0DE-308ADCF16266}" type="slidenum">
              <a:rPr lang="en-GB" smtClean="0"/>
              <a:t>12</a:t>
            </a:fld>
            <a:endParaRPr lang="en-GB"/>
          </a:p>
        </p:txBody>
      </p:sp>
    </p:spTree>
    <p:extLst>
      <p:ext uri="{BB962C8B-B14F-4D97-AF65-F5344CB8AC3E}">
        <p14:creationId xmlns:p14="http://schemas.microsoft.com/office/powerpoint/2010/main" val="2742422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example, </a:t>
            </a:r>
            <a:r>
              <a:rPr lang="en-GB" dirty="0" err="1"/>
              <a:t>tjis</a:t>
            </a:r>
            <a:r>
              <a:rPr lang="en-GB" dirty="0"/>
              <a:t> is what my survey respondents thought the objects of Doom were. There were 22 items identified more than once, these are the most popular. Several went into appearance or location category - mask, cloak, armour, gun, castle etc. If we remove those -</a:t>
            </a:r>
          </a:p>
          <a:p>
            <a:endParaRPr lang="en-GB" dirty="0"/>
          </a:p>
        </p:txBody>
      </p:sp>
      <p:sp>
        <p:nvSpPr>
          <p:cNvPr id="4" name="Slide Number Placeholder 3"/>
          <p:cNvSpPr>
            <a:spLocks noGrp="1"/>
          </p:cNvSpPr>
          <p:nvPr>
            <p:ph type="sldNum" sz="quarter" idx="5"/>
          </p:nvPr>
        </p:nvSpPr>
        <p:spPr/>
        <p:txBody>
          <a:bodyPr/>
          <a:lstStyle/>
          <a:p>
            <a:fld id="{ADCFC1FA-EB9C-4D56-A0DE-308ADCF16266}" type="slidenum">
              <a:rPr lang="en-GB" smtClean="0"/>
              <a:t>13</a:t>
            </a:fld>
            <a:endParaRPr lang="en-GB"/>
          </a:p>
        </p:txBody>
      </p:sp>
    </p:spTree>
    <p:extLst>
      <p:ext uri="{BB962C8B-B14F-4D97-AF65-F5344CB8AC3E}">
        <p14:creationId xmlns:p14="http://schemas.microsoft.com/office/powerpoint/2010/main" val="1406534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 these are the top 9. </a:t>
            </a:r>
          </a:p>
        </p:txBody>
      </p:sp>
      <p:sp>
        <p:nvSpPr>
          <p:cNvPr id="4" name="Slide Number Placeholder 3"/>
          <p:cNvSpPr>
            <a:spLocks noGrp="1"/>
          </p:cNvSpPr>
          <p:nvPr>
            <p:ph type="sldNum" sz="quarter" idx="5"/>
          </p:nvPr>
        </p:nvSpPr>
        <p:spPr/>
        <p:txBody>
          <a:bodyPr/>
          <a:lstStyle/>
          <a:p>
            <a:fld id="{ADCFC1FA-EB9C-4D56-A0DE-308ADCF16266}" type="slidenum">
              <a:rPr lang="en-GB" smtClean="0"/>
              <a:t>14</a:t>
            </a:fld>
            <a:endParaRPr lang="en-GB"/>
          </a:p>
        </p:txBody>
      </p:sp>
    </p:spTree>
    <p:extLst>
      <p:ext uri="{BB962C8B-B14F-4D97-AF65-F5344CB8AC3E}">
        <p14:creationId xmlns:p14="http://schemas.microsoft.com/office/powerpoint/2010/main" val="803943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Here's what I found by examining the sample. 28 objects found more than once - here's the top 9. But what happens when we put both top ones together?</a:t>
            </a:r>
          </a:p>
          <a:p>
            <a:endParaRPr lang="en-GB" dirty="0"/>
          </a:p>
        </p:txBody>
      </p:sp>
      <p:sp>
        <p:nvSpPr>
          <p:cNvPr id="4" name="Slide Number Placeholder 3"/>
          <p:cNvSpPr>
            <a:spLocks noGrp="1"/>
          </p:cNvSpPr>
          <p:nvPr>
            <p:ph type="sldNum" sz="quarter" idx="5"/>
          </p:nvPr>
        </p:nvSpPr>
        <p:spPr/>
        <p:txBody>
          <a:bodyPr/>
          <a:lstStyle/>
          <a:p>
            <a:fld id="{ADCFC1FA-EB9C-4D56-A0DE-308ADCF16266}" type="slidenum">
              <a:rPr lang="en-GB" smtClean="0"/>
              <a:t>15</a:t>
            </a:fld>
            <a:endParaRPr lang="en-GB"/>
          </a:p>
        </p:txBody>
      </p:sp>
    </p:spTree>
    <p:extLst>
      <p:ext uri="{BB962C8B-B14F-4D97-AF65-F5344CB8AC3E}">
        <p14:creationId xmlns:p14="http://schemas.microsoft.com/office/powerpoint/2010/main" val="1871335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we can see that the survey missed several objects. For Viewing Screens only 4 out of 252 respondents mentioned it.</a:t>
            </a:r>
          </a:p>
        </p:txBody>
      </p:sp>
      <p:sp>
        <p:nvSpPr>
          <p:cNvPr id="4" name="Slide Number Placeholder 3"/>
          <p:cNvSpPr>
            <a:spLocks noGrp="1"/>
          </p:cNvSpPr>
          <p:nvPr>
            <p:ph type="sldNum" sz="quarter" idx="5"/>
          </p:nvPr>
        </p:nvSpPr>
        <p:spPr/>
        <p:txBody>
          <a:bodyPr/>
          <a:lstStyle/>
          <a:p>
            <a:fld id="{ADCFC1FA-EB9C-4D56-A0DE-308ADCF16266}" type="slidenum">
              <a:rPr lang="en-GB" smtClean="0"/>
              <a:t>16</a:t>
            </a:fld>
            <a:endParaRPr lang="en-GB"/>
          </a:p>
        </p:txBody>
      </p:sp>
    </p:spTree>
    <p:extLst>
      <p:ext uri="{BB962C8B-B14F-4D97-AF65-F5344CB8AC3E}">
        <p14:creationId xmlns:p14="http://schemas.microsoft.com/office/powerpoint/2010/main" val="2264479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Viewing screens were everywhere in the sample, right from his first appearance, all the way through to the end of my sample in 1987, in all forms of media.</a:t>
            </a:r>
          </a:p>
          <a:p>
            <a:r>
              <a:rPr lang="en-GB" dirty="0"/>
              <a:t>So what was going on here? Key thing is - the sample ended in 1987, when viewing screens were science fiction.</a:t>
            </a:r>
          </a:p>
        </p:txBody>
      </p:sp>
      <p:sp>
        <p:nvSpPr>
          <p:cNvPr id="4" name="Slide Number Placeholder 3"/>
          <p:cNvSpPr>
            <a:spLocks noGrp="1"/>
          </p:cNvSpPr>
          <p:nvPr>
            <p:ph type="sldNum" sz="quarter" idx="5"/>
          </p:nvPr>
        </p:nvSpPr>
        <p:spPr/>
        <p:txBody>
          <a:bodyPr/>
          <a:lstStyle/>
          <a:p>
            <a:fld id="{ADCFC1FA-EB9C-4D56-A0DE-308ADCF16266}" type="slidenum">
              <a:rPr lang="en-GB" smtClean="0"/>
              <a:t>17</a:t>
            </a:fld>
            <a:endParaRPr lang="en-GB"/>
          </a:p>
        </p:txBody>
      </p:sp>
    </p:spTree>
    <p:extLst>
      <p:ext uri="{BB962C8B-B14F-4D97-AF65-F5344CB8AC3E}">
        <p14:creationId xmlns:p14="http://schemas.microsoft.com/office/powerpoint/2010/main" val="128207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now viewing screens are everywhere - part of daily life.</a:t>
            </a:r>
          </a:p>
        </p:txBody>
      </p:sp>
      <p:sp>
        <p:nvSpPr>
          <p:cNvPr id="4" name="Slide Number Placeholder 3"/>
          <p:cNvSpPr>
            <a:spLocks noGrp="1"/>
          </p:cNvSpPr>
          <p:nvPr>
            <p:ph type="sldNum" sz="quarter" idx="5"/>
          </p:nvPr>
        </p:nvSpPr>
        <p:spPr/>
        <p:txBody>
          <a:bodyPr/>
          <a:lstStyle/>
          <a:p>
            <a:fld id="{ADCFC1FA-EB9C-4D56-A0DE-308ADCF16266}" type="slidenum">
              <a:rPr lang="en-GB" smtClean="0"/>
              <a:t>18</a:t>
            </a:fld>
            <a:endParaRPr lang="en-GB"/>
          </a:p>
        </p:txBody>
      </p:sp>
    </p:spTree>
    <p:extLst>
      <p:ext uri="{BB962C8B-B14F-4D97-AF65-F5344CB8AC3E}">
        <p14:creationId xmlns:p14="http://schemas.microsoft.com/office/powerpoint/2010/main" val="4149421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explanation could be Fuzzy-Trace Theory- the idea that our memories store information as verbatim or gist. Verbatim is precise, but gist is more robust, so over time we tend remember the general idea of things rather than the precise detail.</a:t>
            </a:r>
          </a:p>
          <a:p>
            <a:r>
              <a:rPr lang="en-GB" dirty="0"/>
              <a:t>Also, these memories can be manipulated, so for instance the gist of a supervillain now is different to then. </a:t>
            </a:r>
          </a:p>
          <a:p>
            <a:r>
              <a:rPr lang="en-GB" dirty="0"/>
              <a:t>(example is Rodney and Del Boy getting the gist of the Batman TV show costumes just about right)</a:t>
            </a:r>
          </a:p>
        </p:txBody>
      </p:sp>
      <p:sp>
        <p:nvSpPr>
          <p:cNvPr id="4" name="Slide Number Placeholder 3"/>
          <p:cNvSpPr>
            <a:spLocks noGrp="1"/>
          </p:cNvSpPr>
          <p:nvPr>
            <p:ph type="sldNum" sz="quarter" idx="5"/>
          </p:nvPr>
        </p:nvSpPr>
        <p:spPr/>
        <p:txBody>
          <a:bodyPr/>
          <a:lstStyle/>
          <a:p>
            <a:fld id="{ADCFC1FA-EB9C-4D56-A0DE-308ADCF16266}" type="slidenum">
              <a:rPr lang="en-GB" smtClean="0"/>
              <a:t>19</a:t>
            </a:fld>
            <a:endParaRPr lang="en-GB"/>
          </a:p>
        </p:txBody>
      </p:sp>
    </p:spTree>
    <p:extLst>
      <p:ext uri="{BB962C8B-B14F-4D97-AF65-F5344CB8AC3E}">
        <p14:creationId xmlns:p14="http://schemas.microsoft.com/office/powerpoint/2010/main" val="2988020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example is the United Nations as a location - appears throughout the sample, as it was in the news all the time during the cold war, but only mentioned by 4 out of 225 people in the sample (a different 4 from the ones who mentioned viewing screens).</a:t>
            </a:r>
          </a:p>
          <a:p>
            <a:r>
              <a:rPr lang="en-GB" dirty="0"/>
              <a:t>So why does any of this matter?</a:t>
            </a:r>
          </a:p>
        </p:txBody>
      </p:sp>
      <p:sp>
        <p:nvSpPr>
          <p:cNvPr id="4" name="Slide Number Placeholder 3"/>
          <p:cNvSpPr>
            <a:spLocks noGrp="1"/>
          </p:cNvSpPr>
          <p:nvPr>
            <p:ph type="sldNum" sz="quarter" idx="5"/>
          </p:nvPr>
        </p:nvSpPr>
        <p:spPr/>
        <p:txBody>
          <a:bodyPr/>
          <a:lstStyle/>
          <a:p>
            <a:fld id="{ADCFC1FA-EB9C-4D56-A0DE-308ADCF16266}" type="slidenum">
              <a:rPr lang="en-GB" smtClean="0"/>
              <a:t>20</a:t>
            </a:fld>
            <a:endParaRPr lang="en-GB"/>
          </a:p>
        </p:txBody>
      </p:sp>
    </p:spTree>
    <p:extLst>
      <p:ext uri="{BB962C8B-B14F-4D97-AF65-F5344CB8AC3E}">
        <p14:creationId xmlns:p14="http://schemas.microsoft.com/office/powerpoint/2010/main" val="153596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matters because relying on gist memory means we get things wrong - we only get a memory of what we feel is worth remembering, rather than an accurate representation of what actually happened, so missing out huge amounts of data. </a:t>
            </a:r>
          </a:p>
          <a:p>
            <a:r>
              <a:rPr lang="en-GB" dirty="0"/>
              <a:t>A really good example of this is Umberto Eco who, in The Myth of Superman, which said that superheroes live in an </a:t>
            </a:r>
            <a:r>
              <a:rPr lang="en-GB" dirty="0" err="1"/>
              <a:t>Oneric</a:t>
            </a:r>
            <a:r>
              <a:rPr lang="en-GB" dirty="0"/>
              <a:t> climate - a fuzzy world where there was no past. This was based on Eco reading a small number of comics and relying on his impressions of them, whereas</a:t>
            </a:r>
          </a:p>
        </p:txBody>
      </p:sp>
      <p:sp>
        <p:nvSpPr>
          <p:cNvPr id="4" name="Slide Number Placeholder 3"/>
          <p:cNvSpPr>
            <a:spLocks noGrp="1"/>
          </p:cNvSpPr>
          <p:nvPr>
            <p:ph type="sldNum" sz="quarter" idx="5"/>
          </p:nvPr>
        </p:nvSpPr>
        <p:spPr/>
        <p:txBody>
          <a:bodyPr/>
          <a:lstStyle/>
          <a:p>
            <a:fld id="{ADCFC1FA-EB9C-4D56-A0DE-308ADCF16266}" type="slidenum">
              <a:rPr lang="en-GB" smtClean="0"/>
              <a:t>21</a:t>
            </a:fld>
            <a:endParaRPr lang="en-GB"/>
          </a:p>
        </p:txBody>
      </p:sp>
    </p:spTree>
    <p:extLst>
      <p:ext uri="{BB962C8B-B14F-4D97-AF65-F5344CB8AC3E}">
        <p14:creationId xmlns:p14="http://schemas.microsoft.com/office/powerpoint/2010/main" val="1212503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look at data from my study it shows that Superhero comics during this time period were full of Past events - over half of all Doctor Doom stories featured an in-diegesis discussion of what had happened in the previous issue of the comic, for example.</a:t>
            </a:r>
          </a:p>
          <a:p>
            <a:r>
              <a:rPr lang="en-GB" dirty="0"/>
              <a:t>But as this presentation has hopefully shown, using empirical data doesn’t replace traditional methods, it enhances it and shows us other avenues of discussion that we wouldn’t otherwise think of, underpinning theories rather than just relying on vague ideas.</a:t>
            </a:r>
          </a:p>
        </p:txBody>
      </p:sp>
      <p:sp>
        <p:nvSpPr>
          <p:cNvPr id="4" name="Slide Number Placeholder 3"/>
          <p:cNvSpPr>
            <a:spLocks noGrp="1"/>
          </p:cNvSpPr>
          <p:nvPr>
            <p:ph type="sldNum" sz="quarter" idx="5"/>
          </p:nvPr>
        </p:nvSpPr>
        <p:spPr/>
        <p:txBody>
          <a:bodyPr/>
          <a:lstStyle/>
          <a:p>
            <a:fld id="{ADCFC1FA-EB9C-4D56-A0DE-308ADCF16266}" type="slidenum">
              <a:rPr lang="en-GB" smtClean="0"/>
              <a:t>22</a:t>
            </a:fld>
            <a:endParaRPr lang="en-GB"/>
          </a:p>
        </p:txBody>
      </p:sp>
    </p:spTree>
    <p:extLst>
      <p:ext uri="{BB962C8B-B14F-4D97-AF65-F5344CB8AC3E}">
        <p14:creationId xmlns:p14="http://schemas.microsoft.com/office/powerpoint/2010/main" val="3549497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 to put it another way, as we learn from Doctor Doom on the very first page of his very first panel, we do not have to choose  between quantitative and qualitative research we can use both - </a:t>
            </a:r>
          </a:p>
        </p:txBody>
      </p:sp>
      <p:sp>
        <p:nvSpPr>
          <p:cNvPr id="4" name="Slide Number Placeholder 3"/>
          <p:cNvSpPr>
            <a:spLocks noGrp="1"/>
          </p:cNvSpPr>
          <p:nvPr>
            <p:ph type="sldNum" sz="quarter" idx="5"/>
          </p:nvPr>
        </p:nvSpPr>
        <p:spPr/>
        <p:txBody>
          <a:bodyPr/>
          <a:lstStyle/>
          <a:p>
            <a:fld id="{ADCFC1FA-EB9C-4D56-A0DE-308ADCF16266}" type="slidenum">
              <a:rPr lang="en-GB" smtClean="0"/>
              <a:t>23</a:t>
            </a:fld>
            <a:endParaRPr lang="en-GB"/>
          </a:p>
        </p:txBody>
      </p:sp>
    </p:spTree>
    <p:extLst>
      <p:ext uri="{BB962C8B-B14F-4D97-AF65-F5344CB8AC3E}">
        <p14:creationId xmlns:p14="http://schemas.microsoft.com/office/powerpoint/2010/main" val="2189626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 use </a:t>
            </a:r>
            <a:r>
              <a:rPr lang="en-GB"/>
              <a:t>science </a:t>
            </a:r>
            <a:r>
              <a:rPr lang="en-GB" b="1"/>
              <a:t>and</a:t>
            </a:r>
            <a:r>
              <a:rPr lang="en-GB"/>
              <a:t> </a:t>
            </a:r>
            <a:r>
              <a:rPr lang="en-GB" dirty="0"/>
              <a:t>sorcery!</a:t>
            </a:r>
          </a:p>
        </p:txBody>
      </p:sp>
      <p:sp>
        <p:nvSpPr>
          <p:cNvPr id="4" name="Slide Number Placeholder 3"/>
          <p:cNvSpPr>
            <a:spLocks noGrp="1"/>
          </p:cNvSpPr>
          <p:nvPr>
            <p:ph type="sldNum" sz="quarter" idx="5"/>
          </p:nvPr>
        </p:nvSpPr>
        <p:spPr/>
        <p:txBody>
          <a:bodyPr/>
          <a:lstStyle/>
          <a:p>
            <a:fld id="{ADCFC1FA-EB9C-4D56-A0DE-308ADCF16266}" type="slidenum">
              <a:rPr lang="en-GB" smtClean="0"/>
              <a:t>24</a:t>
            </a:fld>
            <a:endParaRPr lang="en-GB"/>
          </a:p>
        </p:txBody>
      </p:sp>
    </p:spTree>
    <p:extLst>
      <p:ext uri="{BB962C8B-B14F-4D97-AF65-F5344CB8AC3E}">
        <p14:creationId xmlns:p14="http://schemas.microsoft.com/office/powerpoint/2010/main" val="3414839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D00A5-DFAC-7E02-AA33-7C09976953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659C968-F323-1375-F70D-A5167F5C68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91C3A8A-A1E9-8960-2081-7FBD6AB417DF}"/>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5" name="Footer Placeholder 4">
            <a:extLst>
              <a:ext uri="{FF2B5EF4-FFF2-40B4-BE49-F238E27FC236}">
                <a16:creationId xmlns:a16="http://schemas.microsoft.com/office/drawing/2014/main" id="{7F2270B6-7DE5-1CBB-D6AC-30E7B1865E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B5CF00-0759-CF89-1F46-295DA8C05BC9}"/>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4130257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40A09-3F6D-4321-8287-EC870A11516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C623B3-4D93-BA81-2EE0-1BE7666DB2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DA98C9-56A3-60BD-76C5-FC99A3050B35}"/>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5" name="Footer Placeholder 4">
            <a:extLst>
              <a:ext uri="{FF2B5EF4-FFF2-40B4-BE49-F238E27FC236}">
                <a16:creationId xmlns:a16="http://schemas.microsoft.com/office/drawing/2014/main" id="{CD70AC2B-881B-F421-E766-C0A5D5EE0B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E5190C-AB94-9E46-045B-F5379ECDFEF9}"/>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2987979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CFB86-2DF3-CE3A-4673-28D9887BF6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7D805B1-41B7-E776-35C5-B4097F14F1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1B326B-C940-200B-AD30-A93591712BDF}"/>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5" name="Footer Placeholder 4">
            <a:extLst>
              <a:ext uri="{FF2B5EF4-FFF2-40B4-BE49-F238E27FC236}">
                <a16:creationId xmlns:a16="http://schemas.microsoft.com/office/drawing/2014/main" id="{435D9FDD-8941-4ED6-0A20-02ECEFC388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A559E5-472C-3ACF-3AB7-3A70387B958E}"/>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2940401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B5710-2257-9CA5-8E70-2AEFFA24C92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3685ED-2F46-71BF-B102-F0ECA82633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F32ACE7-EFDE-35E7-4D0E-3B26DCCFF0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3E60E05-AD8D-AF95-150B-D38B0AB8820D}"/>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6" name="Footer Placeholder 5">
            <a:extLst>
              <a:ext uri="{FF2B5EF4-FFF2-40B4-BE49-F238E27FC236}">
                <a16:creationId xmlns:a16="http://schemas.microsoft.com/office/drawing/2014/main" id="{B9668AAD-AF71-195E-C205-9EC5F9A7B8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C3F0FC9-6ADE-6512-8495-EF1CD8F3BDA1}"/>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661323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DAC4-A9FC-7C1D-706A-49710A579D1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47CAD5-5F7F-226F-0DF6-1411C2BD7F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4DB0DF-FB29-D6D6-6FF7-F51ED4B432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CBCB74A-2863-BD72-9EF1-6FE27C8AC1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91CA6F-53A6-AA05-2E30-3CDA818196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1B6B4DF-349D-9E4F-E15F-64E9F487E6C1}"/>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8" name="Footer Placeholder 7">
            <a:extLst>
              <a:ext uri="{FF2B5EF4-FFF2-40B4-BE49-F238E27FC236}">
                <a16:creationId xmlns:a16="http://schemas.microsoft.com/office/drawing/2014/main" id="{F1A97463-ED75-B31B-A2BD-2FCE5C06EE4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1E1D29E-1181-7419-F82C-C7E13F6D07D2}"/>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3423543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D766A-0EFA-29A6-9915-28189C11222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3F69A4E-6791-3DD6-8920-97A451A84F2B}"/>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4" name="Footer Placeholder 3">
            <a:extLst>
              <a:ext uri="{FF2B5EF4-FFF2-40B4-BE49-F238E27FC236}">
                <a16:creationId xmlns:a16="http://schemas.microsoft.com/office/drawing/2014/main" id="{3B341F30-C59C-D0B0-77D4-F4712A321EA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E4A2289-7E3B-E8F6-C4DA-07999688C487}"/>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2043011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C07DFE-F00C-50A6-5CFE-C20229D475DB}"/>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3" name="Footer Placeholder 2">
            <a:extLst>
              <a:ext uri="{FF2B5EF4-FFF2-40B4-BE49-F238E27FC236}">
                <a16:creationId xmlns:a16="http://schemas.microsoft.com/office/drawing/2014/main" id="{78EDAAF7-B576-8792-6AE9-F4E407E2ED8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A479F49-9BD5-F77B-1A2C-DC8CFC9DEB7C}"/>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3594617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662F-2F14-87AA-6E7A-CB3801682B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F04C869-8777-3FAD-E9FA-48B8EE02D0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A0A722F-0DD7-4AD9-F4A2-5A192577A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23353A-99D2-EA8C-8439-1DEAC78C347C}"/>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6" name="Footer Placeholder 5">
            <a:extLst>
              <a:ext uri="{FF2B5EF4-FFF2-40B4-BE49-F238E27FC236}">
                <a16:creationId xmlns:a16="http://schemas.microsoft.com/office/drawing/2014/main" id="{E28558E2-7D6B-E659-22FE-0DFD57EA2B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31F235-5D85-670B-49C1-8952489CDEBB}"/>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1769727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AC79-07A6-BA7A-C0A0-39A8AB04E4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5102A8E-7391-B0C2-B372-45C2A78D33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1062E65-807F-3698-431B-D69BDF457F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368D1A-27DD-82A5-F762-0B52751E7979}"/>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6" name="Footer Placeholder 5">
            <a:extLst>
              <a:ext uri="{FF2B5EF4-FFF2-40B4-BE49-F238E27FC236}">
                <a16:creationId xmlns:a16="http://schemas.microsoft.com/office/drawing/2014/main" id="{0ABF0253-1613-38E8-8854-1BCF3A375B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FA004F-013C-6BAA-BF44-1887DFAAAA98}"/>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4107627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B237-B7E8-A06F-AE5F-B5E5A8D92B1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73667C-BA0E-AB1E-0D31-C997B46A22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C33775-CD59-16B0-8505-E0740A24497A}"/>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5" name="Footer Placeholder 4">
            <a:extLst>
              <a:ext uri="{FF2B5EF4-FFF2-40B4-BE49-F238E27FC236}">
                <a16:creationId xmlns:a16="http://schemas.microsoft.com/office/drawing/2014/main" id="{2529BE1C-4DA5-0B28-B38C-18C9BC694E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75EC18-D30F-54D4-BC6C-F24AADBCEBE4}"/>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1778433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86EB1A-4A08-73FF-27DA-DC2D51B479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9125A1-9DA4-85EF-39EA-AC56244A59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3BA02C-BCB9-3D5B-0FE6-CBA4DCDFE744}"/>
              </a:ext>
            </a:extLst>
          </p:cNvPr>
          <p:cNvSpPr>
            <a:spLocks noGrp="1"/>
          </p:cNvSpPr>
          <p:nvPr>
            <p:ph type="dt" sz="half" idx="10"/>
          </p:nvPr>
        </p:nvSpPr>
        <p:spPr/>
        <p:txBody>
          <a:bodyPr/>
          <a:lstStyle/>
          <a:p>
            <a:fld id="{0C6FF6C3-E427-41FE-AF26-8218A8D926A0}" type="datetimeFigureOut">
              <a:rPr lang="en-GB" smtClean="0"/>
              <a:t>16/09/2024</a:t>
            </a:fld>
            <a:endParaRPr lang="en-GB"/>
          </a:p>
        </p:txBody>
      </p:sp>
      <p:sp>
        <p:nvSpPr>
          <p:cNvPr id="5" name="Footer Placeholder 4">
            <a:extLst>
              <a:ext uri="{FF2B5EF4-FFF2-40B4-BE49-F238E27FC236}">
                <a16:creationId xmlns:a16="http://schemas.microsoft.com/office/drawing/2014/main" id="{535CE094-3837-7BCC-6F67-1F9D999485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027892-44F5-DC50-610F-46F34ABB2DA3}"/>
              </a:ext>
            </a:extLst>
          </p:cNvPr>
          <p:cNvSpPr>
            <a:spLocks noGrp="1"/>
          </p:cNvSpPr>
          <p:nvPr>
            <p:ph type="sldNum" sz="quarter" idx="12"/>
          </p:nvPr>
        </p:nvSpPr>
        <p:spPr/>
        <p:txBody>
          <a:bodyPr/>
          <a:lstStyle/>
          <a:p>
            <a:fld id="{F5167EB6-B28A-4755-A86A-BE18102E23F8}" type="slidenum">
              <a:rPr lang="en-GB" smtClean="0"/>
              <a:t>‹#›</a:t>
            </a:fld>
            <a:endParaRPr lang="en-GB"/>
          </a:p>
        </p:txBody>
      </p:sp>
    </p:spTree>
    <p:extLst>
      <p:ext uri="{BB962C8B-B14F-4D97-AF65-F5344CB8AC3E}">
        <p14:creationId xmlns:p14="http://schemas.microsoft.com/office/powerpoint/2010/main" val="1637853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81881-1678-D96C-1798-CAC1CD05E3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344740-267F-DC3C-BE69-08EBDA5455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2CDD7C-0853-CCCC-CDD1-8D42E90D58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6FF6C3-E427-41FE-AF26-8218A8D926A0}" type="datetimeFigureOut">
              <a:rPr lang="en-GB" smtClean="0"/>
              <a:t>16/09/2024</a:t>
            </a:fld>
            <a:endParaRPr lang="en-GB"/>
          </a:p>
        </p:txBody>
      </p:sp>
      <p:sp>
        <p:nvSpPr>
          <p:cNvPr id="5" name="Footer Placeholder 4">
            <a:extLst>
              <a:ext uri="{FF2B5EF4-FFF2-40B4-BE49-F238E27FC236}">
                <a16:creationId xmlns:a16="http://schemas.microsoft.com/office/drawing/2014/main" id="{2D6D7C79-C8EF-C15A-8AB4-75F7EB2530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3A39759-1DD5-4803-4DD1-31F4FB6DE6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167EB6-B28A-4755-A86A-BE18102E23F8}" type="slidenum">
              <a:rPr lang="en-GB" smtClean="0"/>
              <a:t>‹#›</a:t>
            </a:fld>
            <a:endParaRPr lang="en-GB"/>
          </a:p>
        </p:txBody>
      </p:sp>
    </p:spTree>
    <p:extLst>
      <p:ext uri="{BB962C8B-B14F-4D97-AF65-F5344CB8AC3E}">
        <p14:creationId xmlns:p14="http://schemas.microsoft.com/office/powerpoint/2010/main" val="1985511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0.emf"/><Relationship Id="rId5" Type="http://schemas.openxmlformats.org/officeDocument/2006/relationships/oleObject" Target="../embeddings/oleObject4.bin"/><Relationship Id="rId4" Type="http://schemas.openxmlformats.org/officeDocument/2006/relationships/image" Target="../media/image2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DFAE7-E88F-96F1-93EF-BA41BF5EE03F}"/>
              </a:ext>
            </a:extLst>
          </p:cNvPr>
          <p:cNvSpPr>
            <a:spLocks noGrp="1"/>
          </p:cNvSpPr>
          <p:nvPr>
            <p:ph type="ctrTitle"/>
          </p:nvPr>
        </p:nvSpPr>
        <p:spPr>
          <a:xfrm>
            <a:off x="457200" y="490991"/>
            <a:ext cx="11212286" cy="1316036"/>
          </a:xfrm>
        </p:spPr>
        <p:txBody>
          <a:bodyPr>
            <a:noAutofit/>
          </a:bodyPr>
          <a:lstStyle/>
          <a:p>
            <a:r>
              <a:rPr lang="en-GB" sz="4400" dirty="0">
                <a:latin typeface="Gill Sans MT" panose="020B0502020104020203" pitchFamily="34" charset="0"/>
              </a:rPr>
              <a:t>When the world catches up with science-fiction: </a:t>
            </a:r>
            <a:br>
              <a:rPr lang="en-GB" sz="4400" dirty="0">
                <a:latin typeface="Gill Sans MT" panose="020B0502020104020203" pitchFamily="34" charset="0"/>
              </a:rPr>
            </a:br>
            <a:r>
              <a:rPr lang="en-GB" sz="4400" dirty="0">
                <a:latin typeface="Gill Sans MT" panose="020B0502020104020203" pitchFamily="34" charset="0"/>
              </a:rPr>
              <a:t>Doctor Doom and the missing view screens</a:t>
            </a:r>
          </a:p>
        </p:txBody>
      </p:sp>
      <p:sp>
        <p:nvSpPr>
          <p:cNvPr id="3" name="Subtitle 2">
            <a:extLst>
              <a:ext uri="{FF2B5EF4-FFF2-40B4-BE49-F238E27FC236}">
                <a16:creationId xmlns:a16="http://schemas.microsoft.com/office/drawing/2014/main" id="{70EFB57C-918E-7629-E964-942125E93615}"/>
              </a:ext>
            </a:extLst>
          </p:cNvPr>
          <p:cNvSpPr>
            <a:spLocks noGrp="1"/>
          </p:cNvSpPr>
          <p:nvPr>
            <p:ph type="subTitle" idx="1"/>
          </p:nvPr>
        </p:nvSpPr>
        <p:spPr>
          <a:xfrm>
            <a:off x="1524000" y="5903464"/>
            <a:ext cx="9144000" cy="562655"/>
          </a:xfrm>
        </p:spPr>
        <p:txBody>
          <a:bodyPr/>
          <a:lstStyle/>
          <a:p>
            <a:r>
              <a:rPr lang="en-GB" dirty="0">
                <a:latin typeface="Gill Sans MT" panose="020B0502020104020203" pitchFamily="34" charset="0"/>
              </a:rPr>
              <a:t>Mark Hibbett, University of the Arts London</a:t>
            </a:r>
          </a:p>
        </p:txBody>
      </p:sp>
      <p:pic>
        <p:nvPicPr>
          <p:cNvPr id="1026" name="Picture 2">
            <a:extLst>
              <a:ext uri="{FF2B5EF4-FFF2-40B4-BE49-F238E27FC236}">
                <a16:creationId xmlns:a16="http://schemas.microsoft.com/office/drawing/2014/main" id="{10212F7B-6211-B0F3-EB61-A1A269FF4E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2337" y="1988689"/>
            <a:ext cx="5267325" cy="368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124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0BCE2A-02B2-6519-347C-BA2495793940}"/>
              </a:ext>
            </a:extLst>
          </p:cNvPr>
          <p:cNvSpPr>
            <a:spLocks noGrp="1"/>
          </p:cNvSpPr>
          <p:nvPr>
            <p:ph idx="1"/>
          </p:nvPr>
        </p:nvSpPr>
        <p:spPr>
          <a:xfrm>
            <a:off x="838200" y="2117725"/>
            <a:ext cx="10515600" cy="4351338"/>
          </a:xfrm>
        </p:spPr>
        <p:txBody>
          <a:bodyPr/>
          <a:lstStyle/>
          <a:p>
            <a:r>
              <a:rPr lang="en-GB" dirty="0"/>
              <a:t>Unified Catalogue of Transmedia Character Components</a:t>
            </a:r>
          </a:p>
          <a:p>
            <a:r>
              <a:rPr lang="en-GB" dirty="0"/>
              <a:t>Using a survey to uncover initial ideas of character</a:t>
            </a:r>
          </a:p>
          <a:p>
            <a:r>
              <a:rPr lang="en-GB" dirty="0"/>
              <a:t>Objects in the storyworld</a:t>
            </a:r>
          </a:p>
          <a:p>
            <a:r>
              <a:rPr lang="en-GB" dirty="0"/>
              <a:t>Survey vs Catalogue</a:t>
            </a:r>
          </a:p>
          <a:p>
            <a:r>
              <a:rPr lang="en-GB" dirty="0"/>
              <a:t>Why are viewing screens missing?</a:t>
            </a:r>
          </a:p>
          <a:p>
            <a:r>
              <a:rPr lang="en-GB" dirty="0"/>
              <a:t>Fuzzy Trace Theory</a:t>
            </a:r>
          </a:p>
          <a:p>
            <a:r>
              <a:rPr lang="en-GB" dirty="0"/>
              <a:t>Why Umberto Eco was wrong</a:t>
            </a:r>
          </a:p>
          <a:p>
            <a:r>
              <a:rPr lang="en-GB" dirty="0"/>
              <a:t>What Doctor Doom can teach us</a:t>
            </a:r>
          </a:p>
        </p:txBody>
      </p:sp>
      <p:sp>
        <p:nvSpPr>
          <p:cNvPr id="4" name="Title 1">
            <a:extLst>
              <a:ext uri="{FF2B5EF4-FFF2-40B4-BE49-F238E27FC236}">
                <a16:creationId xmlns:a16="http://schemas.microsoft.com/office/drawing/2014/main" id="{3430B2C3-F5F5-AA80-F5E0-510F6B2868C0}"/>
              </a:ext>
            </a:extLst>
          </p:cNvPr>
          <p:cNvSpPr txBox="1">
            <a:spLocks/>
          </p:cNvSpPr>
          <p:nvPr/>
        </p:nvSpPr>
        <p:spPr>
          <a:xfrm>
            <a:off x="457200" y="490991"/>
            <a:ext cx="11212286" cy="13160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latin typeface="Gill Sans MT" panose="020B0502020104020203" pitchFamily="34" charset="0"/>
              </a:rPr>
              <a:t>When the world catches up with science-fiction: </a:t>
            </a:r>
            <a:br>
              <a:rPr lang="en-GB" dirty="0">
                <a:latin typeface="Gill Sans MT" panose="020B0502020104020203" pitchFamily="34" charset="0"/>
              </a:rPr>
            </a:br>
            <a:r>
              <a:rPr lang="en-GB" dirty="0">
                <a:latin typeface="Gill Sans MT" panose="020B0502020104020203" pitchFamily="34" charset="0"/>
              </a:rPr>
              <a:t>Doctor Doom and the missing view screens</a:t>
            </a:r>
          </a:p>
        </p:txBody>
      </p:sp>
    </p:spTree>
    <p:extLst>
      <p:ext uri="{BB962C8B-B14F-4D97-AF65-F5344CB8AC3E}">
        <p14:creationId xmlns:p14="http://schemas.microsoft.com/office/powerpoint/2010/main" val="2335577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ook cover">
            <a:extLst>
              <a:ext uri="{FF2B5EF4-FFF2-40B4-BE49-F238E27FC236}">
                <a16:creationId xmlns:a16="http://schemas.microsoft.com/office/drawing/2014/main" id="{1BC0BFB2-DCE0-4C61-2C9F-ACA2A07FAD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28561">
            <a:off x="7259410" y="450900"/>
            <a:ext cx="3952875" cy="59561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A582120-50C2-AA98-82B1-2EF80DDB30C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21016367">
            <a:off x="1002423" y="486180"/>
            <a:ext cx="4506637" cy="5885639"/>
          </a:xfrm>
          <a:prstGeom prst="rect">
            <a:avLst/>
          </a:prstGeom>
          <a:ln>
            <a:solidFill>
              <a:schemeClr val="tx1"/>
            </a:solidFill>
          </a:ln>
        </p:spPr>
      </p:pic>
    </p:spTree>
    <p:extLst>
      <p:ext uri="{BB962C8B-B14F-4D97-AF65-F5344CB8AC3E}">
        <p14:creationId xmlns:p14="http://schemas.microsoft.com/office/powerpoint/2010/main" val="2017288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Diagram&#10;&#10;Description automatically generated">
            <a:extLst>
              <a:ext uri="{FF2B5EF4-FFF2-40B4-BE49-F238E27FC236}">
                <a16:creationId xmlns:a16="http://schemas.microsoft.com/office/drawing/2014/main" id="{B53FAE65-BB35-51B5-7E54-4A27DDAF42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700" y="317369"/>
            <a:ext cx="10388599" cy="6223261"/>
          </a:xfrm>
          <a:prstGeom prst="rect">
            <a:avLst/>
          </a:prstGeom>
        </p:spPr>
      </p:pic>
    </p:spTree>
    <p:extLst>
      <p:ext uri="{BB962C8B-B14F-4D97-AF65-F5344CB8AC3E}">
        <p14:creationId xmlns:p14="http://schemas.microsoft.com/office/powerpoint/2010/main" val="2117686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B4DF65F-7C91-5A18-E5DB-71901F2F89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6424" y="4037403"/>
            <a:ext cx="2203591" cy="28205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B26110B6-6A83-BD89-FC75-B1D03F6956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0183" y="2771045"/>
            <a:ext cx="1968945" cy="38989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B51D6CC-3203-CA38-8FCA-7C010339BE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2872" y="280648"/>
            <a:ext cx="2553385" cy="40975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92FE866-58A1-765A-99D1-B6F16F1536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732" y="-139700"/>
            <a:ext cx="1992488" cy="314835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62DA058-1D80-D7EA-A00A-F7AE741238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7695" y="655977"/>
            <a:ext cx="1685925" cy="2352675"/>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88AD99DF-520B-A582-E9AE-A4088FE3FF4C}"/>
              </a:ext>
            </a:extLst>
          </p:cNvPr>
          <p:cNvCxnSpPr/>
          <p:nvPr/>
        </p:nvCxnSpPr>
        <p:spPr>
          <a:xfrm>
            <a:off x="3683000" y="3008652"/>
            <a:ext cx="5435600" cy="623548"/>
          </a:xfrm>
          <a:prstGeom prst="straightConnector1">
            <a:avLst/>
          </a:prstGeom>
          <a:ln w="25400">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4F0B0784-FE1C-FCF6-AFFF-4A9390755A4F}"/>
              </a:ext>
            </a:extLst>
          </p:cNvPr>
          <p:cNvCxnSpPr>
            <a:cxnSpLocks/>
          </p:cNvCxnSpPr>
          <p:nvPr/>
        </p:nvCxnSpPr>
        <p:spPr>
          <a:xfrm flipV="1">
            <a:off x="6591340" y="1847905"/>
            <a:ext cx="1019224" cy="26648"/>
          </a:xfrm>
          <a:prstGeom prst="straightConnector1">
            <a:avLst/>
          </a:prstGeom>
          <a:ln w="25400">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C5F48D50-92B9-8C42-2DBD-8053B3DB347D}"/>
              </a:ext>
            </a:extLst>
          </p:cNvPr>
          <p:cNvCxnSpPr>
            <a:cxnSpLocks/>
          </p:cNvCxnSpPr>
          <p:nvPr/>
        </p:nvCxnSpPr>
        <p:spPr>
          <a:xfrm flipV="1">
            <a:off x="7785100" y="4378205"/>
            <a:ext cx="1663700" cy="983122"/>
          </a:xfrm>
          <a:prstGeom prst="straightConnector1">
            <a:avLst/>
          </a:prstGeom>
          <a:ln w="25400">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59EF09FB-3175-9CB9-753D-3F7931681A42}"/>
              </a:ext>
            </a:extLst>
          </p:cNvPr>
          <p:cNvCxnSpPr>
            <a:cxnSpLocks/>
          </p:cNvCxnSpPr>
          <p:nvPr/>
        </p:nvCxnSpPr>
        <p:spPr>
          <a:xfrm flipH="1" flipV="1">
            <a:off x="3657840" y="3632200"/>
            <a:ext cx="1333499" cy="746005"/>
          </a:xfrm>
          <a:prstGeom prst="straightConnector1">
            <a:avLst/>
          </a:prstGeom>
          <a:ln w="25400">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950B441-19B8-6D89-AB89-8D960B3D6613}"/>
              </a:ext>
            </a:extLst>
          </p:cNvPr>
          <p:cNvCxnSpPr>
            <a:cxnSpLocks/>
          </p:cNvCxnSpPr>
          <p:nvPr/>
        </p:nvCxnSpPr>
        <p:spPr>
          <a:xfrm flipV="1">
            <a:off x="3376508" y="1874553"/>
            <a:ext cx="816104" cy="203200"/>
          </a:xfrm>
          <a:prstGeom prst="straightConnector1">
            <a:avLst/>
          </a:prstGeom>
          <a:ln w="25400">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88C7C7C7-3A4D-905D-9124-65A5718BA75D}"/>
              </a:ext>
            </a:extLst>
          </p:cNvPr>
          <p:cNvCxnSpPr>
            <a:cxnSpLocks/>
          </p:cNvCxnSpPr>
          <p:nvPr/>
        </p:nvCxnSpPr>
        <p:spPr>
          <a:xfrm>
            <a:off x="6591340" y="2771045"/>
            <a:ext cx="2527260" cy="1234157"/>
          </a:xfrm>
          <a:prstGeom prst="straightConnector1">
            <a:avLst/>
          </a:prstGeom>
          <a:ln w="25400">
            <a:headEnd type="triangle" w="lg" len="lg"/>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0854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B77F21E-55F8-90F9-19F0-C53957317F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6424" y="805543"/>
            <a:ext cx="4099152" cy="52469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9BC885E-492C-4910-CB0D-2708518059D4}"/>
              </a:ext>
            </a:extLst>
          </p:cNvPr>
          <p:cNvSpPr txBox="1"/>
          <p:nvPr/>
        </p:nvSpPr>
        <p:spPr>
          <a:xfrm>
            <a:off x="8666620" y="851088"/>
            <a:ext cx="1510350" cy="461665"/>
          </a:xfrm>
          <a:prstGeom prst="rect">
            <a:avLst/>
          </a:prstGeom>
          <a:noFill/>
        </p:spPr>
        <p:txBody>
          <a:bodyPr wrap="none" rtlCol="0">
            <a:spAutoFit/>
          </a:bodyPr>
          <a:lstStyle/>
          <a:p>
            <a:r>
              <a:rPr lang="en-GB" sz="2400" dirty="0">
                <a:latin typeface="Gill Sans MT" panose="020B0502020104020203" pitchFamily="34" charset="0"/>
              </a:rPr>
              <a:t>sailor's hat</a:t>
            </a:r>
          </a:p>
        </p:txBody>
      </p:sp>
      <p:sp>
        <p:nvSpPr>
          <p:cNvPr id="4" name="TextBox 3">
            <a:extLst>
              <a:ext uri="{FF2B5EF4-FFF2-40B4-BE49-F238E27FC236}">
                <a16:creationId xmlns:a16="http://schemas.microsoft.com/office/drawing/2014/main" id="{7E03546A-889D-3C8D-771D-CC632B3CB016}"/>
              </a:ext>
            </a:extLst>
          </p:cNvPr>
          <p:cNvSpPr txBox="1"/>
          <p:nvPr/>
        </p:nvSpPr>
        <p:spPr>
          <a:xfrm>
            <a:off x="2272164" y="1474525"/>
            <a:ext cx="764953" cy="461665"/>
          </a:xfrm>
          <a:prstGeom prst="rect">
            <a:avLst/>
          </a:prstGeom>
          <a:noFill/>
        </p:spPr>
        <p:txBody>
          <a:bodyPr wrap="none" rtlCol="0">
            <a:spAutoFit/>
          </a:bodyPr>
          <a:lstStyle/>
          <a:p>
            <a:r>
              <a:rPr lang="en-GB" sz="2400" dirty="0">
                <a:latin typeface="Gill Sans MT" panose="020B0502020104020203" pitchFamily="34" charset="0"/>
              </a:rPr>
              <a:t>beak</a:t>
            </a:r>
          </a:p>
        </p:txBody>
      </p:sp>
      <p:sp>
        <p:nvSpPr>
          <p:cNvPr id="6" name="TextBox 5">
            <a:extLst>
              <a:ext uri="{FF2B5EF4-FFF2-40B4-BE49-F238E27FC236}">
                <a16:creationId xmlns:a16="http://schemas.microsoft.com/office/drawing/2014/main" id="{36696666-722A-1E65-B9DF-1699953429A2}"/>
              </a:ext>
            </a:extLst>
          </p:cNvPr>
          <p:cNvSpPr txBox="1"/>
          <p:nvPr/>
        </p:nvSpPr>
        <p:spPr>
          <a:xfrm>
            <a:off x="2433211" y="5146864"/>
            <a:ext cx="1510542" cy="461665"/>
          </a:xfrm>
          <a:prstGeom prst="rect">
            <a:avLst/>
          </a:prstGeom>
          <a:noFill/>
        </p:spPr>
        <p:txBody>
          <a:bodyPr wrap="none" rtlCol="0">
            <a:spAutoFit/>
          </a:bodyPr>
          <a:lstStyle/>
          <a:p>
            <a:r>
              <a:rPr lang="en-GB" sz="2400" dirty="0">
                <a:latin typeface="Gill Sans MT" panose="020B0502020104020203" pitchFamily="34" charset="0"/>
              </a:rPr>
              <a:t>duck's feet</a:t>
            </a:r>
          </a:p>
        </p:txBody>
      </p:sp>
      <p:sp>
        <p:nvSpPr>
          <p:cNvPr id="7" name="TextBox 6">
            <a:extLst>
              <a:ext uri="{FF2B5EF4-FFF2-40B4-BE49-F238E27FC236}">
                <a16:creationId xmlns:a16="http://schemas.microsoft.com/office/drawing/2014/main" id="{2F994380-82B4-82D3-CCC2-7763FEF03E6E}"/>
              </a:ext>
            </a:extLst>
          </p:cNvPr>
          <p:cNvSpPr txBox="1"/>
          <p:nvPr/>
        </p:nvSpPr>
        <p:spPr>
          <a:xfrm>
            <a:off x="8645923" y="4360119"/>
            <a:ext cx="1640514" cy="461665"/>
          </a:xfrm>
          <a:prstGeom prst="rect">
            <a:avLst/>
          </a:prstGeom>
          <a:noFill/>
        </p:spPr>
        <p:txBody>
          <a:bodyPr wrap="none" rtlCol="0">
            <a:spAutoFit/>
          </a:bodyPr>
          <a:lstStyle/>
          <a:p>
            <a:r>
              <a:rPr lang="en-GB" sz="2400" dirty="0">
                <a:latin typeface="Gill Sans MT" panose="020B0502020104020203" pitchFamily="34" charset="0"/>
              </a:rPr>
              <a:t>no trousers</a:t>
            </a:r>
          </a:p>
        </p:txBody>
      </p:sp>
      <p:sp>
        <p:nvSpPr>
          <p:cNvPr id="10" name="TextBox 9">
            <a:extLst>
              <a:ext uri="{FF2B5EF4-FFF2-40B4-BE49-F238E27FC236}">
                <a16:creationId xmlns:a16="http://schemas.microsoft.com/office/drawing/2014/main" id="{39E2DCC5-558D-ED97-19D2-AD0E06A13FB1}"/>
              </a:ext>
            </a:extLst>
          </p:cNvPr>
          <p:cNvSpPr txBox="1"/>
          <p:nvPr/>
        </p:nvSpPr>
        <p:spPr>
          <a:xfrm>
            <a:off x="2100293" y="3294397"/>
            <a:ext cx="1514004" cy="461665"/>
          </a:xfrm>
          <a:prstGeom prst="rect">
            <a:avLst/>
          </a:prstGeom>
          <a:noFill/>
        </p:spPr>
        <p:txBody>
          <a:bodyPr wrap="none" rtlCol="0">
            <a:spAutoFit/>
          </a:bodyPr>
          <a:lstStyle/>
          <a:p>
            <a:pPr algn="r"/>
            <a:r>
              <a:rPr lang="en-GB" sz="2400" dirty="0">
                <a:latin typeface="Gill Sans MT" panose="020B0502020104020203" pitchFamily="34" charset="0"/>
              </a:rPr>
              <a:t>blue jacket</a:t>
            </a:r>
          </a:p>
        </p:txBody>
      </p:sp>
      <p:cxnSp>
        <p:nvCxnSpPr>
          <p:cNvPr id="12" name="Straight Arrow Connector 11">
            <a:extLst>
              <a:ext uri="{FF2B5EF4-FFF2-40B4-BE49-F238E27FC236}">
                <a16:creationId xmlns:a16="http://schemas.microsoft.com/office/drawing/2014/main" id="{80C3DAB9-C28C-62A6-97CC-11B2097167E6}"/>
              </a:ext>
            </a:extLst>
          </p:cNvPr>
          <p:cNvCxnSpPr>
            <a:cxnSpLocks/>
          </p:cNvCxnSpPr>
          <p:nvPr/>
        </p:nvCxnSpPr>
        <p:spPr>
          <a:xfrm flipV="1">
            <a:off x="4100820" y="5257800"/>
            <a:ext cx="590923" cy="119896"/>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62E74244-5891-5D1E-6B7D-DD05E2D0A25C}"/>
              </a:ext>
            </a:extLst>
          </p:cNvPr>
          <p:cNvCxnSpPr>
            <a:cxnSpLocks/>
          </p:cNvCxnSpPr>
          <p:nvPr/>
        </p:nvCxnSpPr>
        <p:spPr>
          <a:xfrm flipH="1" flipV="1">
            <a:off x="7277432" y="989232"/>
            <a:ext cx="1278739" cy="92688"/>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FCC13985-9F6C-D8D8-EA10-543D6D39D564}"/>
              </a:ext>
            </a:extLst>
          </p:cNvPr>
          <p:cNvCxnSpPr>
            <a:cxnSpLocks/>
            <a:stCxn id="7" idx="1"/>
          </p:cNvCxnSpPr>
          <p:nvPr/>
        </p:nvCxnSpPr>
        <p:spPr>
          <a:xfrm flipH="1" flipV="1">
            <a:off x="7509448" y="4452141"/>
            <a:ext cx="1136475" cy="138811"/>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5003A21D-8DF8-180B-6A10-46EBB72786A5}"/>
              </a:ext>
            </a:extLst>
          </p:cNvPr>
          <p:cNvCxnSpPr>
            <a:cxnSpLocks/>
          </p:cNvCxnSpPr>
          <p:nvPr/>
        </p:nvCxnSpPr>
        <p:spPr>
          <a:xfrm>
            <a:off x="3182171" y="1721824"/>
            <a:ext cx="2421713" cy="467578"/>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6FFE7DF9-86EE-509E-0A49-8E1EC6E917B0}"/>
              </a:ext>
            </a:extLst>
          </p:cNvPr>
          <p:cNvCxnSpPr>
            <a:cxnSpLocks/>
            <a:stCxn id="10" idx="3"/>
          </p:cNvCxnSpPr>
          <p:nvPr/>
        </p:nvCxnSpPr>
        <p:spPr>
          <a:xfrm>
            <a:off x="3614297" y="3525230"/>
            <a:ext cx="1349589" cy="124753"/>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5111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B77F21E-55F8-90F9-19F0-C53957317F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6424" y="805543"/>
            <a:ext cx="4099152" cy="52469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F1E2578-4D73-0A47-6AD0-62E85A525507}"/>
              </a:ext>
            </a:extLst>
          </p:cNvPr>
          <p:cNvSpPr txBox="1"/>
          <p:nvPr/>
        </p:nvSpPr>
        <p:spPr>
          <a:xfrm>
            <a:off x="8745873" y="1875243"/>
            <a:ext cx="1181927" cy="461665"/>
          </a:xfrm>
          <a:prstGeom prst="rect">
            <a:avLst/>
          </a:prstGeom>
          <a:noFill/>
        </p:spPr>
        <p:txBody>
          <a:bodyPr wrap="none" rtlCol="0">
            <a:spAutoFit/>
          </a:bodyPr>
          <a:lstStyle/>
          <a:p>
            <a:r>
              <a:rPr lang="en-GB" sz="2400" dirty="0">
                <a:latin typeface="Gill Sans MT" panose="020B0502020104020203" pitchFamily="34" charset="0"/>
              </a:rPr>
              <a:t>feathers</a:t>
            </a:r>
          </a:p>
        </p:txBody>
      </p:sp>
      <p:sp>
        <p:nvSpPr>
          <p:cNvPr id="4" name="TextBox 3">
            <a:extLst>
              <a:ext uri="{FF2B5EF4-FFF2-40B4-BE49-F238E27FC236}">
                <a16:creationId xmlns:a16="http://schemas.microsoft.com/office/drawing/2014/main" id="{7E03546A-889D-3C8D-771D-CC632B3CB016}"/>
              </a:ext>
            </a:extLst>
          </p:cNvPr>
          <p:cNvSpPr txBox="1"/>
          <p:nvPr/>
        </p:nvSpPr>
        <p:spPr>
          <a:xfrm>
            <a:off x="2272164" y="1474525"/>
            <a:ext cx="764953" cy="461665"/>
          </a:xfrm>
          <a:prstGeom prst="rect">
            <a:avLst/>
          </a:prstGeom>
          <a:noFill/>
        </p:spPr>
        <p:txBody>
          <a:bodyPr wrap="none" rtlCol="0">
            <a:spAutoFit/>
          </a:bodyPr>
          <a:lstStyle/>
          <a:p>
            <a:r>
              <a:rPr lang="en-GB" sz="2400" dirty="0">
                <a:latin typeface="Gill Sans MT" panose="020B0502020104020203" pitchFamily="34" charset="0"/>
              </a:rPr>
              <a:t>beak</a:t>
            </a:r>
          </a:p>
        </p:txBody>
      </p:sp>
      <p:sp>
        <p:nvSpPr>
          <p:cNvPr id="5" name="TextBox 4">
            <a:extLst>
              <a:ext uri="{FF2B5EF4-FFF2-40B4-BE49-F238E27FC236}">
                <a16:creationId xmlns:a16="http://schemas.microsoft.com/office/drawing/2014/main" id="{F6DA3F74-97A4-B2DD-F7BE-CA5F7A6567EE}"/>
              </a:ext>
            </a:extLst>
          </p:cNvPr>
          <p:cNvSpPr txBox="1"/>
          <p:nvPr/>
        </p:nvSpPr>
        <p:spPr>
          <a:xfrm>
            <a:off x="9009829" y="3454685"/>
            <a:ext cx="553357" cy="461665"/>
          </a:xfrm>
          <a:prstGeom prst="rect">
            <a:avLst/>
          </a:prstGeom>
          <a:noFill/>
        </p:spPr>
        <p:txBody>
          <a:bodyPr wrap="none" rtlCol="0">
            <a:spAutoFit/>
          </a:bodyPr>
          <a:lstStyle/>
          <a:p>
            <a:r>
              <a:rPr lang="en-GB" sz="2400" dirty="0">
                <a:latin typeface="Gill Sans MT" panose="020B0502020104020203" pitchFamily="34" charset="0"/>
              </a:rPr>
              <a:t>tail</a:t>
            </a:r>
          </a:p>
        </p:txBody>
      </p:sp>
      <p:sp>
        <p:nvSpPr>
          <p:cNvPr id="6" name="TextBox 5">
            <a:extLst>
              <a:ext uri="{FF2B5EF4-FFF2-40B4-BE49-F238E27FC236}">
                <a16:creationId xmlns:a16="http://schemas.microsoft.com/office/drawing/2014/main" id="{36696666-722A-1E65-B9DF-1699953429A2}"/>
              </a:ext>
            </a:extLst>
          </p:cNvPr>
          <p:cNvSpPr txBox="1"/>
          <p:nvPr/>
        </p:nvSpPr>
        <p:spPr>
          <a:xfrm>
            <a:off x="2433211" y="5146864"/>
            <a:ext cx="1510542" cy="461665"/>
          </a:xfrm>
          <a:prstGeom prst="rect">
            <a:avLst/>
          </a:prstGeom>
          <a:noFill/>
        </p:spPr>
        <p:txBody>
          <a:bodyPr wrap="none" rtlCol="0">
            <a:spAutoFit/>
          </a:bodyPr>
          <a:lstStyle/>
          <a:p>
            <a:r>
              <a:rPr lang="en-GB" sz="2400" dirty="0">
                <a:latin typeface="Gill Sans MT" panose="020B0502020104020203" pitchFamily="34" charset="0"/>
              </a:rPr>
              <a:t>duck's feet</a:t>
            </a:r>
          </a:p>
        </p:txBody>
      </p:sp>
      <p:sp>
        <p:nvSpPr>
          <p:cNvPr id="7" name="TextBox 6">
            <a:extLst>
              <a:ext uri="{FF2B5EF4-FFF2-40B4-BE49-F238E27FC236}">
                <a16:creationId xmlns:a16="http://schemas.microsoft.com/office/drawing/2014/main" id="{2F994380-82B4-82D3-CCC2-7763FEF03E6E}"/>
              </a:ext>
            </a:extLst>
          </p:cNvPr>
          <p:cNvSpPr txBox="1"/>
          <p:nvPr/>
        </p:nvSpPr>
        <p:spPr>
          <a:xfrm>
            <a:off x="8645923" y="4360119"/>
            <a:ext cx="1640514" cy="461665"/>
          </a:xfrm>
          <a:prstGeom prst="rect">
            <a:avLst/>
          </a:prstGeom>
          <a:noFill/>
        </p:spPr>
        <p:txBody>
          <a:bodyPr wrap="none" rtlCol="0">
            <a:spAutoFit/>
          </a:bodyPr>
          <a:lstStyle/>
          <a:p>
            <a:r>
              <a:rPr lang="en-GB" sz="2400" dirty="0">
                <a:latin typeface="Gill Sans MT" panose="020B0502020104020203" pitchFamily="34" charset="0"/>
              </a:rPr>
              <a:t>no trousers</a:t>
            </a:r>
          </a:p>
        </p:txBody>
      </p:sp>
      <p:sp>
        <p:nvSpPr>
          <p:cNvPr id="8" name="TextBox 7">
            <a:extLst>
              <a:ext uri="{FF2B5EF4-FFF2-40B4-BE49-F238E27FC236}">
                <a16:creationId xmlns:a16="http://schemas.microsoft.com/office/drawing/2014/main" id="{85A394BA-75B9-267C-26B2-D8965D6E3CB1}"/>
              </a:ext>
            </a:extLst>
          </p:cNvPr>
          <p:cNvSpPr txBox="1"/>
          <p:nvPr/>
        </p:nvSpPr>
        <p:spPr>
          <a:xfrm>
            <a:off x="2402778" y="2276035"/>
            <a:ext cx="1129027" cy="461665"/>
          </a:xfrm>
          <a:prstGeom prst="rect">
            <a:avLst/>
          </a:prstGeom>
          <a:noFill/>
        </p:spPr>
        <p:txBody>
          <a:bodyPr wrap="none" rtlCol="0">
            <a:spAutoFit/>
          </a:bodyPr>
          <a:lstStyle/>
          <a:p>
            <a:r>
              <a:rPr lang="en-GB" sz="2400" dirty="0">
                <a:latin typeface="Gill Sans MT" panose="020B0502020104020203" pitchFamily="34" charset="0"/>
              </a:rPr>
              <a:t>bow tie</a:t>
            </a:r>
          </a:p>
        </p:txBody>
      </p:sp>
      <p:sp>
        <p:nvSpPr>
          <p:cNvPr id="9" name="TextBox 8">
            <a:extLst>
              <a:ext uri="{FF2B5EF4-FFF2-40B4-BE49-F238E27FC236}">
                <a16:creationId xmlns:a16="http://schemas.microsoft.com/office/drawing/2014/main" id="{DEBA690B-D2FC-4557-21B4-BC67D11A7C82}"/>
              </a:ext>
            </a:extLst>
          </p:cNvPr>
          <p:cNvSpPr txBox="1"/>
          <p:nvPr/>
        </p:nvSpPr>
        <p:spPr>
          <a:xfrm>
            <a:off x="1885686" y="4265882"/>
            <a:ext cx="2023759" cy="461665"/>
          </a:xfrm>
          <a:prstGeom prst="rect">
            <a:avLst/>
          </a:prstGeom>
          <a:noFill/>
        </p:spPr>
        <p:txBody>
          <a:bodyPr wrap="none" rtlCol="0">
            <a:spAutoFit/>
          </a:bodyPr>
          <a:lstStyle/>
          <a:p>
            <a:r>
              <a:rPr lang="en-GB" sz="2400" dirty="0">
                <a:latin typeface="Gill Sans MT" panose="020B0502020104020203" pitchFamily="34" charset="0"/>
              </a:rPr>
              <a:t>yellow buttons</a:t>
            </a:r>
          </a:p>
        </p:txBody>
      </p:sp>
      <p:cxnSp>
        <p:nvCxnSpPr>
          <p:cNvPr id="12" name="Straight Arrow Connector 11">
            <a:extLst>
              <a:ext uri="{FF2B5EF4-FFF2-40B4-BE49-F238E27FC236}">
                <a16:creationId xmlns:a16="http://schemas.microsoft.com/office/drawing/2014/main" id="{80C3DAB9-C28C-62A6-97CC-11B2097167E6}"/>
              </a:ext>
            </a:extLst>
          </p:cNvPr>
          <p:cNvCxnSpPr>
            <a:cxnSpLocks/>
          </p:cNvCxnSpPr>
          <p:nvPr/>
        </p:nvCxnSpPr>
        <p:spPr>
          <a:xfrm flipV="1">
            <a:off x="4100820" y="5257800"/>
            <a:ext cx="590923" cy="119896"/>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24381FB-E5D9-752B-25C2-783772C549B6}"/>
              </a:ext>
            </a:extLst>
          </p:cNvPr>
          <p:cNvCxnSpPr>
            <a:cxnSpLocks/>
          </p:cNvCxnSpPr>
          <p:nvPr/>
        </p:nvCxnSpPr>
        <p:spPr>
          <a:xfrm flipH="1" flipV="1">
            <a:off x="7165728" y="1964013"/>
            <a:ext cx="1480195" cy="126044"/>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E6AEF8B8-6AFE-7E66-CB71-A09030CEC1D5}"/>
              </a:ext>
            </a:extLst>
          </p:cNvPr>
          <p:cNvCxnSpPr>
            <a:cxnSpLocks/>
          </p:cNvCxnSpPr>
          <p:nvPr/>
        </p:nvCxnSpPr>
        <p:spPr>
          <a:xfrm flipH="1">
            <a:off x="7612095" y="3725968"/>
            <a:ext cx="1332676" cy="230833"/>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FCC13985-9F6C-D8D8-EA10-543D6D39D564}"/>
              </a:ext>
            </a:extLst>
          </p:cNvPr>
          <p:cNvCxnSpPr>
            <a:cxnSpLocks/>
            <a:stCxn id="7" idx="1"/>
          </p:cNvCxnSpPr>
          <p:nvPr/>
        </p:nvCxnSpPr>
        <p:spPr>
          <a:xfrm flipH="1" flipV="1">
            <a:off x="7509448" y="4452141"/>
            <a:ext cx="1136475" cy="138811"/>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5003A21D-8DF8-180B-6A10-46EBB72786A5}"/>
              </a:ext>
            </a:extLst>
          </p:cNvPr>
          <p:cNvCxnSpPr>
            <a:cxnSpLocks/>
          </p:cNvCxnSpPr>
          <p:nvPr/>
        </p:nvCxnSpPr>
        <p:spPr>
          <a:xfrm>
            <a:off x="3182171" y="1721824"/>
            <a:ext cx="2421713" cy="467578"/>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AAA478DF-F06C-8535-21FA-F3055EBE7363}"/>
              </a:ext>
            </a:extLst>
          </p:cNvPr>
          <p:cNvCxnSpPr>
            <a:cxnSpLocks/>
          </p:cNvCxnSpPr>
          <p:nvPr/>
        </p:nvCxnSpPr>
        <p:spPr>
          <a:xfrm>
            <a:off x="3635829" y="2737700"/>
            <a:ext cx="1240971" cy="462700"/>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2CE4306E-C292-741A-3631-C15C198AB4B7}"/>
              </a:ext>
            </a:extLst>
          </p:cNvPr>
          <p:cNvCxnSpPr>
            <a:cxnSpLocks/>
          </p:cNvCxnSpPr>
          <p:nvPr/>
        </p:nvCxnSpPr>
        <p:spPr>
          <a:xfrm flipV="1">
            <a:off x="3970875" y="4065482"/>
            <a:ext cx="993011" cy="404374"/>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2769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B77F21E-55F8-90F9-19F0-C53957317F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6424" y="805543"/>
            <a:ext cx="4099152" cy="52469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E03546A-889D-3C8D-771D-CC632B3CB016}"/>
              </a:ext>
            </a:extLst>
          </p:cNvPr>
          <p:cNvSpPr txBox="1"/>
          <p:nvPr/>
        </p:nvSpPr>
        <p:spPr>
          <a:xfrm>
            <a:off x="1477510" y="1474525"/>
            <a:ext cx="1705916" cy="461665"/>
          </a:xfrm>
          <a:prstGeom prst="rect">
            <a:avLst/>
          </a:prstGeom>
          <a:noFill/>
        </p:spPr>
        <p:txBody>
          <a:bodyPr wrap="none" rtlCol="0">
            <a:spAutoFit/>
          </a:bodyPr>
          <a:lstStyle/>
          <a:p>
            <a:r>
              <a:rPr lang="en-GB" sz="2400" dirty="0">
                <a:latin typeface="Gill Sans MT" panose="020B0502020104020203" pitchFamily="34" charset="0"/>
              </a:rPr>
              <a:t>orange beak</a:t>
            </a:r>
          </a:p>
        </p:txBody>
      </p:sp>
      <p:sp>
        <p:nvSpPr>
          <p:cNvPr id="5" name="TextBox 4">
            <a:extLst>
              <a:ext uri="{FF2B5EF4-FFF2-40B4-BE49-F238E27FC236}">
                <a16:creationId xmlns:a16="http://schemas.microsoft.com/office/drawing/2014/main" id="{F6DA3F74-97A4-B2DD-F7BE-CA5F7A6567EE}"/>
              </a:ext>
            </a:extLst>
          </p:cNvPr>
          <p:cNvSpPr txBox="1"/>
          <p:nvPr/>
        </p:nvSpPr>
        <p:spPr>
          <a:xfrm>
            <a:off x="9009829" y="3454685"/>
            <a:ext cx="2002471" cy="461665"/>
          </a:xfrm>
          <a:prstGeom prst="rect">
            <a:avLst/>
          </a:prstGeom>
          <a:noFill/>
        </p:spPr>
        <p:txBody>
          <a:bodyPr wrap="none" rtlCol="0">
            <a:spAutoFit/>
          </a:bodyPr>
          <a:lstStyle/>
          <a:p>
            <a:r>
              <a:rPr lang="en-GB" sz="2400" dirty="0">
                <a:latin typeface="Gill Sans MT" panose="020B0502020104020203" pitchFamily="34" charset="0"/>
              </a:rPr>
              <a:t>fluffy white tail</a:t>
            </a:r>
          </a:p>
        </p:txBody>
      </p:sp>
      <p:sp>
        <p:nvSpPr>
          <p:cNvPr id="6" name="TextBox 5">
            <a:extLst>
              <a:ext uri="{FF2B5EF4-FFF2-40B4-BE49-F238E27FC236}">
                <a16:creationId xmlns:a16="http://schemas.microsoft.com/office/drawing/2014/main" id="{36696666-722A-1E65-B9DF-1699953429A2}"/>
              </a:ext>
            </a:extLst>
          </p:cNvPr>
          <p:cNvSpPr txBox="1"/>
          <p:nvPr/>
        </p:nvSpPr>
        <p:spPr>
          <a:xfrm>
            <a:off x="1518807" y="5146864"/>
            <a:ext cx="2451505" cy="461665"/>
          </a:xfrm>
          <a:prstGeom prst="rect">
            <a:avLst/>
          </a:prstGeom>
          <a:noFill/>
        </p:spPr>
        <p:txBody>
          <a:bodyPr wrap="none" rtlCol="0">
            <a:spAutoFit/>
          </a:bodyPr>
          <a:lstStyle/>
          <a:p>
            <a:r>
              <a:rPr lang="en-GB" sz="2400" dirty="0">
                <a:latin typeface="Gill Sans MT" panose="020B0502020104020203" pitchFamily="34" charset="0"/>
              </a:rPr>
              <a:t>orange duck's feet</a:t>
            </a:r>
          </a:p>
        </p:txBody>
      </p:sp>
      <p:sp>
        <p:nvSpPr>
          <p:cNvPr id="7" name="TextBox 6">
            <a:extLst>
              <a:ext uri="{FF2B5EF4-FFF2-40B4-BE49-F238E27FC236}">
                <a16:creationId xmlns:a16="http://schemas.microsoft.com/office/drawing/2014/main" id="{2F994380-82B4-82D3-CCC2-7763FEF03E6E}"/>
              </a:ext>
            </a:extLst>
          </p:cNvPr>
          <p:cNvSpPr txBox="1"/>
          <p:nvPr/>
        </p:nvSpPr>
        <p:spPr>
          <a:xfrm>
            <a:off x="8645923" y="4360119"/>
            <a:ext cx="1640514" cy="461665"/>
          </a:xfrm>
          <a:prstGeom prst="rect">
            <a:avLst/>
          </a:prstGeom>
          <a:noFill/>
        </p:spPr>
        <p:txBody>
          <a:bodyPr wrap="none" rtlCol="0">
            <a:spAutoFit/>
          </a:bodyPr>
          <a:lstStyle/>
          <a:p>
            <a:r>
              <a:rPr lang="en-GB" sz="2400" dirty="0">
                <a:latin typeface="Gill Sans MT" panose="020B0502020104020203" pitchFamily="34" charset="0"/>
              </a:rPr>
              <a:t>no trousers</a:t>
            </a:r>
          </a:p>
        </p:txBody>
      </p:sp>
      <p:sp>
        <p:nvSpPr>
          <p:cNvPr id="8" name="TextBox 7">
            <a:extLst>
              <a:ext uri="{FF2B5EF4-FFF2-40B4-BE49-F238E27FC236}">
                <a16:creationId xmlns:a16="http://schemas.microsoft.com/office/drawing/2014/main" id="{85A394BA-75B9-267C-26B2-D8965D6E3CB1}"/>
              </a:ext>
            </a:extLst>
          </p:cNvPr>
          <p:cNvSpPr txBox="1"/>
          <p:nvPr/>
        </p:nvSpPr>
        <p:spPr>
          <a:xfrm>
            <a:off x="1934698" y="2276035"/>
            <a:ext cx="1634230" cy="461665"/>
          </a:xfrm>
          <a:prstGeom prst="rect">
            <a:avLst/>
          </a:prstGeom>
          <a:noFill/>
        </p:spPr>
        <p:txBody>
          <a:bodyPr wrap="none" rtlCol="0">
            <a:spAutoFit/>
          </a:bodyPr>
          <a:lstStyle/>
          <a:p>
            <a:r>
              <a:rPr lang="en-GB" sz="2400" dirty="0">
                <a:latin typeface="Gill Sans MT" panose="020B0502020104020203" pitchFamily="34" charset="0"/>
              </a:rPr>
              <a:t>red bow tie</a:t>
            </a:r>
          </a:p>
        </p:txBody>
      </p:sp>
      <p:sp>
        <p:nvSpPr>
          <p:cNvPr id="9" name="TextBox 8">
            <a:extLst>
              <a:ext uri="{FF2B5EF4-FFF2-40B4-BE49-F238E27FC236}">
                <a16:creationId xmlns:a16="http://schemas.microsoft.com/office/drawing/2014/main" id="{DEBA690B-D2FC-4557-21B4-BC67D11A7C82}"/>
              </a:ext>
            </a:extLst>
          </p:cNvPr>
          <p:cNvSpPr txBox="1"/>
          <p:nvPr/>
        </p:nvSpPr>
        <p:spPr>
          <a:xfrm>
            <a:off x="1319628" y="4265882"/>
            <a:ext cx="2596288" cy="461665"/>
          </a:xfrm>
          <a:prstGeom prst="rect">
            <a:avLst/>
          </a:prstGeom>
          <a:noFill/>
        </p:spPr>
        <p:txBody>
          <a:bodyPr wrap="none" rtlCol="0">
            <a:spAutoFit/>
          </a:bodyPr>
          <a:lstStyle/>
          <a:p>
            <a:r>
              <a:rPr lang="en-GB" sz="2400" dirty="0">
                <a:latin typeface="Gill Sans MT" panose="020B0502020104020203" pitchFamily="34" charset="0"/>
              </a:rPr>
              <a:t>two yellow buttons</a:t>
            </a:r>
          </a:p>
        </p:txBody>
      </p:sp>
      <p:sp>
        <p:nvSpPr>
          <p:cNvPr id="10" name="TextBox 9">
            <a:extLst>
              <a:ext uri="{FF2B5EF4-FFF2-40B4-BE49-F238E27FC236}">
                <a16:creationId xmlns:a16="http://schemas.microsoft.com/office/drawing/2014/main" id="{39E2DCC5-558D-ED97-19D2-AD0E06A13FB1}"/>
              </a:ext>
            </a:extLst>
          </p:cNvPr>
          <p:cNvSpPr txBox="1"/>
          <p:nvPr/>
        </p:nvSpPr>
        <p:spPr>
          <a:xfrm>
            <a:off x="1386956" y="3294397"/>
            <a:ext cx="2227341" cy="830997"/>
          </a:xfrm>
          <a:prstGeom prst="rect">
            <a:avLst/>
          </a:prstGeom>
          <a:noFill/>
        </p:spPr>
        <p:txBody>
          <a:bodyPr wrap="none" rtlCol="0">
            <a:spAutoFit/>
          </a:bodyPr>
          <a:lstStyle/>
          <a:p>
            <a:pPr algn="r"/>
            <a:r>
              <a:rPr lang="en-GB" sz="2400" dirty="0">
                <a:latin typeface="Gill Sans MT" panose="020B0502020104020203" pitchFamily="34" charset="0"/>
              </a:rPr>
              <a:t>blue jacket </a:t>
            </a:r>
          </a:p>
          <a:p>
            <a:pPr algn="r"/>
            <a:r>
              <a:rPr lang="en-GB" sz="2400" dirty="0">
                <a:latin typeface="Gill Sans MT" panose="020B0502020104020203" pitchFamily="34" charset="0"/>
              </a:rPr>
              <a:t>with yellow trim</a:t>
            </a:r>
          </a:p>
        </p:txBody>
      </p:sp>
      <p:cxnSp>
        <p:nvCxnSpPr>
          <p:cNvPr id="12" name="Straight Arrow Connector 11">
            <a:extLst>
              <a:ext uri="{FF2B5EF4-FFF2-40B4-BE49-F238E27FC236}">
                <a16:creationId xmlns:a16="http://schemas.microsoft.com/office/drawing/2014/main" id="{80C3DAB9-C28C-62A6-97CC-11B2097167E6}"/>
              </a:ext>
            </a:extLst>
          </p:cNvPr>
          <p:cNvCxnSpPr>
            <a:cxnSpLocks/>
          </p:cNvCxnSpPr>
          <p:nvPr/>
        </p:nvCxnSpPr>
        <p:spPr>
          <a:xfrm flipV="1">
            <a:off x="4100820" y="5257800"/>
            <a:ext cx="590923" cy="119896"/>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24381FB-E5D9-752B-25C2-783772C549B6}"/>
              </a:ext>
            </a:extLst>
          </p:cNvPr>
          <p:cNvCxnSpPr>
            <a:cxnSpLocks/>
          </p:cNvCxnSpPr>
          <p:nvPr/>
        </p:nvCxnSpPr>
        <p:spPr>
          <a:xfrm flipH="1" flipV="1">
            <a:off x="7165728" y="1964013"/>
            <a:ext cx="1480195" cy="126044"/>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62E74244-5891-5D1E-6B7D-DD05E2D0A25C}"/>
              </a:ext>
            </a:extLst>
          </p:cNvPr>
          <p:cNvCxnSpPr>
            <a:cxnSpLocks/>
          </p:cNvCxnSpPr>
          <p:nvPr/>
        </p:nvCxnSpPr>
        <p:spPr>
          <a:xfrm flipH="1" flipV="1">
            <a:off x="7277432" y="989232"/>
            <a:ext cx="1278739" cy="92688"/>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E6AEF8B8-6AFE-7E66-CB71-A09030CEC1D5}"/>
              </a:ext>
            </a:extLst>
          </p:cNvPr>
          <p:cNvCxnSpPr>
            <a:cxnSpLocks/>
          </p:cNvCxnSpPr>
          <p:nvPr/>
        </p:nvCxnSpPr>
        <p:spPr>
          <a:xfrm flipH="1">
            <a:off x="7612095" y="3725968"/>
            <a:ext cx="1332676" cy="230833"/>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FCC13985-9F6C-D8D8-EA10-543D6D39D564}"/>
              </a:ext>
            </a:extLst>
          </p:cNvPr>
          <p:cNvCxnSpPr>
            <a:cxnSpLocks/>
            <a:stCxn id="7" idx="1"/>
          </p:cNvCxnSpPr>
          <p:nvPr/>
        </p:nvCxnSpPr>
        <p:spPr>
          <a:xfrm flipH="1" flipV="1">
            <a:off x="7509448" y="4452141"/>
            <a:ext cx="1136475" cy="138811"/>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5003A21D-8DF8-180B-6A10-46EBB72786A5}"/>
              </a:ext>
            </a:extLst>
          </p:cNvPr>
          <p:cNvCxnSpPr>
            <a:cxnSpLocks/>
          </p:cNvCxnSpPr>
          <p:nvPr/>
        </p:nvCxnSpPr>
        <p:spPr>
          <a:xfrm>
            <a:off x="3182171" y="1721824"/>
            <a:ext cx="2421713" cy="467578"/>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AAA478DF-F06C-8535-21FA-F3055EBE7363}"/>
              </a:ext>
            </a:extLst>
          </p:cNvPr>
          <p:cNvCxnSpPr>
            <a:cxnSpLocks/>
          </p:cNvCxnSpPr>
          <p:nvPr/>
        </p:nvCxnSpPr>
        <p:spPr>
          <a:xfrm>
            <a:off x="3635829" y="2737700"/>
            <a:ext cx="1240971" cy="462700"/>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6FFE7DF9-86EE-509E-0A49-8E1EC6E917B0}"/>
              </a:ext>
            </a:extLst>
          </p:cNvPr>
          <p:cNvCxnSpPr>
            <a:cxnSpLocks/>
            <a:stCxn id="10" idx="3"/>
          </p:cNvCxnSpPr>
          <p:nvPr/>
        </p:nvCxnSpPr>
        <p:spPr>
          <a:xfrm flipV="1">
            <a:off x="3614297" y="3649983"/>
            <a:ext cx="1349589" cy="59913"/>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2CE4306E-C292-741A-3631-C15C198AB4B7}"/>
              </a:ext>
            </a:extLst>
          </p:cNvPr>
          <p:cNvCxnSpPr>
            <a:cxnSpLocks/>
          </p:cNvCxnSpPr>
          <p:nvPr/>
        </p:nvCxnSpPr>
        <p:spPr>
          <a:xfrm flipV="1">
            <a:off x="3970875" y="4065482"/>
            <a:ext cx="993011" cy="404374"/>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E592191-C7E4-2522-723B-0B86C460811E}"/>
              </a:ext>
            </a:extLst>
          </p:cNvPr>
          <p:cNvSpPr txBox="1"/>
          <p:nvPr/>
        </p:nvSpPr>
        <p:spPr>
          <a:xfrm>
            <a:off x="8666620" y="851088"/>
            <a:ext cx="2117887" cy="461665"/>
          </a:xfrm>
          <a:prstGeom prst="rect">
            <a:avLst/>
          </a:prstGeom>
          <a:noFill/>
        </p:spPr>
        <p:txBody>
          <a:bodyPr wrap="none" rtlCol="0">
            <a:spAutoFit/>
          </a:bodyPr>
          <a:lstStyle/>
          <a:p>
            <a:r>
              <a:rPr lang="en-GB" sz="2400" dirty="0">
                <a:latin typeface="Gill Sans MT" panose="020B0502020104020203" pitchFamily="34" charset="0"/>
              </a:rPr>
              <a:t>blue sailor's hat</a:t>
            </a:r>
          </a:p>
        </p:txBody>
      </p:sp>
      <p:sp>
        <p:nvSpPr>
          <p:cNvPr id="14" name="TextBox 13">
            <a:extLst>
              <a:ext uri="{FF2B5EF4-FFF2-40B4-BE49-F238E27FC236}">
                <a16:creationId xmlns:a16="http://schemas.microsoft.com/office/drawing/2014/main" id="{F8F4957E-3A33-A60A-9BC2-936696D75ED7}"/>
              </a:ext>
            </a:extLst>
          </p:cNvPr>
          <p:cNvSpPr txBox="1"/>
          <p:nvPr/>
        </p:nvSpPr>
        <p:spPr>
          <a:xfrm>
            <a:off x="8745873" y="1875243"/>
            <a:ext cx="1959383" cy="461665"/>
          </a:xfrm>
          <a:prstGeom prst="rect">
            <a:avLst/>
          </a:prstGeom>
          <a:noFill/>
        </p:spPr>
        <p:txBody>
          <a:bodyPr wrap="none" rtlCol="0">
            <a:spAutoFit/>
          </a:bodyPr>
          <a:lstStyle/>
          <a:p>
            <a:r>
              <a:rPr lang="en-GB" sz="2400" dirty="0">
                <a:latin typeface="Gill Sans MT" panose="020B0502020104020203" pitchFamily="34" charset="0"/>
              </a:rPr>
              <a:t>white feathers</a:t>
            </a:r>
          </a:p>
        </p:txBody>
      </p:sp>
    </p:spTree>
    <p:extLst>
      <p:ext uri="{BB962C8B-B14F-4D97-AF65-F5344CB8AC3E}">
        <p14:creationId xmlns:p14="http://schemas.microsoft.com/office/powerpoint/2010/main" val="2326417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B77F21E-55F8-90F9-19F0-C53957317F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6424" y="805543"/>
            <a:ext cx="4099152" cy="52469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E03546A-889D-3C8D-771D-CC632B3CB016}"/>
              </a:ext>
            </a:extLst>
          </p:cNvPr>
          <p:cNvSpPr txBox="1"/>
          <p:nvPr/>
        </p:nvSpPr>
        <p:spPr>
          <a:xfrm>
            <a:off x="1477510" y="1474525"/>
            <a:ext cx="1705916" cy="461665"/>
          </a:xfrm>
          <a:prstGeom prst="rect">
            <a:avLst/>
          </a:prstGeom>
          <a:noFill/>
        </p:spPr>
        <p:txBody>
          <a:bodyPr wrap="none" rtlCol="0">
            <a:spAutoFit/>
          </a:bodyPr>
          <a:lstStyle/>
          <a:p>
            <a:r>
              <a:rPr lang="en-GB" sz="2400" dirty="0">
                <a:latin typeface="Gill Sans MT" panose="020B0502020104020203" pitchFamily="34" charset="0"/>
              </a:rPr>
              <a:t>orange beak</a:t>
            </a:r>
          </a:p>
        </p:txBody>
      </p:sp>
      <p:sp>
        <p:nvSpPr>
          <p:cNvPr id="5" name="TextBox 4">
            <a:extLst>
              <a:ext uri="{FF2B5EF4-FFF2-40B4-BE49-F238E27FC236}">
                <a16:creationId xmlns:a16="http://schemas.microsoft.com/office/drawing/2014/main" id="{F6DA3F74-97A4-B2DD-F7BE-CA5F7A6567EE}"/>
              </a:ext>
            </a:extLst>
          </p:cNvPr>
          <p:cNvSpPr txBox="1"/>
          <p:nvPr/>
        </p:nvSpPr>
        <p:spPr>
          <a:xfrm>
            <a:off x="9009829" y="3454685"/>
            <a:ext cx="2002471" cy="461665"/>
          </a:xfrm>
          <a:prstGeom prst="rect">
            <a:avLst/>
          </a:prstGeom>
          <a:noFill/>
        </p:spPr>
        <p:txBody>
          <a:bodyPr wrap="none" rtlCol="0">
            <a:spAutoFit/>
          </a:bodyPr>
          <a:lstStyle/>
          <a:p>
            <a:r>
              <a:rPr lang="en-GB" sz="2400" dirty="0">
                <a:latin typeface="Gill Sans MT" panose="020B0502020104020203" pitchFamily="34" charset="0"/>
              </a:rPr>
              <a:t>fluffy white tail</a:t>
            </a:r>
          </a:p>
        </p:txBody>
      </p:sp>
      <p:sp>
        <p:nvSpPr>
          <p:cNvPr id="6" name="TextBox 5">
            <a:extLst>
              <a:ext uri="{FF2B5EF4-FFF2-40B4-BE49-F238E27FC236}">
                <a16:creationId xmlns:a16="http://schemas.microsoft.com/office/drawing/2014/main" id="{36696666-722A-1E65-B9DF-1699953429A2}"/>
              </a:ext>
            </a:extLst>
          </p:cNvPr>
          <p:cNvSpPr txBox="1"/>
          <p:nvPr/>
        </p:nvSpPr>
        <p:spPr>
          <a:xfrm>
            <a:off x="1518807" y="5146864"/>
            <a:ext cx="2451505" cy="461665"/>
          </a:xfrm>
          <a:prstGeom prst="rect">
            <a:avLst/>
          </a:prstGeom>
          <a:noFill/>
        </p:spPr>
        <p:txBody>
          <a:bodyPr wrap="none" rtlCol="0">
            <a:spAutoFit/>
          </a:bodyPr>
          <a:lstStyle/>
          <a:p>
            <a:r>
              <a:rPr lang="en-GB" sz="2400" dirty="0">
                <a:latin typeface="Gill Sans MT" panose="020B0502020104020203" pitchFamily="34" charset="0"/>
              </a:rPr>
              <a:t>orange duck's feet</a:t>
            </a:r>
          </a:p>
        </p:txBody>
      </p:sp>
      <p:sp>
        <p:nvSpPr>
          <p:cNvPr id="7" name="TextBox 6">
            <a:extLst>
              <a:ext uri="{FF2B5EF4-FFF2-40B4-BE49-F238E27FC236}">
                <a16:creationId xmlns:a16="http://schemas.microsoft.com/office/drawing/2014/main" id="{2F994380-82B4-82D3-CCC2-7763FEF03E6E}"/>
              </a:ext>
            </a:extLst>
          </p:cNvPr>
          <p:cNvSpPr txBox="1"/>
          <p:nvPr/>
        </p:nvSpPr>
        <p:spPr>
          <a:xfrm>
            <a:off x="8645923" y="4360119"/>
            <a:ext cx="1640514" cy="461665"/>
          </a:xfrm>
          <a:prstGeom prst="rect">
            <a:avLst/>
          </a:prstGeom>
          <a:noFill/>
        </p:spPr>
        <p:txBody>
          <a:bodyPr wrap="none" rtlCol="0">
            <a:spAutoFit/>
          </a:bodyPr>
          <a:lstStyle/>
          <a:p>
            <a:r>
              <a:rPr lang="en-GB" sz="2400" dirty="0">
                <a:latin typeface="Gill Sans MT" panose="020B0502020104020203" pitchFamily="34" charset="0"/>
              </a:rPr>
              <a:t>no trousers</a:t>
            </a:r>
          </a:p>
        </p:txBody>
      </p:sp>
      <p:sp>
        <p:nvSpPr>
          <p:cNvPr id="8" name="TextBox 7">
            <a:extLst>
              <a:ext uri="{FF2B5EF4-FFF2-40B4-BE49-F238E27FC236}">
                <a16:creationId xmlns:a16="http://schemas.microsoft.com/office/drawing/2014/main" id="{85A394BA-75B9-267C-26B2-D8965D6E3CB1}"/>
              </a:ext>
            </a:extLst>
          </p:cNvPr>
          <p:cNvSpPr txBox="1"/>
          <p:nvPr/>
        </p:nvSpPr>
        <p:spPr>
          <a:xfrm>
            <a:off x="1934698" y="2276035"/>
            <a:ext cx="1634230" cy="461665"/>
          </a:xfrm>
          <a:prstGeom prst="rect">
            <a:avLst/>
          </a:prstGeom>
          <a:noFill/>
        </p:spPr>
        <p:txBody>
          <a:bodyPr wrap="none" rtlCol="0">
            <a:spAutoFit/>
          </a:bodyPr>
          <a:lstStyle/>
          <a:p>
            <a:r>
              <a:rPr lang="en-GB" sz="2400" dirty="0">
                <a:latin typeface="Gill Sans MT" panose="020B0502020104020203" pitchFamily="34" charset="0"/>
              </a:rPr>
              <a:t>red bow tie</a:t>
            </a:r>
          </a:p>
        </p:txBody>
      </p:sp>
      <p:sp>
        <p:nvSpPr>
          <p:cNvPr id="9" name="TextBox 8">
            <a:extLst>
              <a:ext uri="{FF2B5EF4-FFF2-40B4-BE49-F238E27FC236}">
                <a16:creationId xmlns:a16="http://schemas.microsoft.com/office/drawing/2014/main" id="{DEBA690B-D2FC-4557-21B4-BC67D11A7C82}"/>
              </a:ext>
            </a:extLst>
          </p:cNvPr>
          <p:cNvSpPr txBox="1"/>
          <p:nvPr/>
        </p:nvSpPr>
        <p:spPr>
          <a:xfrm>
            <a:off x="1319628" y="4265882"/>
            <a:ext cx="2596288" cy="461665"/>
          </a:xfrm>
          <a:prstGeom prst="rect">
            <a:avLst/>
          </a:prstGeom>
          <a:noFill/>
        </p:spPr>
        <p:txBody>
          <a:bodyPr wrap="none" rtlCol="0">
            <a:spAutoFit/>
          </a:bodyPr>
          <a:lstStyle/>
          <a:p>
            <a:r>
              <a:rPr lang="en-GB" sz="2400" dirty="0">
                <a:latin typeface="Gill Sans MT" panose="020B0502020104020203" pitchFamily="34" charset="0"/>
              </a:rPr>
              <a:t>two yellow buttons</a:t>
            </a:r>
          </a:p>
        </p:txBody>
      </p:sp>
      <p:sp>
        <p:nvSpPr>
          <p:cNvPr id="10" name="TextBox 9">
            <a:extLst>
              <a:ext uri="{FF2B5EF4-FFF2-40B4-BE49-F238E27FC236}">
                <a16:creationId xmlns:a16="http://schemas.microsoft.com/office/drawing/2014/main" id="{39E2DCC5-558D-ED97-19D2-AD0E06A13FB1}"/>
              </a:ext>
            </a:extLst>
          </p:cNvPr>
          <p:cNvSpPr txBox="1"/>
          <p:nvPr/>
        </p:nvSpPr>
        <p:spPr>
          <a:xfrm>
            <a:off x="1386956" y="3294397"/>
            <a:ext cx="2227341" cy="830997"/>
          </a:xfrm>
          <a:prstGeom prst="rect">
            <a:avLst/>
          </a:prstGeom>
          <a:noFill/>
        </p:spPr>
        <p:txBody>
          <a:bodyPr wrap="none" rtlCol="0">
            <a:spAutoFit/>
          </a:bodyPr>
          <a:lstStyle/>
          <a:p>
            <a:pPr algn="r"/>
            <a:r>
              <a:rPr lang="en-GB" sz="2400" dirty="0">
                <a:latin typeface="Gill Sans MT" panose="020B0502020104020203" pitchFamily="34" charset="0"/>
              </a:rPr>
              <a:t>blue jacket </a:t>
            </a:r>
          </a:p>
          <a:p>
            <a:pPr algn="r"/>
            <a:r>
              <a:rPr lang="en-GB" sz="2400" dirty="0">
                <a:latin typeface="Gill Sans MT" panose="020B0502020104020203" pitchFamily="34" charset="0"/>
              </a:rPr>
              <a:t>with yellow trim</a:t>
            </a:r>
          </a:p>
        </p:txBody>
      </p:sp>
      <p:cxnSp>
        <p:nvCxnSpPr>
          <p:cNvPr id="12" name="Straight Arrow Connector 11">
            <a:extLst>
              <a:ext uri="{FF2B5EF4-FFF2-40B4-BE49-F238E27FC236}">
                <a16:creationId xmlns:a16="http://schemas.microsoft.com/office/drawing/2014/main" id="{80C3DAB9-C28C-62A6-97CC-11B2097167E6}"/>
              </a:ext>
            </a:extLst>
          </p:cNvPr>
          <p:cNvCxnSpPr>
            <a:cxnSpLocks/>
          </p:cNvCxnSpPr>
          <p:nvPr/>
        </p:nvCxnSpPr>
        <p:spPr>
          <a:xfrm flipV="1">
            <a:off x="4100820" y="5257800"/>
            <a:ext cx="590923" cy="119896"/>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24381FB-E5D9-752B-25C2-783772C549B6}"/>
              </a:ext>
            </a:extLst>
          </p:cNvPr>
          <p:cNvCxnSpPr>
            <a:cxnSpLocks/>
          </p:cNvCxnSpPr>
          <p:nvPr/>
        </p:nvCxnSpPr>
        <p:spPr>
          <a:xfrm flipH="1" flipV="1">
            <a:off x="7165728" y="1964013"/>
            <a:ext cx="1480195" cy="126044"/>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62E74244-5891-5D1E-6B7D-DD05E2D0A25C}"/>
              </a:ext>
            </a:extLst>
          </p:cNvPr>
          <p:cNvCxnSpPr>
            <a:cxnSpLocks/>
          </p:cNvCxnSpPr>
          <p:nvPr/>
        </p:nvCxnSpPr>
        <p:spPr>
          <a:xfrm flipH="1" flipV="1">
            <a:off x="7277432" y="989232"/>
            <a:ext cx="1278739" cy="92688"/>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E6AEF8B8-6AFE-7E66-CB71-A09030CEC1D5}"/>
              </a:ext>
            </a:extLst>
          </p:cNvPr>
          <p:cNvCxnSpPr>
            <a:cxnSpLocks/>
          </p:cNvCxnSpPr>
          <p:nvPr/>
        </p:nvCxnSpPr>
        <p:spPr>
          <a:xfrm flipH="1">
            <a:off x="7612095" y="3725968"/>
            <a:ext cx="1332676" cy="230833"/>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FCC13985-9F6C-D8D8-EA10-543D6D39D564}"/>
              </a:ext>
            </a:extLst>
          </p:cNvPr>
          <p:cNvCxnSpPr>
            <a:cxnSpLocks/>
            <a:stCxn id="7" idx="1"/>
          </p:cNvCxnSpPr>
          <p:nvPr/>
        </p:nvCxnSpPr>
        <p:spPr>
          <a:xfrm flipH="1" flipV="1">
            <a:off x="7509448" y="4452141"/>
            <a:ext cx="1136475" cy="138811"/>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5003A21D-8DF8-180B-6A10-46EBB72786A5}"/>
              </a:ext>
            </a:extLst>
          </p:cNvPr>
          <p:cNvCxnSpPr>
            <a:cxnSpLocks/>
          </p:cNvCxnSpPr>
          <p:nvPr/>
        </p:nvCxnSpPr>
        <p:spPr>
          <a:xfrm>
            <a:off x="3182171" y="1721824"/>
            <a:ext cx="2421713" cy="467578"/>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AAA478DF-F06C-8535-21FA-F3055EBE7363}"/>
              </a:ext>
            </a:extLst>
          </p:cNvPr>
          <p:cNvCxnSpPr>
            <a:cxnSpLocks/>
          </p:cNvCxnSpPr>
          <p:nvPr/>
        </p:nvCxnSpPr>
        <p:spPr>
          <a:xfrm>
            <a:off x="3635829" y="2737700"/>
            <a:ext cx="1240971" cy="462700"/>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6FFE7DF9-86EE-509E-0A49-8E1EC6E917B0}"/>
              </a:ext>
            </a:extLst>
          </p:cNvPr>
          <p:cNvCxnSpPr>
            <a:cxnSpLocks/>
            <a:stCxn id="10" idx="3"/>
          </p:cNvCxnSpPr>
          <p:nvPr/>
        </p:nvCxnSpPr>
        <p:spPr>
          <a:xfrm flipV="1">
            <a:off x="3614297" y="3649983"/>
            <a:ext cx="1349589" cy="59913"/>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2CE4306E-C292-741A-3631-C15C198AB4B7}"/>
              </a:ext>
            </a:extLst>
          </p:cNvPr>
          <p:cNvCxnSpPr>
            <a:cxnSpLocks/>
          </p:cNvCxnSpPr>
          <p:nvPr/>
        </p:nvCxnSpPr>
        <p:spPr>
          <a:xfrm flipV="1">
            <a:off x="3970875" y="4065482"/>
            <a:ext cx="993011" cy="404374"/>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E592191-C7E4-2522-723B-0B86C460811E}"/>
              </a:ext>
            </a:extLst>
          </p:cNvPr>
          <p:cNvSpPr txBox="1"/>
          <p:nvPr/>
        </p:nvSpPr>
        <p:spPr>
          <a:xfrm>
            <a:off x="8666620" y="851088"/>
            <a:ext cx="2117887" cy="461665"/>
          </a:xfrm>
          <a:prstGeom prst="rect">
            <a:avLst/>
          </a:prstGeom>
          <a:noFill/>
        </p:spPr>
        <p:txBody>
          <a:bodyPr wrap="none" rtlCol="0">
            <a:spAutoFit/>
          </a:bodyPr>
          <a:lstStyle/>
          <a:p>
            <a:r>
              <a:rPr lang="en-GB" sz="2400" dirty="0">
                <a:latin typeface="Gill Sans MT" panose="020B0502020104020203" pitchFamily="34" charset="0"/>
              </a:rPr>
              <a:t>blue sailor's hat</a:t>
            </a:r>
          </a:p>
        </p:txBody>
      </p:sp>
      <p:sp>
        <p:nvSpPr>
          <p:cNvPr id="14" name="TextBox 13">
            <a:extLst>
              <a:ext uri="{FF2B5EF4-FFF2-40B4-BE49-F238E27FC236}">
                <a16:creationId xmlns:a16="http://schemas.microsoft.com/office/drawing/2014/main" id="{F8F4957E-3A33-A60A-9BC2-936696D75ED7}"/>
              </a:ext>
            </a:extLst>
          </p:cNvPr>
          <p:cNvSpPr txBox="1"/>
          <p:nvPr/>
        </p:nvSpPr>
        <p:spPr>
          <a:xfrm>
            <a:off x="8745873" y="1875243"/>
            <a:ext cx="1959383" cy="461665"/>
          </a:xfrm>
          <a:prstGeom prst="rect">
            <a:avLst/>
          </a:prstGeom>
          <a:noFill/>
        </p:spPr>
        <p:txBody>
          <a:bodyPr wrap="none" rtlCol="0">
            <a:spAutoFit/>
          </a:bodyPr>
          <a:lstStyle/>
          <a:p>
            <a:r>
              <a:rPr lang="en-GB" sz="2400" dirty="0">
                <a:latin typeface="Gill Sans MT" panose="020B0502020104020203" pitchFamily="34" charset="0"/>
              </a:rPr>
              <a:t>white feathers</a:t>
            </a:r>
          </a:p>
        </p:txBody>
      </p:sp>
      <p:sp>
        <p:nvSpPr>
          <p:cNvPr id="2" name="TextBox 1">
            <a:extLst>
              <a:ext uri="{FF2B5EF4-FFF2-40B4-BE49-F238E27FC236}">
                <a16:creationId xmlns:a16="http://schemas.microsoft.com/office/drawing/2014/main" id="{028905E8-6640-895F-06D7-8B29030A230D}"/>
              </a:ext>
            </a:extLst>
          </p:cNvPr>
          <p:cNvSpPr txBox="1"/>
          <p:nvPr/>
        </p:nvSpPr>
        <p:spPr>
          <a:xfrm>
            <a:off x="390453" y="182839"/>
            <a:ext cx="2354106" cy="584775"/>
          </a:xfrm>
          <a:prstGeom prst="rect">
            <a:avLst/>
          </a:prstGeom>
          <a:noFill/>
        </p:spPr>
        <p:txBody>
          <a:bodyPr wrap="none" rtlCol="0">
            <a:spAutoFit/>
          </a:bodyPr>
          <a:lstStyle/>
          <a:p>
            <a:r>
              <a:rPr lang="en-GB" sz="3200" b="1" dirty="0">
                <a:latin typeface="Gill Sans MT" panose="020B0502020104020203" pitchFamily="34" charset="0"/>
              </a:rPr>
              <a:t>IS A DUCK</a:t>
            </a:r>
          </a:p>
        </p:txBody>
      </p:sp>
      <p:cxnSp>
        <p:nvCxnSpPr>
          <p:cNvPr id="3" name="Straight Arrow Connector 2">
            <a:extLst>
              <a:ext uri="{FF2B5EF4-FFF2-40B4-BE49-F238E27FC236}">
                <a16:creationId xmlns:a16="http://schemas.microsoft.com/office/drawing/2014/main" id="{4B7236E2-33B8-BBD5-C00E-E9FBAE9F89E7}"/>
              </a:ext>
            </a:extLst>
          </p:cNvPr>
          <p:cNvCxnSpPr>
            <a:cxnSpLocks/>
          </p:cNvCxnSpPr>
          <p:nvPr/>
        </p:nvCxnSpPr>
        <p:spPr>
          <a:xfrm>
            <a:off x="2654827" y="789698"/>
            <a:ext cx="1253644" cy="512809"/>
          </a:xfrm>
          <a:prstGeom prst="straightConnector1">
            <a:avLst/>
          </a:prstGeom>
          <a:ln w="3175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6784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 text, application&#10;&#10;Description automatically generated">
            <a:extLst>
              <a:ext uri="{FF2B5EF4-FFF2-40B4-BE49-F238E27FC236}">
                <a16:creationId xmlns:a16="http://schemas.microsoft.com/office/drawing/2014/main" id="{B2C3E9D0-2B85-ABFD-AFDF-15D2CCE61C8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3771" y="493890"/>
            <a:ext cx="6085115" cy="5870219"/>
          </a:xfrm>
          <a:prstGeom prst="rect">
            <a:avLst/>
          </a:prstGeom>
        </p:spPr>
      </p:pic>
      <p:sp>
        <p:nvSpPr>
          <p:cNvPr id="3" name="TextBox 2">
            <a:extLst>
              <a:ext uri="{FF2B5EF4-FFF2-40B4-BE49-F238E27FC236}">
                <a16:creationId xmlns:a16="http://schemas.microsoft.com/office/drawing/2014/main" id="{C85EB576-AFC0-D7FC-75DC-9A67AAF892F3}"/>
              </a:ext>
            </a:extLst>
          </p:cNvPr>
          <p:cNvSpPr txBox="1"/>
          <p:nvPr/>
        </p:nvSpPr>
        <p:spPr>
          <a:xfrm>
            <a:off x="6971453" y="5375336"/>
            <a:ext cx="5110502" cy="707886"/>
          </a:xfrm>
          <a:prstGeom prst="rect">
            <a:avLst/>
          </a:prstGeom>
          <a:noFill/>
        </p:spPr>
        <p:txBody>
          <a:bodyPr wrap="none" rtlCol="0">
            <a:spAutoFit/>
          </a:bodyPr>
          <a:lstStyle/>
          <a:p>
            <a:pPr algn="ctr"/>
            <a:r>
              <a:rPr lang="en-GB" sz="4000" dirty="0">
                <a:latin typeface="Gill Sans MT" panose="020B0502020104020203" pitchFamily="34" charset="0"/>
              </a:rPr>
              <a:t>https://bit.ly/DoomData</a:t>
            </a:r>
          </a:p>
        </p:txBody>
      </p:sp>
      <p:pic>
        <p:nvPicPr>
          <p:cNvPr id="4" name="Picture 3">
            <a:extLst>
              <a:ext uri="{FF2B5EF4-FFF2-40B4-BE49-F238E27FC236}">
                <a16:creationId xmlns:a16="http://schemas.microsoft.com/office/drawing/2014/main" id="{43CC83F3-C31A-97A0-D72E-0A15E9C9AB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9485" y="838832"/>
            <a:ext cx="4344182" cy="4344182"/>
          </a:xfrm>
          <a:prstGeom prst="rect">
            <a:avLst/>
          </a:prstGeom>
        </p:spPr>
      </p:pic>
    </p:spTree>
    <p:extLst>
      <p:ext uri="{BB962C8B-B14F-4D97-AF65-F5344CB8AC3E}">
        <p14:creationId xmlns:p14="http://schemas.microsoft.com/office/powerpoint/2010/main" val="2551528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9E1417-D114-32BB-C15C-5F28B87704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7329" y="114887"/>
            <a:ext cx="11897341" cy="6447960"/>
          </a:xfrm>
          <a:prstGeom prst="rect">
            <a:avLst/>
          </a:prstGeom>
        </p:spPr>
      </p:pic>
    </p:spTree>
    <p:extLst>
      <p:ext uri="{BB962C8B-B14F-4D97-AF65-F5344CB8AC3E}">
        <p14:creationId xmlns:p14="http://schemas.microsoft.com/office/powerpoint/2010/main" val="1489610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Diagram&#10;&#10;Description automatically generated">
            <a:extLst>
              <a:ext uri="{FF2B5EF4-FFF2-40B4-BE49-F238E27FC236}">
                <a16:creationId xmlns:a16="http://schemas.microsoft.com/office/drawing/2014/main" id="{19CC04FD-7755-53D8-F1F2-A2FD2CE554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700" y="317369"/>
            <a:ext cx="10388599" cy="6223261"/>
          </a:xfrm>
          <a:prstGeom prst="rect">
            <a:avLst/>
          </a:prstGeom>
        </p:spPr>
      </p:pic>
    </p:spTree>
    <p:extLst>
      <p:ext uri="{BB962C8B-B14F-4D97-AF65-F5344CB8AC3E}">
        <p14:creationId xmlns:p14="http://schemas.microsoft.com/office/powerpoint/2010/main" val="2495358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3F7F223-B01C-95DE-0F7D-F819C2BA1187}"/>
              </a:ext>
            </a:extLst>
          </p:cNvPr>
          <p:cNvGraphicFramePr>
            <a:graphicFrameLocks noGrp="1"/>
          </p:cNvGraphicFramePr>
          <p:nvPr>
            <p:extLst>
              <p:ext uri="{D42A27DB-BD31-4B8C-83A1-F6EECF244321}">
                <p14:modId xmlns:p14="http://schemas.microsoft.com/office/powerpoint/2010/main" val="3717801133"/>
              </p:ext>
            </p:extLst>
          </p:nvPr>
        </p:nvGraphicFramePr>
        <p:xfrm>
          <a:off x="1549400" y="939800"/>
          <a:ext cx="9232899" cy="5549265"/>
        </p:xfrm>
        <a:graphic>
          <a:graphicData uri="http://schemas.openxmlformats.org/drawingml/2006/table">
            <a:tbl>
              <a:tblPr firstRow="1" bandRow="1">
                <a:tableStyleId>{93296810-A885-4BE3-A3E7-6D5BEEA58F35}</a:tableStyleId>
              </a:tblPr>
              <a:tblGrid>
                <a:gridCol w="3076951">
                  <a:extLst>
                    <a:ext uri="{9D8B030D-6E8A-4147-A177-3AD203B41FA5}">
                      <a16:colId xmlns:a16="http://schemas.microsoft.com/office/drawing/2014/main" val="2962785217"/>
                    </a:ext>
                  </a:extLst>
                </a:gridCol>
                <a:gridCol w="3077974">
                  <a:extLst>
                    <a:ext uri="{9D8B030D-6E8A-4147-A177-3AD203B41FA5}">
                      <a16:colId xmlns:a16="http://schemas.microsoft.com/office/drawing/2014/main" val="3097428631"/>
                    </a:ext>
                  </a:extLst>
                </a:gridCol>
                <a:gridCol w="3077974">
                  <a:extLst>
                    <a:ext uri="{9D8B030D-6E8A-4147-A177-3AD203B41FA5}">
                      <a16:colId xmlns:a16="http://schemas.microsoft.com/office/drawing/2014/main" val="533400269"/>
                    </a:ext>
                  </a:extLst>
                </a:gridCol>
              </a:tblGrid>
              <a:tr h="327030">
                <a:tc>
                  <a:txBody>
                    <a:bodyPr/>
                    <a:lstStyle/>
                    <a:p>
                      <a:pPr>
                        <a:lnSpc>
                          <a:spcPct val="150000"/>
                        </a:lnSpc>
                        <a:spcAft>
                          <a:spcPts val="1200"/>
                        </a:spcAft>
                      </a:pPr>
                      <a:r>
                        <a:rPr lang="en-GB" sz="1800" kern="100">
                          <a:effectLst/>
                        </a:rPr>
                        <a:t>Object</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Rank</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Responses</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5448266"/>
                  </a:ext>
                </a:extLst>
              </a:tr>
              <a:tr h="327030">
                <a:tc>
                  <a:txBody>
                    <a:bodyPr/>
                    <a:lstStyle/>
                    <a:p>
                      <a:pPr>
                        <a:lnSpc>
                          <a:spcPct val="150000"/>
                        </a:lnSpc>
                        <a:spcAft>
                          <a:spcPts val="1200"/>
                        </a:spcAft>
                      </a:pPr>
                      <a:r>
                        <a:rPr lang="en-GB" sz="1800" kern="100">
                          <a:effectLst/>
                        </a:rPr>
                        <a:t>Doombots/Robots</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107</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3123859"/>
                  </a:ext>
                </a:extLst>
              </a:tr>
              <a:tr h="327030">
                <a:tc>
                  <a:txBody>
                    <a:bodyPr/>
                    <a:lstStyle/>
                    <a:p>
                      <a:pPr>
                        <a:lnSpc>
                          <a:spcPct val="150000"/>
                        </a:lnSpc>
                        <a:spcAft>
                          <a:spcPts val="1200"/>
                        </a:spcAft>
                      </a:pPr>
                      <a:r>
                        <a:rPr lang="en-GB" sz="1800" strike="noStrike" kern="100">
                          <a:effectLst/>
                        </a:rPr>
                        <a:t>Armour</a:t>
                      </a:r>
                      <a:endParaRPr lang="en-GB" sz="1800" strike="noStrike"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strike="noStrike" kern="100">
                          <a:effectLst/>
                        </a:rPr>
                        <a:t>2</a:t>
                      </a:r>
                      <a:endParaRPr lang="en-GB" sz="1800" strike="noStrike"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strike="noStrike" kern="100" dirty="0">
                          <a:effectLst/>
                        </a:rPr>
                        <a:t>62</a:t>
                      </a:r>
                      <a:endParaRPr lang="en-GB" sz="1800" strike="noStrike"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0953459"/>
                  </a:ext>
                </a:extLst>
              </a:tr>
              <a:tr h="327030">
                <a:tc>
                  <a:txBody>
                    <a:bodyPr/>
                    <a:lstStyle/>
                    <a:p>
                      <a:pPr>
                        <a:lnSpc>
                          <a:spcPct val="150000"/>
                        </a:lnSpc>
                        <a:spcAft>
                          <a:spcPts val="1200"/>
                        </a:spcAft>
                      </a:pPr>
                      <a:r>
                        <a:rPr lang="en-GB" sz="1800" kern="100">
                          <a:effectLst/>
                        </a:rPr>
                        <a:t>Time machine</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3</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57</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8763233"/>
                  </a:ext>
                </a:extLst>
              </a:tr>
              <a:tr h="327030">
                <a:tc>
                  <a:txBody>
                    <a:bodyPr/>
                    <a:lstStyle/>
                    <a:p>
                      <a:pPr>
                        <a:lnSpc>
                          <a:spcPct val="150000"/>
                        </a:lnSpc>
                        <a:spcAft>
                          <a:spcPts val="1200"/>
                        </a:spcAft>
                      </a:pPr>
                      <a:r>
                        <a:rPr lang="en-GB" sz="1800" kern="100">
                          <a:effectLst/>
                        </a:rPr>
                        <a:t>Machinery/Kirbytech</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4</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41</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52955146"/>
                  </a:ext>
                </a:extLst>
              </a:tr>
              <a:tr h="327030">
                <a:tc>
                  <a:txBody>
                    <a:bodyPr/>
                    <a:lstStyle/>
                    <a:p>
                      <a:pPr>
                        <a:lnSpc>
                          <a:spcPct val="150000"/>
                        </a:lnSpc>
                        <a:spcAft>
                          <a:spcPts val="1200"/>
                        </a:spcAft>
                      </a:pPr>
                      <a:r>
                        <a:rPr lang="en-GB" sz="1800" strike="noStrike" kern="100">
                          <a:effectLst/>
                        </a:rPr>
                        <a:t>Castle</a:t>
                      </a:r>
                      <a:endParaRPr lang="en-GB" sz="1800" strike="noStrike"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strike="noStrike" kern="100">
                          <a:effectLst/>
                        </a:rPr>
                        <a:t>5</a:t>
                      </a:r>
                      <a:endParaRPr lang="en-GB" sz="1800" strike="noStrike"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strike="noStrike" kern="100" dirty="0">
                          <a:effectLst/>
                        </a:rPr>
                        <a:t>37</a:t>
                      </a:r>
                      <a:endParaRPr lang="en-GB" sz="1800" strike="noStrike"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26036650"/>
                  </a:ext>
                </a:extLst>
              </a:tr>
              <a:tr h="327030">
                <a:tc>
                  <a:txBody>
                    <a:bodyPr/>
                    <a:lstStyle/>
                    <a:p>
                      <a:pPr>
                        <a:lnSpc>
                          <a:spcPct val="150000"/>
                        </a:lnSpc>
                        <a:spcAft>
                          <a:spcPts val="1200"/>
                        </a:spcAft>
                      </a:pPr>
                      <a:r>
                        <a:rPr lang="en-GB" sz="1800" strike="noStrike" kern="100">
                          <a:effectLst/>
                        </a:rPr>
                        <a:t>Mask</a:t>
                      </a:r>
                      <a:endParaRPr lang="en-GB" sz="1800" strike="noStrike"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strike="noStrike" kern="100">
                          <a:effectLst/>
                        </a:rPr>
                        <a:t>6</a:t>
                      </a:r>
                      <a:endParaRPr lang="en-GB" sz="1800" strike="noStrike"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strike="noStrike" kern="100" dirty="0">
                          <a:effectLst/>
                        </a:rPr>
                        <a:t>35</a:t>
                      </a:r>
                      <a:endParaRPr lang="en-GB" sz="1800" strike="noStrike"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8888524"/>
                  </a:ext>
                </a:extLst>
              </a:tr>
              <a:tr h="327030">
                <a:tc>
                  <a:txBody>
                    <a:bodyPr/>
                    <a:lstStyle/>
                    <a:p>
                      <a:pPr>
                        <a:lnSpc>
                          <a:spcPct val="150000"/>
                        </a:lnSpc>
                        <a:spcAft>
                          <a:spcPts val="1200"/>
                        </a:spcAft>
                      </a:pPr>
                      <a:r>
                        <a:rPr lang="en-GB" sz="1800" kern="100">
                          <a:effectLst/>
                        </a:rPr>
                        <a:t>Throne</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7</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29</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4290173"/>
                  </a:ext>
                </a:extLst>
              </a:tr>
              <a:tr h="327030">
                <a:tc>
                  <a:txBody>
                    <a:bodyPr/>
                    <a:lstStyle/>
                    <a:p>
                      <a:pPr>
                        <a:lnSpc>
                          <a:spcPct val="150000"/>
                        </a:lnSpc>
                        <a:spcAft>
                          <a:spcPts val="1200"/>
                        </a:spcAft>
                      </a:pPr>
                      <a:r>
                        <a:rPr lang="en-GB" sz="1800" strike="noStrike" kern="100" dirty="0">
                          <a:effectLst/>
                        </a:rPr>
                        <a:t>Cloak and/or hood</a:t>
                      </a:r>
                      <a:endParaRPr lang="en-GB" sz="1800" strike="noStrike"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strike="noStrike" kern="100">
                          <a:effectLst/>
                        </a:rPr>
                        <a:t>8</a:t>
                      </a:r>
                      <a:endParaRPr lang="en-GB" sz="1800" strike="noStrike"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strike="noStrike" kern="100" dirty="0">
                          <a:effectLst/>
                        </a:rPr>
                        <a:t>25</a:t>
                      </a:r>
                      <a:endParaRPr lang="en-GB" sz="1800" strike="noStrike"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6723086"/>
                  </a:ext>
                </a:extLst>
              </a:tr>
              <a:tr h="327030">
                <a:tc>
                  <a:txBody>
                    <a:bodyPr/>
                    <a:lstStyle/>
                    <a:p>
                      <a:pPr>
                        <a:lnSpc>
                          <a:spcPct val="150000"/>
                        </a:lnSpc>
                        <a:spcAft>
                          <a:spcPts val="1200"/>
                        </a:spcAft>
                      </a:pPr>
                      <a:r>
                        <a:rPr lang="en-GB" sz="1800" kern="100">
                          <a:effectLst/>
                        </a:rPr>
                        <a:t>Goblets</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9</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17</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125809"/>
                  </a:ext>
                </a:extLst>
              </a:tr>
              <a:tr h="327030">
                <a:tc>
                  <a:txBody>
                    <a:bodyPr/>
                    <a:lstStyle/>
                    <a:p>
                      <a:pPr>
                        <a:lnSpc>
                          <a:spcPct val="150000"/>
                        </a:lnSpc>
                        <a:spcAft>
                          <a:spcPts val="1200"/>
                        </a:spcAft>
                      </a:pPr>
                      <a:r>
                        <a:rPr lang="en-GB" sz="1800" kern="100">
                          <a:effectLst/>
                        </a:rPr>
                        <a:t>Weaponry (high tech)</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10</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16</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7780938"/>
                  </a:ext>
                </a:extLst>
              </a:tr>
              <a:tr h="284913">
                <a:tc>
                  <a:txBody>
                    <a:bodyPr/>
                    <a:lstStyle/>
                    <a:p>
                      <a:pPr>
                        <a:lnSpc>
                          <a:spcPct val="150000"/>
                        </a:lnSpc>
                        <a:spcAft>
                          <a:spcPts val="1200"/>
                        </a:spcAft>
                      </a:pPr>
                      <a:r>
                        <a:rPr lang="en-GB" sz="1800" kern="100" dirty="0">
                          <a:effectLst/>
                        </a:rPr>
                        <a:t>Mad Science Device</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11</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13</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8484204"/>
                  </a:ext>
                </a:extLst>
              </a:tr>
              <a:tr h="327030">
                <a:tc>
                  <a:txBody>
                    <a:bodyPr/>
                    <a:lstStyle/>
                    <a:p>
                      <a:pPr>
                        <a:lnSpc>
                          <a:spcPct val="150000"/>
                        </a:lnSpc>
                        <a:spcAft>
                          <a:spcPts val="1200"/>
                        </a:spcAft>
                      </a:pPr>
                      <a:r>
                        <a:rPr lang="en-GB" sz="1800" kern="100">
                          <a:effectLst/>
                        </a:rPr>
                        <a:t>Magical artefacts</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12</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11</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17240872"/>
                  </a:ext>
                </a:extLst>
              </a:tr>
              <a:tr h="327030">
                <a:tc>
                  <a:txBody>
                    <a:bodyPr/>
                    <a:lstStyle/>
                    <a:p>
                      <a:pPr>
                        <a:lnSpc>
                          <a:spcPct val="150000"/>
                        </a:lnSpc>
                        <a:spcAft>
                          <a:spcPts val="1200"/>
                        </a:spcAft>
                      </a:pPr>
                      <a:r>
                        <a:rPr lang="en-GB" sz="1800" kern="100" dirty="0">
                          <a:effectLst/>
                        </a:rPr>
                        <a:t>Cosmic cube</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13=</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9</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561468"/>
                  </a:ext>
                </a:extLst>
              </a:tr>
              <a:tr h="327030">
                <a:tc>
                  <a:txBody>
                    <a:bodyPr/>
                    <a:lstStyle/>
                    <a:p>
                      <a:pPr>
                        <a:lnSpc>
                          <a:spcPct val="150000"/>
                        </a:lnSpc>
                        <a:spcAft>
                          <a:spcPts val="1200"/>
                        </a:spcAft>
                      </a:pPr>
                      <a:r>
                        <a:rPr lang="en-GB" sz="1800" kern="100">
                          <a:effectLst/>
                        </a:rPr>
                        <a:t>Gun</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13=</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9</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3421836"/>
                  </a:ext>
                </a:extLst>
              </a:tr>
            </a:tbl>
          </a:graphicData>
        </a:graphic>
      </p:graphicFrame>
      <p:sp>
        <p:nvSpPr>
          <p:cNvPr id="4" name="TextBox 3">
            <a:extLst>
              <a:ext uri="{FF2B5EF4-FFF2-40B4-BE49-F238E27FC236}">
                <a16:creationId xmlns:a16="http://schemas.microsoft.com/office/drawing/2014/main" id="{114E6ADF-5BE8-C198-D91B-90713AD6422F}"/>
              </a:ext>
            </a:extLst>
          </p:cNvPr>
          <p:cNvSpPr txBox="1"/>
          <p:nvPr/>
        </p:nvSpPr>
        <p:spPr>
          <a:xfrm>
            <a:off x="393700" y="261034"/>
            <a:ext cx="6096000" cy="523220"/>
          </a:xfrm>
          <a:prstGeom prst="rect">
            <a:avLst/>
          </a:prstGeom>
          <a:noFill/>
        </p:spPr>
        <p:txBody>
          <a:bodyPr wrap="square">
            <a:spAutoFit/>
          </a:bodyPr>
          <a:lstStyle/>
          <a:p>
            <a:r>
              <a:rPr lang="en-GB" sz="2800" b="1" dirty="0">
                <a:latin typeface="Gill Sans MT" panose="020B0502020104020203" pitchFamily="34" charset="0"/>
              </a:rPr>
              <a:t>Survey</a:t>
            </a:r>
          </a:p>
        </p:txBody>
      </p:sp>
    </p:spTree>
    <p:extLst>
      <p:ext uri="{BB962C8B-B14F-4D97-AF65-F5344CB8AC3E}">
        <p14:creationId xmlns:p14="http://schemas.microsoft.com/office/powerpoint/2010/main" val="168266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3F7F223-B01C-95DE-0F7D-F819C2BA1187}"/>
              </a:ext>
            </a:extLst>
          </p:cNvPr>
          <p:cNvGraphicFramePr>
            <a:graphicFrameLocks noGrp="1"/>
          </p:cNvGraphicFramePr>
          <p:nvPr>
            <p:extLst>
              <p:ext uri="{D42A27DB-BD31-4B8C-83A1-F6EECF244321}">
                <p14:modId xmlns:p14="http://schemas.microsoft.com/office/powerpoint/2010/main" val="1956847747"/>
              </p:ext>
            </p:extLst>
          </p:nvPr>
        </p:nvGraphicFramePr>
        <p:xfrm>
          <a:off x="1549400" y="939800"/>
          <a:ext cx="9232899" cy="3699510"/>
        </p:xfrm>
        <a:graphic>
          <a:graphicData uri="http://schemas.openxmlformats.org/drawingml/2006/table">
            <a:tbl>
              <a:tblPr firstRow="1" bandRow="1">
                <a:tableStyleId>{93296810-A885-4BE3-A3E7-6D5BEEA58F35}</a:tableStyleId>
              </a:tblPr>
              <a:tblGrid>
                <a:gridCol w="3076951">
                  <a:extLst>
                    <a:ext uri="{9D8B030D-6E8A-4147-A177-3AD203B41FA5}">
                      <a16:colId xmlns:a16="http://schemas.microsoft.com/office/drawing/2014/main" val="2962785217"/>
                    </a:ext>
                  </a:extLst>
                </a:gridCol>
                <a:gridCol w="3077974">
                  <a:extLst>
                    <a:ext uri="{9D8B030D-6E8A-4147-A177-3AD203B41FA5}">
                      <a16:colId xmlns:a16="http://schemas.microsoft.com/office/drawing/2014/main" val="3097428631"/>
                    </a:ext>
                  </a:extLst>
                </a:gridCol>
                <a:gridCol w="3077974">
                  <a:extLst>
                    <a:ext uri="{9D8B030D-6E8A-4147-A177-3AD203B41FA5}">
                      <a16:colId xmlns:a16="http://schemas.microsoft.com/office/drawing/2014/main" val="533400269"/>
                    </a:ext>
                  </a:extLst>
                </a:gridCol>
              </a:tblGrid>
              <a:tr h="327030">
                <a:tc>
                  <a:txBody>
                    <a:bodyPr/>
                    <a:lstStyle/>
                    <a:p>
                      <a:pPr>
                        <a:lnSpc>
                          <a:spcPct val="150000"/>
                        </a:lnSpc>
                        <a:spcAft>
                          <a:spcPts val="1200"/>
                        </a:spcAft>
                      </a:pPr>
                      <a:r>
                        <a:rPr lang="en-GB" sz="1800" kern="100">
                          <a:effectLst/>
                        </a:rPr>
                        <a:t>Object</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Rank</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Responses</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5448266"/>
                  </a:ext>
                </a:extLst>
              </a:tr>
              <a:tr h="327030">
                <a:tc>
                  <a:txBody>
                    <a:bodyPr/>
                    <a:lstStyle/>
                    <a:p>
                      <a:pPr>
                        <a:lnSpc>
                          <a:spcPct val="150000"/>
                        </a:lnSpc>
                        <a:spcAft>
                          <a:spcPts val="1200"/>
                        </a:spcAft>
                      </a:pPr>
                      <a:r>
                        <a:rPr lang="en-GB" sz="1800" kern="100">
                          <a:effectLst/>
                        </a:rPr>
                        <a:t>Doombots/Robots</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107</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3123859"/>
                  </a:ext>
                </a:extLst>
              </a:tr>
              <a:tr h="327030">
                <a:tc>
                  <a:txBody>
                    <a:bodyPr/>
                    <a:lstStyle/>
                    <a:p>
                      <a:pPr>
                        <a:lnSpc>
                          <a:spcPct val="150000"/>
                        </a:lnSpc>
                        <a:spcAft>
                          <a:spcPts val="1200"/>
                        </a:spcAft>
                      </a:pPr>
                      <a:r>
                        <a:rPr lang="en-GB" sz="1800" kern="100">
                          <a:effectLst/>
                        </a:rPr>
                        <a:t>Time machine</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3</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57</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8763233"/>
                  </a:ext>
                </a:extLst>
              </a:tr>
              <a:tr h="327030">
                <a:tc>
                  <a:txBody>
                    <a:bodyPr/>
                    <a:lstStyle/>
                    <a:p>
                      <a:pPr>
                        <a:lnSpc>
                          <a:spcPct val="150000"/>
                        </a:lnSpc>
                        <a:spcAft>
                          <a:spcPts val="1200"/>
                        </a:spcAft>
                      </a:pPr>
                      <a:r>
                        <a:rPr lang="en-GB" sz="1800" kern="100">
                          <a:effectLst/>
                        </a:rPr>
                        <a:t>Machinery/Kirbytech</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4</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41</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52955146"/>
                  </a:ext>
                </a:extLst>
              </a:tr>
              <a:tr h="327030">
                <a:tc>
                  <a:txBody>
                    <a:bodyPr/>
                    <a:lstStyle/>
                    <a:p>
                      <a:pPr>
                        <a:lnSpc>
                          <a:spcPct val="150000"/>
                        </a:lnSpc>
                        <a:spcAft>
                          <a:spcPts val="1200"/>
                        </a:spcAft>
                      </a:pPr>
                      <a:r>
                        <a:rPr lang="en-GB" sz="1800" kern="100">
                          <a:effectLst/>
                        </a:rPr>
                        <a:t>Throne</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7</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29</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4290173"/>
                  </a:ext>
                </a:extLst>
              </a:tr>
              <a:tr h="327030">
                <a:tc>
                  <a:txBody>
                    <a:bodyPr/>
                    <a:lstStyle/>
                    <a:p>
                      <a:pPr>
                        <a:lnSpc>
                          <a:spcPct val="150000"/>
                        </a:lnSpc>
                        <a:spcAft>
                          <a:spcPts val="1200"/>
                        </a:spcAft>
                      </a:pPr>
                      <a:r>
                        <a:rPr lang="en-GB" sz="1800" kern="100">
                          <a:effectLst/>
                        </a:rPr>
                        <a:t>Goblets</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9</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17</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125809"/>
                  </a:ext>
                </a:extLst>
              </a:tr>
              <a:tr h="327030">
                <a:tc>
                  <a:txBody>
                    <a:bodyPr/>
                    <a:lstStyle/>
                    <a:p>
                      <a:pPr>
                        <a:lnSpc>
                          <a:spcPct val="150000"/>
                        </a:lnSpc>
                        <a:spcAft>
                          <a:spcPts val="1200"/>
                        </a:spcAft>
                      </a:pPr>
                      <a:r>
                        <a:rPr lang="en-GB" sz="1800" kern="100">
                          <a:effectLst/>
                        </a:rPr>
                        <a:t>Weaponry (high tech)</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10</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16</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7780938"/>
                  </a:ext>
                </a:extLst>
              </a:tr>
              <a:tr h="284913">
                <a:tc>
                  <a:txBody>
                    <a:bodyPr/>
                    <a:lstStyle/>
                    <a:p>
                      <a:pPr>
                        <a:lnSpc>
                          <a:spcPct val="150000"/>
                        </a:lnSpc>
                        <a:spcAft>
                          <a:spcPts val="1200"/>
                        </a:spcAft>
                      </a:pPr>
                      <a:r>
                        <a:rPr lang="en-GB" sz="1800" kern="100" dirty="0">
                          <a:effectLst/>
                        </a:rPr>
                        <a:t>Mad Science Device</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11</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13</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8484204"/>
                  </a:ext>
                </a:extLst>
              </a:tr>
              <a:tr h="327030">
                <a:tc>
                  <a:txBody>
                    <a:bodyPr/>
                    <a:lstStyle/>
                    <a:p>
                      <a:pPr>
                        <a:lnSpc>
                          <a:spcPct val="150000"/>
                        </a:lnSpc>
                        <a:spcAft>
                          <a:spcPts val="1200"/>
                        </a:spcAft>
                      </a:pPr>
                      <a:r>
                        <a:rPr lang="en-GB" sz="1800" kern="100">
                          <a:effectLst/>
                        </a:rPr>
                        <a:t>Magical artefacts</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12</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a:effectLst/>
                        </a:rPr>
                        <a:t>11</a:t>
                      </a:r>
                      <a:endParaRPr lang="en-GB" sz="1800" kern="10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17240872"/>
                  </a:ext>
                </a:extLst>
              </a:tr>
              <a:tr h="327030">
                <a:tc>
                  <a:txBody>
                    <a:bodyPr/>
                    <a:lstStyle/>
                    <a:p>
                      <a:pPr>
                        <a:lnSpc>
                          <a:spcPct val="150000"/>
                        </a:lnSpc>
                        <a:spcAft>
                          <a:spcPts val="1200"/>
                        </a:spcAft>
                      </a:pPr>
                      <a:r>
                        <a:rPr lang="en-GB" sz="1800" kern="100" dirty="0">
                          <a:effectLst/>
                        </a:rPr>
                        <a:t>Cosmic cube</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13=</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9</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561468"/>
                  </a:ext>
                </a:extLst>
              </a:tr>
            </a:tbl>
          </a:graphicData>
        </a:graphic>
      </p:graphicFrame>
      <p:sp>
        <p:nvSpPr>
          <p:cNvPr id="3" name="TextBox 2">
            <a:extLst>
              <a:ext uri="{FF2B5EF4-FFF2-40B4-BE49-F238E27FC236}">
                <a16:creationId xmlns:a16="http://schemas.microsoft.com/office/drawing/2014/main" id="{F8DF9083-306A-6CAC-8D8C-18F03ADC8B6C}"/>
              </a:ext>
            </a:extLst>
          </p:cNvPr>
          <p:cNvSpPr txBox="1"/>
          <p:nvPr/>
        </p:nvSpPr>
        <p:spPr>
          <a:xfrm>
            <a:off x="393700" y="261034"/>
            <a:ext cx="6096000" cy="523220"/>
          </a:xfrm>
          <a:prstGeom prst="rect">
            <a:avLst/>
          </a:prstGeom>
          <a:noFill/>
        </p:spPr>
        <p:txBody>
          <a:bodyPr wrap="square">
            <a:spAutoFit/>
          </a:bodyPr>
          <a:lstStyle/>
          <a:p>
            <a:r>
              <a:rPr lang="en-GB" sz="2800" b="1" dirty="0">
                <a:latin typeface="Gill Sans MT" panose="020B0502020104020203" pitchFamily="34" charset="0"/>
              </a:rPr>
              <a:t>Survey</a:t>
            </a:r>
          </a:p>
        </p:txBody>
      </p:sp>
    </p:spTree>
    <p:extLst>
      <p:ext uri="{BB962C8B-B14F-4D97-AF65-F5344CB8AC3E}">
        <p14:creationId xmlns:p14="http://schemas.microsoft.com/office/powerpoint/2010/main" val="2953458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3F7F223-B01C-95DE-0F7D-F819C2BA1187}"/>
              </a:ext>
            </a:extLst>
          </p:cNvPr>
          <p:cNvGraphicFramePr>
            <a:graphicFrameLocks noGrp="1"/>
          </p:cNvGraphicFramePr>
          <p:nvPr>
            <p:extLst>
              <p:ext uri="{D42A27DB-BD31-4B8C-83A1-F6EECF244321}">
                <p14:modId xmlns:p14="http://schemas.microsoft.com/office/powerpoint/2010/main" val="1404152259"/>
              </p:ext>
            </p:extLst>
          </p:nvPr>
        </p:nvGraphicFramePr>
        <p:xfrm>
          <a:off x="1549400" y="939800"/>
          <a:ext cx="9232899" cy="3717231"/>
        </p:xfrm>
        <a:graphic>
          <a:graphicData uri="http://schemas.openxmlformats.org/drawingml/2006/table">
            <a:tbl>
              <a:tblPr firstRow="1" bandRow="1">
                <a:tableStyleId>{93296810-A885-4BE3-A3E7-6D5BEEA58F35}</a:tableStyleId>
              </a:tblPr>
              <a:tblGrid>
                <a:gridCol w="3076951">
                  <a:extLst>
                    <a:ext uri="{9D8B030D-6E8A-4147-A177-3AD203B41FA5}">
                      <a16:colId xmlns:a16="http://schemas.microsoft.com/office/drawing/2014/main" val="2962785217"/>
                    </a:ext>
                  </a:extLst>
                </a:gridCol>
                <a:gridCol w="3077974">
                  <a:extLst>
                    <a:ext uri="{9D8B030D-6E8A-4147-A177-3AD203B41FA5}">
                      <a16:colId xmlns:a16="http://schemas.microsoft.com/office/drawing/2014/main" val="3097428631"/>
                    </a:ext>
                  </a:extLst>
                </a:gridCol>
                <a:gridCol w="3077974">
                  <a:extLst>
                    <a:ext uri="{9D8B030D-6E8A-4147-A177-3AD203B41FA5}">
                      <a16:colId xmlns:a16="http://schemas.microsoft.com/office/drawing/2014/main" val="533400269"/>
                    </a:ext>
                  </a:extLst>
                </a:gridCol>
              </a:tblGrid>
              <a:tr h="327030">
                <a:tc>
                  <a:txBody>
                    <a:bodyPr/>
                    <a:lstStyle/>
                    <a:p>
                      <a:pPr>
                        <a:lnSpc>
                          <a:spcPct val="150000"/>
                        </a:lnSpc>
                        <a:spcAft>
                          <a:spcPts val="1200"/>
                        </a:spcAft>
                      </a:pPr>
                      <a:r>
                        <a:rPr lang="en-GB" sz="1800" kern="100" dirty="0">
                          <a:effectLst/>
                        </a:rPr>
                        <a:t>Object</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Rank</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50000"/>
                        </a:lnSpc>
                        <a:spcAft>
                          <a:spcPts val="1200"/>
                        </a:spcAft>
                      </a:pPr>
                      <a:r>
                        <a:rPr lang="en-GB" sz="1800" kern="100" dirty="0">
                          <a:effectLst/>
                        </a:rPr>
                        <a:t>Texts</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5448266"/>
                  </a:ext>
                </a:extLst>
              </a:tr>
              <a:tr h="327030">
                <a:tc>
                  <a:txBody>
                    <a:bodyPr/>
                    <a:lstStyle/>
                    <a:p>
                      <a:pP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Machinery/Kirbytech</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1</a:t>
                      </a:r>
                    </a:p>
                  </a:txBody>
                  <a:tcPr marL="68580" marR="68580" marT="0" marB="0"/>
                </a:tc>
                <a:tc>
                  <a:txBody>
                    <a:bodyPr/>
                    <a:lstStyle/>
                    <a:p>
                      <a:pPr algn="ctr">
                        <a:lnSpc>
                          <a:spcPct val="150000"/>
                        </a:lnSpc>
                        <a:spcAft>
                          <a:spcPts val="1200"/>
                        </a:spcAft>
                      </a:pPr>
                      <a:r>
                        <a:rPr lang="en-GB" sz="1800" kern="100">
                          <a:effectLst/>
                          <a:latin typeface="+mn-lt"/>
                          <a:ea typeface="Aptos" panose="020B0004020202020204" pitchFamily="34" charset="0"/>
                          <a:cs typeface="Times New Roman" panose="02020603050405020304" pitchFamily="18" charset="0"/>
                        </a:rPr>
                        <a:t>45</a:t>
                      </a:r>
                    </a:p>
                  </a:txBody>
                  <a:tcPr marL="68580" marR="68580" marT="0" marB="0"/>
                </a:tc>
                <a:extLst>
                  <a:ext uri="{0D108BD9-81ED-4DB2-BD59-A6C34878D82A}">
                    <a16:rowId xmlns:a16="http://schemas.microsoft.com/office/drawing/2014/main" val="3433123859"/>
                  </a:ext>
                </a:extLst>
              </a:tr>
              <a:tr h="327030">
                <a:tc>
                  <a:txBody>
                    <a:bodyPr/>
                    <a:lstStyle/>
                    <a:p>
                      <a:pP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Viewing screen</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2</a:t>
                      </a:r>
                    </a:p>
                  </a:txBody>
                  <a:tcPr marL="68580" marR="68580" marT="0" marB="0"/>
                </a:tc>
                <a:tc>
                  <a:txBody>
                    <a:bodyPr/>
                    <a:lstStyle/>
                    <a:p>
                      <a:pPr algn="ctr">
                        <a:lnSpc>
                          <a:spcPct val="150000"/>
                        </a:lnSpc>
                        <a:spcAft>
                          <a:spcPts val="1200"/>
                        </a:spcAft>
                      </a:pPr>
                      <a:r>
                        <a:rPr lang="en-GB" sz="1800" kern="100">
                          <a:effectLst/>
                          <a:latin typeface="+mn-lt"/>
                          <a:ea typeface="Aptos" panose="020B0004020202020204" pitchFamily="34" charset="0"/>
                          <a:cs typeface="Times New Roman" panose="02020603050405020304" pitchFamily="18" charset="0"/>
                        </a:rPr>
                        <a:t>35</a:t>
                      </a:r>
                    </a:p>
                  </a:txBody>
                  <a:tcPr marL="68580" marR="68580" marT="0" marB="0"/>
                </a:tc>
                <a:extLst>
                  <a:ext uri="{0D108BD9-81ED-4DB2-BD59-A6C34878D82A}">
                    <a16:rowId xmlns:a16="http://schemas.microsoft.com/office/drawing/2014/main" val="1318763233"/>
                  </a:ext>
                </a:extLst>
              </a:tr>
              <a:tr h="327030">
                <a:tc>
                  <a:txBody>
                    <a:bodyPr/>
                    <a:lstStyle/>
                    <a:p>
                      <a:pP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High tech weaponry</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3</a:t>
                      </a:r>
                    </a:p>
                  </a:txBody>
                  <a:tcPr marL="68580" marR="68580" marT="0" marB="0"/>
                </a:tc>
                <a:tc>
                  <a:txBody>
                    <a:bodyPr/>
                    <a:lstStyle/>
                    <a:p>
                      <a:pPr algn="ctr">
                        <a:lnSpc>
                          <a:spcPct val="150000"/>
                        </a:lnSpc>
                        <a:spcAft>
                          <a:spcPts val="1200"/>
                        </a:spcAft>
                      </a:pPr>
                      <a:r>
                        <a:rPr lang="en-GB" sz="1800" kern="100">
                          <a:effectLst/>
                          <a:latin typeface="+mn-lt"/>
                          <a:ea typeface="Aptos" panose="020B0004020202020204" pitchFamily="34" charset="0"/>
                          <a:cs typeface="Times New Roman" panose="02020603050405020304" pitchFamily="18" charset="0"/>
                        </a:rPr>
                        <a:t>34</a:t>
                      </a:r>
                    </a:p>
                  </a:txBody>
                  <a:tcPr marL="68580" marR="68580" marT="0" marB="0"/>
                </a:tc>
                <a:extLst>
                  <a:ext uri="{0D108BD9-81ED-4DB2-BD59-A6C34878D82A}">
                    <a16:rowId xmlns:a16="http://schemas.microsoft.com/office/drawing/2014/main" val="4152955146"/>
                  </a:ext>
                </a:extLst>
              </a:tr>
              <a:tr h="327030">
                <a:tc>
                  <a:txBody>
                    <a:bodyPr/>
                    <a:lstStyle/>
                    <a:p>
                      <a:pP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Control console</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4</a:t>
                      </a:r>
                    </a:p>
                  </a:txBody>
                  <a:tcPr marL="68580" marR="68580" marT="0" marB="0"/>
                </a:tc>
                <a:tc>
                  <a:txBody>
                    <a:bodyPr/>
                    <a:lstStyle/>
                    <a:p>
                      <a:pPr algn="ctr">
                        <a:lnSpc>
                          <a:spcPct val="150000"/>
                        </a:lnSpc>
                        <a:spcAft>
                          <a:spcPts val="1200"/>
                        </a:spcAft>
                      </a:pPr>
                      <a:r>
                        <a:rPr lang="en-GB" sz="1800" kern="100">
                          <a:effectLst/>
                          <a:latin typeface="+mn-lt"/>
                          <a:ea typeface="Aptos" panose="020B0004020202020204" pitchFamily="34" charset="0"/>
                          <a:cs typeface="Times New Roman" panose="02020603050405020304" pitchFamily="18" charset="0"/>
                        </a:rPr>
                        <a:t>28</a:t>
                      </a:r>
                    </a:p>
                  </a:txBody>
                  <a:tcPr marL="68580" marR="68580" marT="0" marB="0"/>
                </a:tc>
                <a:extLst>
                  <a:ext uri="{0D108BD9-81ED-4DB2-BD59-A6C34878D82A}">
                    <a16:rowId xmlns:a16="http://schemas.microsoft.com/office/drawing/2014/main" val="3064290173"/>
                  </a:ext>
                </a:extLst>
              </a:tr>
              <a:tr h="327030">
                <a:tc>
                  <a:txBody>
                    <a:bodyPr/>
                    <a:lstStyle/>
                    <a:p>
                      <a:pP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Doombots/Robots</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5</a:t>
                      </a:r>
                    </a:p>
                  </a:txBody>
                  <a:tcPr marL="68580" marR="68580" marT="0" marB="0"/>
                </a:tc>
                <a:tc>
                  <a:txBody>
                    <a:bodyPr/>
                    <a:lstStyle/>
                    <a:p>
                      <a:pPr algn="ctr">
                        <a:lnSpc>
                          <a:spcPct val="150000"/>
                        </a:lnSpc>
                        <a:spcAft>
                          <a:spcPts val="1200"/>
                        </a:spcAft>
                      </a:pPr>
                      <a:r>
                        <a:rPr lang="en-GB" sz="1800" kern="100">
                          <a:effectLst/>
                          <a:latin typeface="+mn-lt"/>
                          <a:ea typeface="Aptos" panose="020B0004020202020204" pitchFamily="34" charset="0"/>
                          <a:cs typeface="Times New Roman" panose="02020603050405020304" pitchFamily="18" charset="0"/>
                        </a:rPr>
                        <a:t>18</a:t>
                      </a:r>
                    </a:p>
                  </a:txBody>
                  <a:tcPr marL="68580" marR="68580" marT="0" marB="0"/>
                </a:tc>
                <a:extLst>
                  <a:ext uri="{0D108BD9-81ED-4DB2-BD59-A6C34878D82A}">
                    <a16:rowId xmlns:a16="http://schemas.microsoft.com/office/drawing/2014/main" val="113125809"/>
                  </a:ext>
                </a:extLst>
              </a:tr>
              <a:tr h="284913">
                <a:tc>
                  <a:txBody>
                    <a:bodyPr/>
                    <a:lstStyle/>
                    <a:p>
                      <a:pP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Throne</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6</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14</a:t>
                      </a:r>
                    </a:p>
                  </a:txBody>
                  <a:tcPr marL="68580" marR="68580" marT="0" marB="0"/>
                </a:tc>
                <a:extLst>
                  <a:ext uri="{0D108BD9-81ED-4DB2-BD59-A6C34878D82A}">
                    <a16:rowId xmlns:a16="http://schemas.microsoft.com/office/drawing/2014/main" val="2278484204"/>
                  </a:ext>
                </a:extLst>
              </a:tr>
              <a:tr h="327030">
                <a:tc>
                  <a:txBody>
                    <a:bodyPr/>
                    <a:lstStyle/>
                    <a:p>
                      <a:pP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Rocket pack</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7</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12</a:t>
                      </a:r>
                    </a:p>
                  </a:txBody>
                  <a:tcPr marL="68580" marR="68580" marT="0" marB="0"/>
                </a:tc>
                <a:extLst>
                  <a:ext uri="{0D108BD9-81ED-4DB2-BD59-A6C34878D82A}">
                    <a16:rowId xmlns:a16="http://schemas.microsoft.com/office/drawing/2014/main" val="1517240872"/>
                  </a:ext>
                </a:extLst>
              </a:tr>
              <a:tr h="327030">
                <a:tc>
                  <a:txBody>
                    <a:bodyPr/>
                    <a:lstStyle/>
                    <a:p>
                      <a:pP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Force field projector</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8</a:t>
                      </a:r>
                    </a:p>
                  </a:txBody>
                  <a:tcPr marL="68580" marR="68580" marT="0" marB="0"/>
                </a:tc>
                <a:tc>
                  <a:txBody>
                    <a:bodyPr/>
                    <a:lstStyle/>
                    <a:p>
                      <a:pPr algn="ctr">
                        <a:lnSpc>
                          <a:spcPct val="150000"/>
                        </a:lnSpc>
                        <a:spcAft>
                          <a:spcPts val="1200"/>
                        </a:spcAft>
                      </a:pPr>
                      <a:r>
                        <a:rPr lang="en-GB" sz="1800" kern="100">
                          <a:effectLst/>
                          <a:latin typeface="+mn-lt"/>
                          <a:ea typeface="Aptos" panose="020B0004020202020204" pitchFamily="34" charset="0"/>
                          <a:cs typeface="Times New Roman" panose="02020603050405020304" pitchFamily="18" charset="0"/>
                        </a:rPr>
                        <a:t>8</a:t>
                      </a:r>
                    </a:p>
                  </a:txBody>
                  <a:tcPr marL="68580" marR="68580" marT="0" marB="0"/>
                </a:tc>
                <a:extLst>
                  <a:ext uri="{0D108BD9-81ED-4DB2-BD59-A6C34878D82A}">
                    <a16:rowId xmlns:a16="http://schemas.microsoft.com/office/drawing/2014/main" val="334561468"/>
                  </a:ext>
                </a:extLst>
              </a:tr>
              <a:tr h="327030">
                <a:tc>
                  <a:txBody>
                    <a:bodyPr/>
                    <a:lstStyle/>
                    <a:p>
                      <a:pP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Silver Surfer's Board</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9</a:t>
                      </a:r>
                    </a:p>
                  </a:txBody>
                  <a:tcPr marL="68580" marR="68580" marT="0" marB="0"/>
                </a:tc>
                <a:tc>
                  <a:txBody>
                    <a:bodyPr/>
                    <a:lstStyle/>
                    <a:p>
                      <a:pPr algn="ctr">
                        <a:lnSpc>
                          <a:spcPct val="150000"/>
                        </a:lnSpc>
                        <a:spcAft>
                          <a:spcPts val="1200"/>
                        </a:spcAft>
                      </a:pPr>
                      <a:r>
                        <a:rPr lang="en-GB" sz="1800" kern="100" dirty="0">
                          <a:effectLst/>
                          <a:latin typeface="+mn-lt"/>
                          <a:ea typeface="Aptos" panose="020B0004020202020204" pitchFamily="34" charset="0"/>
                          <a:cs typeface="Times New Roman" panose="02020603050405020304" pitchFamily="18" charset="0"/>
                        </a:rPr>
                        <a:t>7</a:t>
                      </a:r>
                    </a:p>
                  </a:txBody>
                  <a:tcPr marL="68580" marR="68580" marT="0" marB="0"/>
                </a:tc>
                <a:extLst>
                  <a:ext uri="{0D108BD9-81ED-4DB2-BD59-A6C34878D82A}">
                    <a16:rowId xmlns:a16="http://schemas.microsoft.com/office/drawing/2014/main" val="3913421836"/>
                  </a:ext>
                </a:extLst>
              </a:tr>
            </a:tbl>
          </a:graphicData>
        </a:graphic>
      </p:graphicFrame>
      <p:sp>
        <p:nvSpPr>
          <p:cNvPr id="3" name="TextBox 2">
            <a:extLst>
              <a:ext uri="{FF2B5EF4-FFF2-40B4-BE49-F238E27FC236}">
                <a16:creationId xmlns:a16="http://schemas.microsoft.com/office/drawing/2014/main" id="{128337D4-8621-E2C1-B6DA-6C80999EF442}"/>
              </a:ext>
            </a:extLst>
          </p:cNvPr>
          <p:cNvSpPr txBox="1"/>
          <p:nvPr/>
        </p:nvSpPr>
        <p:spPr>
          <a:xfrm>
            <a:off x="393700" y="261034"/>
            <a:ext cx="6096000" cy="523220"/>
          </a:xfrm>
          <a:prstGeom prst="rect">
            <a:avLst/>
          </a:prstGeom>
          <a:noFill/>
        </p:spPr>
        <p:txBody>
          <a:bodyPr wrap="square">
            <a:spAutoFit/>
          </a:bodyPr>
          <a:lstStyle/>
          <a:p>
            <a:r>
              <a:rPr lang="en-GB" sz="2800" b="1" dirty="0">
                <a:latin typeface="Gill Sans MT" panose="020B0502020104020203" pitchFamily="34" charset="0"/>
              </a:rPr>
              <a:t>Sample</a:t>
            </a:r>
          </a:p>
        </p:txBody>
      </p:sp>
    </p:spTree>
    <p:extLst>
      <p:ext uri="{BB962C8B-B14F-4D97-AF65-F5344CB8AC3E}">
        <p14:creationId xmlns:p14="http://schemas.microsoft.com/office/powerpoint/2010/main" val="4121299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E811E32-8D29-E60C-40B9-BD4681ACE74A}"/>
              </a:ext>
            </a:extLst>
          </p:cNvPr>
          <p:cNvGraphicFramePr>
            <a:graphicFrameLocks noGrp="1"/>
          </p:cNvGraphicFramePr>
          <p:nvPr>
            <p:extLst>
              <p:ext uri="{D42A27DB-BD31-4B8C-83A1-F6EECF244321}">
                <p14:modId xmlns:p14="http://schemas.microsoft.com/office/powerpoint/2010/main" val="3887607100"/>
              </p:ext>
            </p:extLst>
          </p:nvPr>
        </p:nvGraphicFramePr>
        <p:xfrm>
          <a:off x="1358900" y="939800"/>
          <a:ext cx="9474199" cy="5448741"/>
        </p:xfrm>
        <a:graphic>
          <a:graphicData uri="http://schemas.openxmlformats.org/drawingml/2006/table">
            <a:tbl>
              <a:tblPr firstRow="1" bandRow="1">
                <a:tableStyleId>{93296810-A885-4BE3-A3E7-6D5BEEA58F35}</a:tableStyleId>
              </a:tblPr>
              <a:tblGrid>
                <a:gridCol w="3157365">
                  <a:extLst>
                    <a:ext uri="{9D8B030D-6E8A-4147-A177-3AD203B41FA5}">
                      <a16:colId xmlns:a16="http://schemas.microsoft.com/office/drawing/2014/main" val="3109112028"/>
                    </a:ext>
                  </a:extLst>
                </a:gridCol>
                <a:gridCol w="3158417">
                  <a:extLst>
                    <a:ext uri="{9D8B030D-6E8A-4147-A177-3AD203B41FA5}">
                      <a16:colId xmlns:a16="http://schemas.microsoft.com/office/drawing/2014/main" val="2150994865"/>
                    </a:ext>
                  </a:extLst>
                </a:gridCol>
                <a:gridCol w="3158417">
                  <a:extLst>
                    <a:ext uri="{9D8B030D-6E8A-4147-A177-3AD203B41FA5}">
                      <a16:colId xmlns:a16="http://schemas.microsoft.com/office/drawing/2014/main" val="936870680"/>
                    </a:ext>
                  </a:extLst>
                </a:gridCol>
              </a:tblGrid>
              <a:tr h="397329">
                <a:tc>
                  <a:txBody>
                    <a:bodyPr/>
                    <a:lstStyle/>
                    <a:p>
                      <a:pPr marL="0">
                        <a:lnSpc>
                          <a:spcPct val="150000"/>
                        </a:lnSpc>
                        <a:spcAft>
                          <a:spcPts val="1200"/>
                        </a:spcAft>
                      </a:pPr>
                      <a:r>
                        <a:rPr lang="en-GB" sz="1800" kern="100" dirty="0">
                          <a:effectLst/>
                        </a:rPr>
                        <a:t>Object</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gn="ctr">
                        <a:lnSpc>
                          <a:spcPct val="150000"/>
                        </a:lnSpc>
                        <a:spcAft>
                          <a:spcPts val="1200"/>
                        </a:spcAft>
                      </a:pPr>
                      <a:r>
                        <a:rPr lang="en-GB" sz="1800" kern="100" dirty="0">
                          <a:effectLst/>
                        </a:rPr>
                        <a:t>Sample</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tc>
                  <a:txBody>
                    <a:bodyPr/>
                    <a:lstStyle/>
                    <a:p>
                      <a:pPr marL="228600" algn="ctr">
                        <a:lnSpc>
                          <a:spcPct val="150000"/>
                        </a:lnSpc>
                        <a:spcAft>
                          <a:spcPts val="1200"/>
                        </a:spcAft>
                      </a:pPr>
                      <a:r>
                        <a:rPr lang="en-GB" sz="1800" kern="100" dirty="0">
                          <a:effectLst/>
                        </a:rPr>
                        <a:t>Survey</a:t>
                      </a:r>
                      <a:endParaRPr lang="en-GB" sz="1800" kern="100" dirty="0">
                        <a:effectLst/>
                        <a:latin typeface="Gill Sans MT" panose="020B0502020104020203"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6103674"/>
                  </a:ext>
                </a:extLst>
              </a:tr>
              <a:tr h="397329">
                <a:tc>
                  <a: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Machinery/Kirbytech</a:t>
                      </a: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1</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4</a:t>
                      </a:r>
                    </a:p>
                  </a:txBody>
                  <a:tcPr marL="68580" marR="68580" marT="0" marB="0"/>
                </a:tc>
                <a:extLst>
                  <a:ext uri="{0D108BD9-81ED-4DB2-BD59-A6C34878D82A}">
                    <a16:rowId xmlns:a16="http://schemas.microsoft.com/office/drawing/2014/main" val="3569456079"/>
                  </a:ext>
                </a:extLst>
              </a:tr>
              <a:tr h="397329">
                <a:tc>
                  <a: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Viewing screen</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2</a:t>
                      </a:r>
                    </a:p>
                  </a:txBody>
                  <a:tcPr marL="68580" marR="68580" marT="0" marB="0"/>
                </a:tc>
                <a:tc>
                  <a:txBody>
                    <a:bodyPr/>
                    <a:lstStyle/>
                    <a:p>
                      <a:pPr algn="ctr">
                        <a:lnSpc>
                          <a:spcPct val="107000"/>
                        </a:lnSpc>
                        <a:spcAft>
                          <a:spcPts val="800"/>
                        </a:spcAft>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22=</a:t>
                      </a:r>
                    </a:p>
                  </a:txBody>
                  <a:tcPr marL="68580" marR="68580" marT="0" marB="0"/>
                </a:tc>
                <a:extLst>
                  <a:ext uri="{0D108BD9-81ED-4DB2-BD59-A6C34878D82A}">
                    <a16:rowId xmlns:a16="http://schemas.microsoft.com/office/drawing/2014/main" val="2551676990"/>
                  </a:ext>
                </a:extLst>
              </a:tr>
              <a:tr h="397329">
                <a:tc>
                  <a: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Weaponry (high tech)</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3</a:t>
                      </a:r>
                    </a:p>
                  </a:txBody>
                  <a:tcPr marL="68580" marR="68580" marT="0" marB="0"/>
                </a:tc>
                <a:tc>
                  <a:txBody>
                    <a:bodyPr/>
                    <a:lstStyle/>
                    <a:p>
                      <a:pPr algn="ctr">
                        <a:lnSpc>
                          <a:spcPct val="107000"/>
                        </a:lnSpc>
                        <a:spcAft>
                          <a:spcPts val="800"/>
                        </a:spcAft>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10</a:t>
                      </a:r>
                    </a:p>
                  </a:txBody>
                  <a:tcPr marL="68580" marR="68580" marT="0" marB="0"/>
                </a:tc>
                <a:extLst>
                  <a:ext uri="{0D108BD9-81ED-4DB2-BD59-A6C34878D82A}">
                    <a16:rowId xmlns:a16="http://schemas.microsoft.com/office/drawing/2014/main" val="2785027311"/>
                  </a:ext>
                </a:extLst>
              </a:tr>
              <a:tr h="397329">
                <a:tc>
                  <a: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Control console</a:t>
                      </a: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4</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p>
                  </a:txBody>
                  <a:tcPr marL="68580" marR="68580" marT="0" marB="0"/>
                </a:tc>
                <a:extLst>
                  <a:ext uri="{0D108BD9-81ED-4DB2-BD59-A6C34878D82A}">
                    <a16:rowId xmlns:a16="http://schemas.microsoft.com/office/drawing/2014/main" val="2820702165"/>
                  </a:ext>
                </a:extLst>
              </a:tr>
              <a:tr h="397329">
                <a:tc>
                  <a: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Doombots/Robots</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5=</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3332424141"/>
                  </a:ext>
                </a:extLst>
              </a:tr>
              <a:tr h="397329">
                <a:tc>
                  <a: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Throne</a:t>
                      </a: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6</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7</a:t>
                      </a:r>
                    </a:p>
                  </a:txBody>
                  <a:tcPr marL="68580" marR="68580" marT="0" marB="0"/>
                </a:tc>
                <a:extLst>
                  <a:ext uri="{0D108BD9-81ED-4DB2-BD59-A6C34878D82A}">
                    <a16:rowId xmlns:a16="http://schemas.microsoft.com/office/drawing/2014/main" val="1510459473"/>
                  </a:ext>
                </a:extLst>
              </a:tr>
              <a:tr h="397329">
                <a:tc>
                  <a: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Rocket pack</a:t>
                      </a: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8</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p>
                  </a:txBody>
                  <a:tcPr marL="68580" marR="68580" marT="0" marB="0"/>
                </a:tc>
                <a:extLst>
                  <a:ext uri="{0D108BD9-81ED-4DB2-BD59-A6C34878D82A}">
                    <a16:rowId xmlns:a16="http://schemas.microsoft.com/office/drawing/2014/main" val="589520550"/>
                  </a:ext>
                </a:extLst>
              </a:tr>
              <a:tr h="397329">
                <a:tc>
                  <a: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Force field projector</a:t>
                      </a: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9</a:t>
                      </a: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a:t>
                      </a:r>
                    </a:p>
                  </a:txBody>
                  <a:tcPr marL="68580" marR="68580" marT="0" marB="0"/>
                </a:tc>
                <a:extLst>
                  <a:ext uri="{0D108BD9-81ED-4DB2-BD59-A6C34878D82A}">
                    <a16:rowId xmlns:a16="http://schemas.microsoft.com/office/drawing/2014/main" val="2280187411"/>
                  </a:ext>
                </a:extLst>
              </a:tr>
              <a:tr h="397329">
                <a:tc>
                  <a: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Magical artefacts</a:t>
                      </a:r>
                    </a:p>
                  </a:txBody>
                  <a:tcPr marL="68580" marR="68580" marT="0" marB="0"/>
                </a:tc>
                <a:tc>
                  <a:txBody>
                    <a:bodyPr/>
                    <a:lstStyle/>
                    <a:p>
                      <a:pPr algn="ctr">
                        <a:lnSpc>
                          <a:spcPct val="107000"/>
                        </a:lnSpc>
                        <a:spcAft>
                          <a:spcPts val="800"/>
                        </a:spcAft>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13</a:t>
                      </a:r>
                    </a:p>
                  </a:txBody>
                  <a:tcPr marL="68580" marR="68580" marT="0" marB="0"/>
                </a:tc>
                <a:tc>
                  <a:txBody>
                    <a:bodyPr/>
                    <a:lstStyle/>
                    <a:p>
                      <a:pPr algn="ctr">
                        <a:lnSpc>
                          <a:spcPct val="107000"/>
                        </a:lnSpc>
                        <a:spcAft>
                          <a:spcPts val="800"/>
                        </a:spcAft>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12</a:t>
                      </a:r>
                    </a:p>
                  </a:txBody>
                  <a:tcPr marL="68580" marR="68580" marT="0" marB="0"/>
                </a:tc>
                <a:extLst>
                  <a:ext uri="{0D108BD9-81ED-4DB2-BD59-A6C34878D82A}">
                    <a16:rowId xmlns:a16="http://schemas.microsoft.com/office/drawing/2014/main" val="677753419"/>
                  </a:ext>
                </a:extLst>
              </a:tr>
              <a:tr h="397329">
                <a:tc>
                  <a: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Time machine</a:t>
                      </a:r>
                    </a:p>
                  </a:txBody>
                  <a:tcPr marL="68580" marR="68580" marT="0" marB="0"/>
                </a:tc>
                <a:tc>
                  <a:txBody>
                    <a:bodyPr/>
                    <a:lstStyle/>
                    <a:p>
                      <a:pPr algn="ctr">
                        <a:lnSpc>
                          <a:spcPct val="107000"/>
                        </a:lnSpc>
                        <a:spcAft>
                          <a:spcPts val="800"/>
                        </a:spcAft>
                      </a:pPr>
                      <a:r>
                        <a:rPr lang="en-GB" sz="1800" i="1" kern="100">
                          <a:effectLst/>
                          <a:latin typeface="Aptos" panose="020B0004020202020204" pitchFamily="34" charset="0"/>
                          <a:ea typeface="Aptos" panose="020B0004020202020204" pitchFamily="34" charset="0"/>
                          <a:cs typeface="Times New Roman" panose="02020603050405020304" pitchFamily="18" charset="0"/>
                        </a:rPr>
                        <a:t>15</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3</a:t>
                      </a:r>
                    </a:p>
                  </a:txBody>
                  <a:tcPr marL="68580" marR="68580" marT="0" marB="0"/>
                </a:tc>
                <a:extLst>
                  <a:ext uri="{0D108BD9-81ED-4DB2-BD59-A6C34878D82A}">
                    <a16:rowId xmlns:a16="http://schemas.microsoft.com/office/drawing/2014/main" val="86902069"/>
                  </a:ext>
                </a:extLst>
              </a:tr>
              <a:tr h="397329">
                <a:tc>
                  <a: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Mad Science Device </a:t>
                      </a:r>
                    </a:p>
                  </a:txBody>
                  <a:tcPr marL="68580" marR="68580" marT="0" marB="0"/>
                </a:tc>
                <a:tc>
                  <a:txBody>
                    <a:bodyPr/>
                    <a:lstStyle/>
                    <a:p>
                      <a:pPr algn="ctr">
                        <a:lnSpc>
                          <a:spcPct val="107000"/>
                        </a:lnSpc>
                        <a:spcAft>
                          <a:spcPts val="800"/>
                        </a:spcAft>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15</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11</a:t>
                      </a:r>
                    </a:p>
                  </a:txBody>
                  <a:tcPr marL="68580" marR="68580" marT="0" marB="0"/>
                </a:tc>
                <a:extLst>
                  <a:ext uri="{0D108BD9-81ED-4DB2-BD59-A6C34878D82A}">
                    <a16:rowId xmlns:a16="http://schemas.microsoft.com/office/drawing/2014/main" val="533921302"/>
                  </a:ext>
                </a:extLst>
              </a:tr>
              <a:tr h="0">
                <a:tc>
                  <a:txBody>
                    <a:bodyPr/>
                    <a:lstStyle/>
                    <a:p>
                      <a:pP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Goblets</a:t>
                      </a:r>
                    </a:p>
                  </a:txBody>
                  <a:tcPr marL="68580" marR="68580" marT="0" marB="0"/>
                </a:tc>
                <a:tc>
                  <a:txBody>
                    <a:bodyPr/>
                    <a:lstStyle/>
                    <a:p>
                      <a:pPr algn="ctr">
                        <a:lnSpc>
                          <a:spcPct val="107000"/>
                        </a:lnSpc>
                        <a:spcAft>
                          <a:spcPts val="800"/>
                        </a:spcAft>
                      </a:pPr>
                      <a:r>
                        <a:rPr lang="en-GB" sz="1800" i="1" kern="100" dirty="0">
                          <a:effectLst/>
                          <a:latin typeface="Aptos" panose="020B0004020202020204" pitchFamily="34" charset="0"/>
                          <a:ea typeface="Aptos" panose="020B0004020202020204" pitchFamily="34" charset="0"/>
                          <a:cs typeface="Times New Roman" panose="02020603050405020304" pitchFamily="18" charset="0"/>
                        </a:rPr>
                        <a:t>19</a:t>
                      </a:r>
                    </a:p>
                  </a:txBody>
                  <a:tcPr marL="68580" marR="68580" marT="0" marB="0"/>
                </a:tc>
                <a:tc>
                  <a:txBody>
                    <a:bodyPr/>
                    <a:lstStyle/>
                    <a:p>
                      <a:pPr algn="ctr">
                        <a:lnSpc>
                          <a:spcPct val="107000"/>
                        </a:lnSpc>
                        <a:spcAft>
                          <a:spcPts val="800"/>
                        </a:spcAft>
                      </a:pPr>
                      <a:r>
                        <a:rPr lang="en-GB" sz="1800" kern="100">
                          <a:effectLst/>
                          <a:latin typeface="Aptos" panose="020B0004020202020204" pitchFamily="34" charset="0"/>
                          <a:ea typeface="Aptos" panose="020B0004020202020204" pitchFamily="34" charset="0"/>
                          <a:cs typeface="Times New Roman" panose="02020603050405020304" pitchFamily="18" charset="0"/>
                        </a:rPr>
                        <a:t>9</a:t>
                      </a:r>
                    </a:p>
                  </a:txBody>
                  <a:tcPr marL="68580" marR="68580" marT="0" marB="0"/>
                </a:tc>
                <a:extLst>
                  <a:ext uri="{0D108BD9-81ED-4DB2-BD59-A6C34878D82A}">
                    <a16:rowId xmlns:a16="http://schemas.microsoft.com/office/drawing/2014/main" val="797285871"/>
                  </a:ext>
                </a:extLst>
              </a:tr>
              <a:tr h="397329">
                <a:tc>
                  <a: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Cosmic cube</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t>
                      </a:r>
                    </a:p>
                  </a:txBody>
                  <a:tcPr marL="68580" marR="68580" marT="0" marB="0"/>
                </a:tc>
                <a:tc>
                  <a:txBody>
                    <a:bodyPr/>
                    <a:lstStyle/>
                    <a:p>
                      <a:pPr algn="ct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13=</a:t>
                      </a:r>
                    </a:p>
                  </a:txBody>
                  <a:tcPr marL="68580" marR="68580" marT="0" marB="0"/>
                </a:tc>
                <a:extLst>
                  <a:ext uri="{0D108BD9-81ED-4DB2-BD59-A6C34878D82A}">
                    <a16:rowId xmlns:a16="http://schemas.microsoft.com/office/drawing/2014/main" val="1732677343"/>
                  </a:ext>
                </a:extLst>
              </a:tr>
            </a:tbl>
          </a:graphicData>
        </a:graphic>
      </p:graphicFrame>
      <p:sp>
        <p:nvSpPr>
          <p:cNvPr id="3" name="TextBox 2">
            <a:extLst>
              <a:ext uri="{FF2B5EF4-FFF2-40B4-BE49-F238E27FC236}">
                <a16:creationId xmlns:a16="http://schemas.microsoft.com/office/drawing/2014/main" id="{A824C240-ECCE-7E14-7423-F56A870B1184}"/>
              </a:ext>
            </a:extLst>
          </p:cNvPr>
          <p:cNvSpPr txBox="1"/>
          <p:nvPr/>
        </p:nvSpPr>
        <p:spPr>
          <a:xfrm>
            <a:off x="393700" y="261034"/>
            <a:ext cx="6096000" cy="523220"/>
          </a:xfrm>
          <a:prstGeom prst="rect">
            <a:avLst/>
          </a:prstGeom>
          <a:noFill/>
        </p:spPr>
        <p:txBody>
          <a:bodyPr wrap="square">
            <a:spAutoFit/>
          </a:bodyPr>
          <a:lstStyle/>
          <a:p>
            <a:r>
              <a:rPr lang="en-GB" sz="2800" b="1" dirty="0">
                <a:latin typeface="Gill Sans MT" panose="020B0502020104020203" pitchFamily="34" charset="0"/>
              </a:rPr>
              <a:t>Sample and survey</a:t>
            </a:r>
          </a:p>
        </p:txBody>
      </p:sp>
    </p:spTree>
    <p:extLst>
      <p:ext uri="{BB962C8B-B14F-4D97-AF65-F5344CB8AC3E}">
        <p14:creationId xmlns:p14="http://schemas.microsoft.com/office/powerpoint/2010/main" val="3772662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a:extLst>
              <a:ext uri="{FF2B5EF4-FFF2-40B4-BE49-F238E27FC236}">
                <a16:creationId xmlns:a16="http://schemas.microsoft.com/office/drawing/2014/main" id="{DFCD03B4-9CE2-CBF8-F439-A732A4E5F2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25" y="252870"/>
            <a:ext cx="4200525" cy="29051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a:extLst>
              <a:ext uri="{FF2B5EF4-FFF2-40B4-BE49-F238E27FC236}">
                <a16:creationId xmlns:a16="http://schemas.microsoft.com/office/drawing/2014/main" id="{A9490CB8-5A70-ACE5-AFC3-7E1A6D46B09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51429" y="2857499"/>
            <a:ext cx="4741210" cy="3153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a:extLst>
              <a:ext uri="{FF2B5EF4-FFF2-40B4-BE49-F238E27FC236}">
                <a16:creationId xmlns:a16="http://schemas.microsoft.com/office/drawing/2014/main" id="{05CBFAEE-62BA-B48F-DB45-6C3FB9CECD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7875" y="3157995"/>
            <a:ext cx="5178425" cy="30395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E29E0DA-C0A6-59DA-7E96-70967FC717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2950" y="391500"/>
            <a:ext cx="2857500" cy="42862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71DA07A2-ABED-E1DC-1A11-47211C306E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13701" y="391500"/>
            <a:ext cx="3784600" cy="2839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23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494F8686-5B4D-557D-EA4D-D3992A640905}"/>
              </a:ext>
            </a:extLst>
          </p:cNvPr>
          <p:cNvGraphicFramePr>
            <a:graphicFrameLocks noChangeAspect="1"/>
          </p:cNvGraphicFramePr>
          <p:nvPr>
            <p:extLst>
              <p:ext uri="{D42A27DB-BD31-4B8C-83A1-F6EECF244321}">
                <p14:modId xmlns:p14="http://schemas.microsoft.com/office/powerpoint/2010/main" val="4246254918"/>
              </p:ext>
            </p:extLst>
          </p:nvPr>
        </p:nvGraphicFramePr>
        <p:xfrm>
          <a:off x="127000" y="9228"/>
          <a:ext cx="11938000" cy="6836370"/>
        </p:xfrm>
        <a:graphic>
          <a:graphicData uri="http://schemas.openxmlformats.org/presentationml/2006/ole">
            <mc:AlternateContent xmlns:mc="http://schemas.openxmlformats.org/markup-compatibility/2006">
              <mc:Choice xmlns:v="urn:schemas-microsoft-com:vml" Requires="v">
                <p:oleObj r:id="rId3" imgW="20876334" imgH="11956174" progId="">
                  <p:embed/>
                </p:oleObj>
              </mc:Choice>
              <mc:Fallback>
                <p:oleObj r:id="rId3" imgW="20876334" imgH="11956174" progId="">
                  <p:embed/>
                  <p:pic>
                    <p:nvPicPr>
                      <p:cNvPr id="0" name=""/>
                      <p:cNvPicPr/>
                      <p:nvPr/>
                    </p:nvPicPr>
                    <p:blipFill>
                      <a:blip r:embed="rId4"/>
                      <a:stretch>
                        <a:fillRect/>
                      </a:stretch>
                    </p:blipFill>
                    <p:spPr>
                      <a:xfrm>
                        <a:off x="127000" y="9228"/>
                        <a:ext cx="11938000" cy="6836370"/>
                      </a:xfrm>
                      <a:prstGeom prst="rect">
                        <a:avLst/>
                      </a:prstGeom>
                    </p:spPr>
                  </p:pic>
                </p:oleObj>
              </mc:Fallback>
            </mc:AlternateContent>
          </a:graphicData>
        </a:graphic>
      </p:graphicFrame>
    </p:spTree>
    <p:extLst>
      <p:ext uri="{BB962C8B-B14F-4D97-AF65-F5344CB8AC3E}">
        <p14:creationId xmlns:p14="http://schemas.microsoft.com/office/powerpoint/2010/main" val="2547528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96C4E58-A963-45E6-3C68-F22BA632FF24}"/>
              </a:ext>
            </a:extLst>
          </p:cNvPr>
          <p:cNvGrpSpPr/>
          <p:nvPr/>
        </p:nvGrpSpPr>
        <p:grpSpPr>
          <a:xfrm>
            <a:off x="1784761" y="939800"/>
            <a:ext cx="8622477" cy="5321300"/>
            <a:chOff x="395288" y="0"/>
            <a:chExt cx="11112500" cy="6858000"/>
          </a:xfrm>
        </p:grpSpPr>
        <p:pic>
          <p:nvPicPr>
            <p:cNvPr id="1026" name="Picture 2">
              <a:extLst>
                <a:ext uri="{FF2B5EF4-FFF2-40B4-BE49-F238E27FC236}">
                  <a16:creationId xmlns:a16="http://schemas.microsoft.com/office/drawing/2014/main" id="{585D98CB-10F0-7295-5F28-560E6FC33F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2213" y="0"/>
              <a:ext cx="52355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365AC51-20C7-03BD-F210-F592D7567D2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95288" y="0"/>
              <a:ext cx="5524500" cy="68580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a:extLst>
              <a:ext uri="{FF2B5EF4-FFF2-40B4-BE49-F238E27FC236}">
                <a16:creationId xmlns:a16="http://schemas.microsoft.com/office/drawing/2014/main" id="{ACB93440-E4D3-A3F0-CC7B-72F383C74507}"/>
              </a:ext>
            </a:extLst>
          </p:cNvPr>
          <p:cNvSpPr txBox="1"/>
          <p:nvPr/>
        </p:nvSpPr>
        <p:spPr>
          <a:xfrm>
            <a:off x="393700" y="261034"/>
            <a:ext cx="3385350" cy="523220"/>
          </a:xfrm>
          <a:prstGeom prst="rect">
            <a:avLst/>
          </a:prstGeom>
          <a:noFill/>
        </p:spPr>
        <p:txBody>
          <a:bodyPr wrap="none" rtlCol="0">
            <a:spAutoFit/>
          </a:bodyPr>
          <a:lstStyle/>
          <a:p>
            <a:pPr algn="ctr"/>
            <a:r>
              <a:rPr lang="en-GB" sz="2800" b="1" dirty="0">
                <a:latin typeface="Gill Sans MT" panose="020B0502020104020203" pitchFamily="34" charset="0"/>
              </a:rPr>
              <a:t>Fuzzy-trace theory</a:t>
            </a:r>
          </a:p>
        </p:txBody>
      </p:sp>
    </p:spTree>
    <p:extLst>
      <p:ext uri="{BB962C8B-B14F-4D97-AF65-F5344CB8AC3E}">
        <p14:creationId xmlns:p14="http://schemas.microsoft.com/office/powerpoint/2010/main" val="2742004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711D463-05E8-E489-DCDC-3AE25E9766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3119" y="253459"/>
            <a:ext cx="4774406" cy="321931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221F002D-461C-8505-FBB7-613159AA12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475" y="2819400"/>
            <a:ext cx="5219700" cy="40386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22C71CD-F538-FA70-AF01-95E1A675344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062227" y="2867025"/>
            <a:ext cx="4221785" cy="3810906"/>
          </a:xfrm>
          <a:prstGeom prst="rect">
            <a:avLst/>
          </a:prstGeom>
        </p:spPr>
      </p:pic>
      <p:pic>
        <p:nvPicPr>
          <p:cNvPr id="2058" name="Picture 10">
            <a:extLst>
              <a:ext uri="{FF2B5EF4-FFF2-40B4-BE49-F238E27FC236}">
                <a16:creationId xmlns:a16="http://schemas.microsoft.com/office/drawing/2014/main" id="{A0EBB524-1120-0483-B0F9-EAA3B56AF1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2" y="70642"/>
            <a:ext cx="6270625" cy="286305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24398527-D6A8-E22B-7DDC-9E3A22BABE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8012" y="3820431"/>
            <a:ext cx="3762375"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098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hought Bubble: Cloud 2">
            <a:extLst>
              <a:ext uri="{FF2B5EF4-FFF2-40B4-BE49-F238E27FC236}">
                <a16:creationId xmlns:a16="http://schemas.microsoft.com/office/drawing/2014/main" id="{FAA2A176-C549-DE29-B33E-30D95A86477D}"/>
              </a:ext>
            </a:extLst>
          </p:cNvPr>
          <p:cNvSpPr/>
          <p:nvPr/>
        </p:nvSpPr>
        <p:spPr>
          <a:xfrm flipH="1">
            <a:off x="601884" y="0"/>
            <a:ext cx="6910086" cy="4641448"/>
          </a:xfrm>
          <a:prstGeom prst="cloudCallout">
            <a:avLst>
              <a:gd name="adj1" fmla="val -66882"/>
              <a:gd name="adj2" fmla="val 16184"/>
            </a:avLst>
          </a:prstGeom>
          <a:solidFill>
            <a:srgbClr val="00BC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person in a hat and green coat smoking a cigarette&#10;&#10;Description automatically generated">
            <a:extLst>
              <a:ext uri="{FF2B5EF4-FFF2-40B4-BE49-F238E27FC236}">
                <a16:creationId xmlns:a16="http://schemas.microsoft.com/office/drawing/2014/main" id="{7226EE14-6C6D-51FE-1E6E-5648A08369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423573"/>
            <a:ext cx="6651641" cy="4434427"/>
          </a:xfrm>
          <a:prstGeom prst="rect">
            <a:avLst/>
          </a:prstGeom>
        </p:spPr>
      </p:pic>
      <p:pic>
        <p:nvPicPr>
          <p:cNvPr id="1026" name="Picture 2">
            <a:extLst>
              <a:ext uri="{FF2B5EF4-FFF2-40B4-BE49-F238E27FC236}">
                <a16:creationId xmlns:a16="http://schemas.microsoft.com/office/drawing/2014/main" id="{AE8CAC4A-4592-7C4D-F53D-53399164C8F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539433" y="188088"/>
            <a:ext cx="4953965" cy="414417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589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403BC61-377B-9229-47AF-52BD680AF1F9}"/>
              </a:ext>
            </a:extLst>
          </p:cNvPr>
          <p:cNvGraphicFramePr>
            <a:graphicFrameLocks noGrp="1"/>
          </p:cNvGraphicFramePr>
          <p:nvPr>
            <p:extLst>
              <p:ext uri="{D42A27DB-BD31-4B8C-83A1-F6EECF244321}">
                <p14:modId xmlns:p14="http://schemas.microsoft.com/office/powerpoint/2010/main" val="3614306095"/>
              </p:ext>
            </p:extLst>
          </p:nvPr>
        </p:nvGraphicFramePr>
        <p:xfrm>
          <a:off x="1396678" y="939800"/>
          <a:ext cx="9398643" cy="5142098"/>
        </p:xfrm>
        <a:graphic>
          <a:graphicData uri="http://schemas.openxmlformats.org/drawingml/2006/table">
            <a:tbl>
              <a:tblPr firstRow="1" bandRow="1">
                <a:tableStyleId>{F5AB1C69-6EDB-4FF4-983F-18BD219EF322}</a:tableStyleId>
              </a:tblPr>
              <a:tblGrid>
                <a:gridCol w="6643867">
                  <a:extLst>
                    <a:ext uri="{9D8B030D-6E8A-4147-A177-3AD203B41FA5}">
                      <a16:colId xmlns:a16="http://schemas.microsoft.com/office/drawing/2014/main" val="1783657817"/>
                    </a:ext>
                  </a:extLst>
                </a:gridCol>
                <a:gridCol w="1481560">
                  <a:extLst>
                    <a:ext uri="{9D8B030D-6E8A-4147-A177-3AD203B41FA5}">
                      <a16:colId xmlns:a16="http://schemas.microsoft.com/office/drawing/2014/main" val="315568896"/>
                    </a:ext>
                  </a:extLst>
                </a:gridCol>
                <a:gridCol w="1273216">
                  <a:extLst>
                    <a:ext uri="{9D8B030D-6E8A-4147-A177-3AD203B41FA5}">
                      <a16:colId xmlns:a16="http://schemas.microsoft.com/office/drawing/2014/main" val="335723607"/>
                    </a:ext>
                  </a:extLst>
                </a:gridCol>
              </a:tblGrid>
              <a:tr h="395546">
                <a:tc>
                  <a:txBody>
                    <a:bodyPr/>
                    <a:lstStyle/>
                    <a:p>
                      <a:pPr>
                        <a:lnSpc>
                          <a:spcPct val="115000"/>
                        </a:lnSpc>
                        <a:spcAft>
                          <a:spcPts val="800"/>
                        </a:spcAft>
                      </a:pPr>
                      <a:r>
                        <a:rPr lang="en-GB" sz="1800" kern="100">
                          <a:effectLst/>
                        </a:rPr>
                        <a:t>Previous events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Texts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536624406"/>
                  </a:ext>
                </a:extLst>
              </a:tr>
              <a:tr h="395546">
                <a:tc>
                  <a:txBody>
                    <a:bodyPr/>
                    <a:lstStyle/>
                    <a:p>
                      <a:pPr>
                        <a:lnSpc>
                          <a:spcPct val="115000"/>
                        </a:lnSpc>
                        <a:spcAft>
                          <a:spcPts val="800"/>
                        </a:spcAft>
                      </a:pPr>
                      <a:r>
                        <a:rPr lang="en-GB" sz="1800" kern="100" dirty="0">
                          <a:effectLst/>
                        </a:rPr>
                        <a:t>Recap of previous issue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37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53.62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964693010"/>
                  </a:ext>
                </a:extLst>
              </a:tr>
              <a:tr h="395546">
                <a:tc>
                  <a:txBody>
                    <a:bodyPr/>
                    <a:lstStyle/>
                    <a:p>
                      <a:pPr>
                        <a:lnSpc>
                          <a:spcPct val="115000"/>
                        </a:lnSpc>
                        <a:spcAft>
                          <a:spcPts val="800"/>
                        </a:spcAft>
                      </a:pPr>
                      <a:r>
                        <a:rPr lang="en-GB" sz="1800" kern="100" dirty="0">
                          <a:effectLst/>
                        </a:rPr>
                        <a:t>Other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32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a:effectLst/>
                        </a:rPr>
                        <a:t>46.38</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3130689399"/>
                  </a:ext>
                </a:extLst>
              </a:tr>
              <a:tr h="395546">
                <a:tc>
                  <a:txBody>
                    <a:bodyPr/>
                    <a:lstStyle/>
                    <a:p>
                      <a:pPr>
                        <a:lnSpc>
                          <a:spcPct val="115000"/>
                        </a:lnSpc>
                        <a:spcAft>
                          <a:spcPts val="800"/>
                        </a:spcAft>
                      </a:pPr>
                      <a:r>
                        <a:rPr lang="en-GB" sz="1800" kern="100" dirty="0">
                          <a:effectLst/>
                        </a:rPr>
                        <a:t>Original takeover of Latveria</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8</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11.59</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3045549441"/>
                  </a:ext>
                </a:extLst>
              </a:tr>
              <a:tr h="395546">
                <a:tc>
                  <a:txBody>
                    <a:bodyPr/>
                    <a:lstStyle/>
                    <a:p>
                      <a:pPr>
                        <a:lnSpc>
                          <a:spcPct val="115000"/>
                        </a:lnSpc>
                        <a:spcAft>
                          <a:spcPts val="800"/>
                        </a:spcAft>
                      </a:pPr>
                      <a:r>
                        <a:rPr lang="en-GB" sz="1800" kern="100" dirty="0">
                          <a:effectLst/>
                        </a:rPr>
                        <a:t>Hitler/Nazi Germany/WW2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6</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8.7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2251800937"/>
                  </a:ext>
                </a:extLst>
              </a:tr>
              <a:tr h="395546">
                <a:tc>
                  <a:txBody>
                    <a:bodyPr/>
                    <a:lstStyle/>
                    <a:p>
                      <a:pPr>
                        <a:lnSpc>
                          <a:spcPct val="115000"/>
                        </a:lnSpc>
                        <a:spcAft>
                          <a:spcPts val="800"/>
                        </a:spcAft>
                      </a:pPr>
                      <a:r>
                        <a:rPr lang="en-GB" sz="1800" kern="100" dirty="0">
                          <a:effectLst/>
                        </a:rPr>
                        <a:t>Various confrontations with FF</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a:effectLst/>
                        </a:rPr>
                        <a:t>7.25</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1638496887"/>
                  </a:ext>
                </a:extLst>
              </a:tr>
              <a:tr h="395546">
                <a:tc>
                  <a:txBody>
                    <a:bodyPr/>
                    <a:lstStyle/>
                    <a:p>
                      <a:pPr>
                        <a:lnSpc>
                          <a:spcPct val="115000"/>
                        </a:lnSpc>
                        <a:spcAft>
                          <a:spcPts val="800"/>
                        </a:spcAft>
                      </a:pPr>
                      <a:r>
                        <a:rPr lang="en-GB" sz="1800" kern="100">
                          <a:effectLst/>
                        </a:rPr>
                        <a:t>Accident that destroyed his face</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a:effectLst/>
                        </a:rPr>
                        <a:t>4</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5.8</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2793469936"/>
                  </a:ext>
                </a:extLst>
              </a:tr>
              <a:tr h="395546">
                <a:tc>
                  <a:txBody>
                    <a:bodyPr/>
                    <a:lstStyle/>
                    <a:p>
                      <a:pPr>
                        <a:lnSpc>
                          <a:spcPct val="115000"/>
                        </a:lnSpc>
                        <a:spcAft>
                          <a:spcPts val="800"/>
                        </a:spcAft>
                      </a:pPr>
                      <a:r>
                        <a:rPr lang="en-GB" sz="1800" kern="100">
                          <a:effectLst/>
                        </a:rPr>
                        <a:t>Origin of FF</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4</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a:effectLst/>
                        </a:rPr>
                        <a:t>5.8</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1566564940"/>
                  </a:ext>
                </a:extLst>
              </a:tr>
              <a:tr h="395546">
                <a:tc>
                  <a:txBody>
                    <a:bodyPr/>
                    <a:lstStyle/>
                    <a:p>
                      <a:pPr>
                        <a:lnSpc>
                          <a:spcPct val="115000"/>
                        </a:lnSpc>
                        <a:spcAft>
                          <a:spcPts val="800"/>
                        </a:spcAft>
                      </a:pPr>
                      <a:r>
                        <a:rPr lang="en-GB" sz="1800" kern="100">
                          <a:effectLst/>
                        </a:rPr>
                        <a:t>Secret Wars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a:effectLst/>
                        </a:rPr>
                        <a:t>4</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5.8</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77065709"/>
                  </a:ext>
                </a:extLst>
              </a:tr>
              <a:tr h="395546">
                <a:tc>
                  <a:txBody>
                    <a:bodyPr/>
                    <a:lstStyle/>
                    <a:p>
                      <a:pPr>
                        <a:lnSpc>
                          <a:spcPct val="115000"/>
                        </a:lnSpc>
                        <a:spcAft>
                          <a:spcPts val="800"/>
                        </a:spcAft>
                      </a:pPr>
                      <a:r>
                        <a:rPr lang="en-GB" sz="1800" kern="100">
                          <a:effectLst/>
                        </a:rPr>
                        <a:t>College days with Reed Richards</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a:effectLst/>
                        </a:rPr>
                        <a:t>4.35</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1007781804"/>
                  </a:ext>
                </a:extLst>
              </a:tr>
              <a:tr h="395546">
                <a:tc>
                  <a:txBody>
                    <a:bodyPr/>
                    <a:lstStyle/>
                    <a:p>
                      <a:pPr>
                        <a:lnSpc>
                          <a:spcPct val="115000"/>
                        </a:lnSpc>
                        <a:spcAft>
                          <a:spcPts val="800"/>
                        </a:spcAft>
                      </a:pPr>
                      <a:r>
                        <a:rPr lang="en-GB" sz="1800" kern="100">
                          <a:effectLst/>
                        </a:rPr>
                        <a:t>First meeting between FF and Doom</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a:effectLst/>
                        </a:rPr>
                        <a:t>3</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4.35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746075412"/>
                  </a:ext>
                </a:extLst>
              </a:tr>
              <a:tr h="395546">
                <a:tc>
                  <a:txBody>
                    <a:bodyPr/>
                    <a:lstStyle/>
                    <a:p>
                      <a:pPr>
                        <a:lnSpc>
                          <a:spcPct val="115000"/>
                        </a:lnSpc>
                        <a:spcAft>
                          <a:spcPts val="800"/>
                        </a:spcAft>
                      </a:pPr>
                      <a:r>
                        <a:rPr lang="en-GB" sz="1800" kern="100">
                          <a:effectLst/>
                        </a:rPr>
                        <a:t>Overthrow of Doom in FF #200</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4.35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1654248177"/>
                  </a:ext>
                </a:extLst>
              </a:tr>
              <a:tr h="395546">
                <a:tc>
                  <a:txBody>
                    <a:bodyPr/>
                    <a:lstStyle/>
                    <a:p>
                      <a:pPr>
                        <a:lnSpc>
                          <a:spcPct val="115000"/>
                        </a:lnSpc>
                        <a:spcAft>
                          <a:spcPts val="800"/>
                        </a:spcAft>
                      </a:pPr>
                      <a:r>
                        <a:rPr lang="en-GB" sz="1800" kern="100" dirty="0">
                          <a:effectLst/>
                        </a:rPr>
                        <a:t>Previous attempts to cure The Thing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a:effectLst/>
                        </a:rPr>
                        <a:t>3</a:t>
                      </a:r>
                      <a:endParaRPr lang="en-GB" sz="1800" kern="10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tc>
                  <a:txBody>
                    <a:bodyPr/>
                    <a:lstStyle/>
                    <a:p>
                      <a:pPr algn="ctr">
                        <a:lnSpc>
                          <a:spcPct val="115000"/>
                        </a:lnSpc>
                        <a:spcAft>
                          <a:spcPts val="800"/>
                        </a:spcAft>
                      </a:pPr>
                      <a:r>
                        <a:rPr lang="en-GB" sz="1800" kern="100" dirty="0">
                          <a:effectLst/>
                        </a:rPr>
                        <a:t>4.35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1140" marR="61140" marT="0" marB="0"/>
                </a:tc>
                <a:extLst>
                  <a:ext uri="{0D108BD9-81ED-4DB2-BD59-A6C34878D82A}">
                    <a16:rowId xmlns:a16="http://schemas.microsoft.com/office/drawing/2014/main" val="2938783906"/>
                  </a:ext>
                </a:extLst>
              </a:tr>
            </a:tbl>
          </a:graphicData>
        </a:graphic>
      </p:graphicFrame>
      <p:sp>
        <p:nvSpPr>
          <p:cNvPr id="3" name="TextBox 2">
            <a:extLst>
              <a:ext uri="{FF2B5EF4-FFF2-40B4-BE49-F238E27FC236}">
                <a16:creationId xmlns:a16="http://schemas.microsoft.com/office/drawing/2014/main" id="{B5D2B5CE-5DD9-5994-7ACA-FC4182F61858}"/>
              </a:ext>
            </a:extLst>
          </p:cNvPr>
          <p:cNvSpPr txBox="1"/>
          <p:nvPr/>
        </p:nvSpPr>
        <p:spPr>
          <a:xfrm>
            <a:off x="393700" y="261034"/>
            <a:ext cx="6096000" cy="523220"/>
          </a:xfrm>
          <a:prstGeom prst="rect">
            <a:avLst/>
          </a:prstGeom>
          <a:noFill/>
        </p:spPr>
        <p:txBody>
          <a:bodyPr wrap="square">
            <a:spAutoFit/>
          </a:bodyPr>
          <a:lstStyle/>
          <a:p>
            <a:r>
              <a:rPr lang="en-GB" sz="2800" b="1" dirty="0">
                <a:latin typeface="Gill Sans MT" panose="020B0502020104020203" pitchFamily="34" charset="0"/>
              </a:rPr>
              <a:t>Previous events</a:t>
            </a:r>
          </a:p>
        </p:txBody>
      </p:sp>
    </p:spTree>
    <p:extLst>
      <p:ext uri="{BB962C8B-B14F-4D97-AF65-F5344CB8AC3E}">
        <p14:creationId xmlns:p14="http://schemas.microsoft.com/office/powerpoint/2010/main" val="3707469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428CB255-463C-CDCA-150F-FD5D8C1D03E6}"/>
              </a:ext>
            </a:extLst>
          </p:cNvPr>
          <p:cNvGraphicFramePr>
            <a:graphicFrameLocks noChangeAspect="1"/>
          </p:cNvGraphicFramePr>
          <p:nvPr>
            <p:extLst>
              <p:ext uri="{D42A27DB-BD31-4B8C-83A1-F6EECF244321}">
                <p14:modId xmlns:p14="http://schemas.microsoft.com/office/powerpoint/2010/main" val="112546902"/>
              </p:ext>
            </p:extLst>
          </p:nvPr>
        </p:nvGraphicFramePr>
        <p:xfrm>
          <a:off x="330201" y="245258"/>
          <a:ext cx="5600700" cy="6367484"/>
        </p:xfrm>
        <a:graphic>
          <a:graphicData uri="http://schemas.openxmlformats.org/presentationml/2006/ole">
            <mc:AlternateContent xmlns:mc="http://schemas.openxmlformats.org/markup-compatibility/2006">
              <mc:Choice xmlns:v="urn:schemas-microsoft-com:vml" Requires="v">
                <p:oleObj r:id="rId3" imgW="18746877" imgH="21312614" progId="">
                  <p:embed/>
                </p:oleObj>
              </mc:Choice>
              <mc:Fallback>
                <p:oleObj r:id="rId3" imgW="18746877" imgH="21312614" progId="">
                  <p:embed/>
                  <p:pic>
                    <p:nvPicPr>
                      <p:cNvPr id="0" name=""/>
                      <p:cNvPicPr/>
                      <p:nvPr/>
                    </p:nvPicPr>
                    <p:blipFill>
                      <a:blip r:embed="rId4"/>
                      <a:stretch>
                        <a:fillRect/>
                      </a:stretch>
                    </p:blipFill>
                    <p:spPr>
                      <a:xfrm>
                        <a:off x="330201" y="245258"/>
                        <a:ext cx="5600700" cy="6367484"/>
                      </a:xfrm>
                      <a:prstGeom prst="rect">
                        <a:avLst/>
                      </a:prstGeom>
                    </p:spPr>
                  </p:pic>
                </p:oleObj>
              </mc:Fallback>
            </mc:AlternateContent>
          </a:graphicData>
        </a:graphic>
      </p:graphicFrame>
    </p:spTree>
    <p:extLst>
      <p:ext uri="{BB962C8B-B14F-4D97-AF65-F5344CB8AC3E}">
        <p14:creationId xmlns:p14="http://schemas.microsoft.com/office/powerpoint/2010/main" val="2652632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428CB255-463C-CDCA-150F-FD5D8C1D03E6}"/>
              </a:ext>
            </a:extLst>
          </p:cNvPr>
          <p:cNvGraphicFramePr>
            <a:graphicFrameLocks noChangeAspect="1"/>
          </p:cNvGraphicFramePr>
          <p:nvPr/>
        </p:nvGraphicFramePr>
        <p:xfrm>
          <a:off x="330201" y="245258"/>
          <a:ext cx="5600700" cy="6367484"/>
        </p:xfrm>
        <a:graphic>
          <a:graphicData uri="http://schemas.openxmlformats.org/presentationml/2006/ole">
            <mc:AlternateContent xmlns:mc="http://schemas.openxmlformats.org/markup-compatibility/2006">
              <mc:Choice xmlns:v="urn:schemas-microsoft-com:vml" Requires="v">
                <p:oleObj r:id="rId3" imgW="18746877" imgH="21312614" progId="">
                  <p:embed/>
                </p:oleObj>
              </mc:Choice>
              <mc:Fallback>
                <p:oleObj r:id="rId3" imgW="18746877" imgH="21312614" progId="">
                  <p:embed/>
                  <p:pic>
                    <p:nvPicPr>
                      <p:cNvPr id="2" name="Object 1">
                        <a:extLst>
                          <a:ext uri="{FF2B5EF4-FFF2-40B4-BE49-F238E27FC236}">
                            <a16:creationId xmlns:a16="http://schemas.microsoft.com/office/drawing/2014/main" id="{428CB255-463C-CDCA-150F-FD5D8C1D03E6}"/>
                          </a:ext>
                        </a:extLst>
                      </p:cNvPr>
                      <p:cNvPicPr/>
                      <p:nvPr/>
                    </p:nvPicPr>
                    <p:blipFill>
                      <a:blip r:embed="rId4"/>
                      <a:stretch>
                        <a:fillRect/>
                      </a:stretch>
                    </p:blipFill>
                    <p:spPr>
                      <a:xfrm>
                        <a:off x="330201" y="245258"/>
                        <a:ext cx="5600700" cy="6367484"/>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2BD12827-A1B7-F52F-959E-F392EBF5A3B6}"/>
              </a:ext>
            </a:extLst>
          </p:cNvPr>
          <p:cNvGraphicFramePr>
            <a:graphicFrameLocks noChangeAspect="1"/>
          </p:cNvGraphicFramePr>
          <p:nvPr/>
        </p:nvGraphicFramePr>
        <p:xfrm>
          <a:off x="4124324" y="1131094"/>
          <a:ext cx="7140935" cy="4595812"/>
        </p:xfrm>
        <a:graphic>
          <a:graphicData uri="http://schemas.openxmlformats.org/presentationml/2006/ole">
            <mc:AlternateContent xmlns:mc="http://schemas.openxmlformats.org/markup-compatibility/2006">
              <mc:Choice xmlns:v="urn:schemas-microsoft-com:vml" Requires="v">
                <p:oleObj r:id="rId5" imgW="5594510" imgH="3600450" progId="">
                  <p:embed/>
                </p:oleObj>
              </mc:Choice>
              <mc:Fallback>
                <p:oleObj r:id="rId5" imgW="5594510" imgH="3600450" progId="">
                  <p:embed/>
                  <p:pic>
                    <p:nvPicPr>
                      <p:cNvPr id="3" name="Object 2">
                        <a:extLst>
                          <a:ext uri="{FF2B5EF4-FFF2-40B4-BE49-F238E27FC236}">
                            <a16:creationId xmlns:a16="http://schemas.microsoft.com/office/drawing/2014/main" id="{2BD12827-A1B7-F52F-959E-F392EBF5A3B6}"/>
                          </a:ext>
                        </a:extLst>
                      </p:cNvPr>
                      <p:cNvPicPr/>
                      <p:nvPr/>
                    </p:nvPicPr>
                    <p:blipFill>
                      <a:blip r:embed="rId6"/>
                      <a:stretch>
                        <a:fillRect/>
                      </a:stretch>
                    </p:blipFill>
                    <p:spPr>
                      <a:xfrm>
                        <a:off x="4124324" y="1131094"/>
                        <a:ext cx="7140935" cy="4595812"/>
                      </a:xfrm>
                      <a:prstGeom prst="rect">
                        <a:avLst/>
                      </a:prstGeom>
                    </p:spPr>
                  </p:pic>
                </p:oleObj>
              </mc:Fallback>
            </mc:AlternateContent>
          </a:graphicData>
        </a:graphic>
      </p:graphicFrame>
    </p:spTree>
    <p:extLst>
      <p:ext uri="{BB962C8B-B14F-4D97-AF65-F5344CB8AC3E}">
        <p14:creationId xmlns:p14="http://schemas.microsoft.com/office/powerpoint/2010/main" val="16758747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319</TotalTime>
  <Words>1363</Words>
  <Application>Microsoft Office PowerPoint</Application>
  <PresentationFormat>Widescreen</PresentationFormat>
  <Paragraphs>292</Paragraphs>
  <Slides>24</Slides>
  <Notes>24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24</vt:i4>
      </vt:variant>
    </vt:vector>
  </HeadingPairs>
  <TitlesOfParts>
    <vt:vector size="29" baseType="lpstr">
      <vt:lpstr>Aptos</vt:lpstr>
      <vt:lpstr>Aptos Display</vt:lpstr>
      <vt:lpstr>Arial</vt:lpstr>
      <vt:lpstr>Gill Sans MT</vt:lpstr>
      <vt:lpstr>Office Theme</vt:lpstr>
      <vt:lpstr>When the world catches up with science-fiction:  Doctor Doom and the missing view screens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Hibbett</dc:creator>
  <cp:lastModifiedBy>Mark Hibbett</cp:lastModifiedBy>
  <cp:revision>24</cp:revision>
  <dcterms:created xsi:type="dcterms:W3CDTF">2024-08-09T17:05:51Z</dcterms:created>
  <dcterms:modified xsi:type="dcterms:W3CDTF">2024-09-16T09:14:10Z</dcterms:modified>
</cp:coreProperties>
</file>