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60"/>
  </p:notesMasterIdLst>
  <p:handoutMasterIdLst>
    <p:handoutMasterId r:id="rId61"/>
  </p:handoutMasterIdLst>
  <p:sldIdLst>
    <p:sldId id="257" r:id="rId5"/>
    <p:sldId id="348" r:id="rId6"/>
    <p:sldId id="349" r:id="rId7"/>
    <p:sldId id="283" r:id="rId8"/>
    <p:sldId id="284" r:id="rId9"/>
    <p:sldId id="329" r:id="rId10"/>
    <p:sldId id="285" r:id="rId11"/>
    <p:sldId id="288" r:id="rId12"/>
    <p:sldId id="280" r:id="rId13"/>
    <p:sldId id="316" r:id="rId14"/>
    <p:sldId id="318" r:id="rId15"/>
    <p:sldId id="320" r:id="rId16"/>
    <p:sldId id="319" r:id="rId17"/>
    <p:sldId id="351" r:id="rId18"/>
    <p:sldId id="352" r:id="rId19"/>
    <p:sldId id="294" r:id="rId20"/>
    <p:sldId id="295" r:id="rId21"/>
    <p:sldId id="302" r:id="rId22"/>
    <p:sldId id="300" r:id="rId23"/>
    <p:sldId id="321" r:id="rId24"/>
    <p:sldId id="290" r:id="rId25"/>
    <p:sldId id="350" r:id="rId26"/>
    <p:sldId id="353" r:id="rId27"/>
    <p:sldId id="269" r:id="rId28"/>
    <p:sldId id="268" r:id="rId29"/>
    <p:sldId id="322" r:id="rId30"/>
    <p:sldId id="335" r:id="rId31"/>
    <p:sldId id="263" r:id="rId32"/>
    <p:sldId id="261" r:id="rId33"/>
    <p:sldId id="262" r:id="rId34"/>
    <p:sldId id="331" r:id="rId35"/>
    <p:sldId id="325" r:id="rId36"/>
    <p:sldId id="291" r:id="rId37"/>
    <p:sldId id="354" r:id="rId38"/>
    <p:sldId id="338" r:id="rId39"/>
    <p:sldId id="342" r:id="rId40"/>
    <p:sldId id="333" r:id="rId41"/>
    <p:sldId id="304" r:id="rId42"/>
    <p:sldId id="336" r:id="rId43"/>
    <p:sldId id="337" r:id="rId44"/>
    <p:sldId id="307" r:id="rId45"/>
    <p:sldId id="344" r:id="rId46"/>
    <p:sldId id="297" r:id="rId47"/>
    <p:sldId id="303" r:id="rId48"/>
    <p:sldId id="308" r:id="rId49"/>
    <p:sldId id="309" r:id="rId50"/>
    <p:sldId id="306" r:id="rId51"/>
    <p:sldId id="305" r:id="rId52"/>
    <p:sldId id="298" r:id="rId53"/>
    <p:sldId id="299" r:id="rId54"/>
    <p:sldId id="345" r:id="rId55"/>
    <p:sldId id="346" r:id="rId56"/>
    <p:sldId id="311" r:id="rId57"/>
    <p:sldId id="267" r:id="rId58"/>
    <p:sldId id="282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93A4553-4825-AF45-BFF4-93EF22BB856E}">
          <p14:sldIdLst>
            <p14:sldId id="257"/>
            <p14:sldId id="348"/>
            <p14:sldId id="349"/>
            <p14:sldId id="283"/>
            <p14:sldId id="284"/>
            <p14:sldId id="329"/>
            <p14:sldId id="285"/>
            <p14:sldId id="288"/>
          </p14:sldIdLst>
        </p14:section>
        <p14:section name="exploring zine culture" id="{0D0A49E9-A96F-FA42-8A05-89781FEA16F5}">
          <p14:sldIdLst>
            <p14:sldId id="280"/>
            <p14:sldId id="316"/>
            <p14:sldId id="318"/>
            <p14:sldId id="320"/>
            <p14:sldId id="319"/>
            <p14:sldId id="351"/>
            <p14:sldId id="352"/>
            <p14:sldId id="294"/>
            <p14:sldId id="295"/>
            <p14:sldId id="302"/>
            <p14:sldId id="300"/>
            <p14:sldId id="321"/>
            <p14:sldId id="290"/>
          </p14:sldIdLst>
        </p14:section>
        <p14:section name="the research" id="{AE1C939B-DD0B-774B-A5B2-A5A776DD5B19}">
          <p14:sldIdLst>
            <p14:sldId id="350"/>
            <p14:sldId id="353"/>
            <p14:sldId id="269"/>
            <p14:sldId id="268"/>
            <p14:sldId id="322"/>
            <p14:sldId id="335"/>
            <p14:sldId id="263"/>
            <p14:sldId id="261"/>
            <p14:sldId id="262"/>
            <p14:sldId id="331"/>
            <p14:sldId id="325"/>
            <p14:sldId id="291"/>
            <p14:sldId id="354"/>
            <p14:sldId id="338"/>
            <p14:sldId id="342"/>
            <p14:sldId id="333"/>
            <p14:sldId id="304"/>
            <p14:sldId id="336"/>
            <p14:sldId id="337"/>
            <p14:sldId id="307"/>
            <p14:sldId id="344"/>
            <p14:sldId id="297"/>
            <p14:sldId id="303"/>
            <p14:sldId id="308"/>
            <p14:sldId id="309"/>
            <p14:sldId id="306"/>
            <p14:sldId id="305"/>
            <p14:sldId id="298"/>
            <p14:sldId id="299"/>
            <p14:sldId id="345"/>
            <p14:sldId id="346"/>
            <p14:sldId id="311"/>
            <p14:sldId id="267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33"/>
    <p:restoredTop sz="96327"/>
  </p:normalViewPr>
  <p:slideViewPr>
    <p:cSldViewPr snapToGrid="0">
      <p:cViewPr varScale="1">
        <p:scale>
          <a:sx n="66" d="100"/>
          <a:sy n="66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13/10/2024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University of the Arts London logo">
            <a:extLst>
              <a:ext uri="{FF2B5EF4-FFF2-40B4-BE49-F238E27FC236}">
                <a16:creationId xmlns:a16="http://schemas.microsoft.com/office/drawing/2014/main" id="{1025A320-E4CA-354D-A5BF-C16C4A237D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7"/>
          <a:stretch/>
        </p:blipFill>
        <p:spPr>
          <a:xfrm>
            <a:off x="443632" y="279624"/>
            <a:ext cx="1673385" cy="8721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Section title, quote or statement text </a:t>
            </a:r>
            <a:br>
              <a:rPr lang="en-US" dirty="0"/>
            </a:br>
            <a:r>
              <a:rPr lang="en-US" dirty="0"/>
              <a:t>2 lines max</a:t>
            </a:r>
            <a:endParaRPr lang="en-GB" dirty="0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Logo">
            <a:extLst>
              <a:ext uri="{FF2B5EF4-FFF2-40B4-BE49-F238E27FC236}">
                <a16:creationId xmlns:a16="http://schemas.microsoft.com/office/drawing/2014/main" id="{45485254-EAB3-1941-9FF6-8945634D2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7"/>
          <a:stretch/>
        </p:blipFill>
        <p:spPr>
          <a:xfrm>
            <a:off x="461227" y="6167889"/>
            <a:ext cx="872426" cy="45470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Logo">
            <a:extLst>
              <a:ext uri="{FF2B5EF4-FFF2-40B4-BE49-F238E27FC236}">
                <a16:creationId xmlns:a16="http://schemas.microsoft.com/office/drawing/2014/main" id="{482C7099-A104-384F-BDA9-BD7D2989F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Logo">
            <a:extLst>
              <a:ext uri="{FF2B5EF4-FFF2-40B4-BE49-F238E27FC236}">
                <a16:creationId xmlns:a16="http://schemas.microsoft.com/office/drawing/2014/main" id="{565EDE85-0F86-2143-AD89-1533A6A79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Logo">
            <a:extLst>
              <a:ext uri="{FF2B5EF4-FFF2-40B4-BE49-F238E27FC236}">
                <a16:creationId xmlns:a16="http://schemas.microsoft.com/office/drawing/2014/main" id="{66794262-2DF4-C04A-8D7B-C6A41ABA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Logo">
            <a:extLst>
              <a:ext uri="{FF2B5EF4-FFF2-40B4-BE49-F238E27FC236}">
                <a16:creationId xmlns:a16="http://schemas.microsoft.com/office/drawing/2014/main" id="{66794262-2DF4-C04A-8D7B-C6A41ABA8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Logo">
            <a:extLst>
              <a:ext uri="{FF2B5EF4-FFF2-40B4-BE49-F238E27FC236}">
                <a16:creationId xmlns:a16="http://schemas.microsoft.com/office/drawing/2014/main" id="{4155C6A9-3B61-AD46-82C6-D6E49C910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725E32CE-9DAF-8843-B91B-5FF1BEC40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BF62A9F-E54A-8247-81D9-A2A24B24E7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5481950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Logo">
            <a:extLst>
              <a:ext uri="{FF2B5EF4-FFF2-40B4-BE49-F238E27FC236}">
                <a16:creationId xmlns:a16="http://schemas.microsoft.com/office/drawing/2014/main" id="{484A9623-912E-7349-8C59-A548FA9AD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>
            <a:extLst>
              <a:ext uri="{FF2B5EF4-FFF2-40B4-BE49-F238E27FC236}">
                <a16:creationId xmlns:a16="http://schemas.microsoft.com/office/drawing/2014/main" id="{14CA43B9-F3D7-A74B-92E3-49015B9D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June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July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 descr="Arrow representing a timeline through a project">
            <a:extLst>
              <a:ext uri="{FF2B5EF4-FFF2-40B4-BE49-F238E27FC236}">
                <a16:creationId xmlns:a16="http://schemas.microsoft.com/office/drawing/2014/main" id="{E2A73C77-45B4-6F40-9DFA-2549E2C443B6}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Logo">
            <a:extLst>
              <a:ext uri="{FF2B5EF4-FFF2-40B4-BE49-F238E27FC236}">
                <a16:creationId xmlns:a16="http://schemas.microsoft.com/office/drawing/2014/main" id="{F99CCB85-D97B-F440-8D23-FE22CAD1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63508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>
            <a:extLst>
              <a:ext uri="{FF2B5EF4-FFF2-40B4-BE49-F238E27FC236}">
                <a16:creationId xmlns:a16="http://schemas.microsoft.com/office/drawing/2014/main" id="{14CA43B9-F3D7-A74B-92E3-49015B9D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>
            <a:extLst>
              <a:ext uri="{FF2B5EF4-FFF2-40B4-BE49-F238E27FC236}">
                <a16:creationId xmlns:a16="http://schemas.microsoft.com/office/drawing/2014/main" id="{14CA43B9-F3D7-A74B-92E3-49015B9D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>
            <a:extLst>
              <a:ext uri="{FF2B5EF4-FFF2-40B4-BE49-F238E27FC236}">
                <a16:creationId xmlns:a16="http://schemas.microsoft.com/office/drawing/2014/main" id="{14CA43B9-F3D7-A74B-92E3-49015B9D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Logo">
            <a:extLst>
              <a:ext uri="{FF2B5EF4-FFF2-40B4-BE49-F238E27FC236}">
                <a16:creationId xmlns:a16="http://schemas.microsoft.com/office/drawing/2014/main" id="{14CA43B9-F3D7-A74B-92E3-49015B9DF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chart/table/photo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72C67CD-2554-614B-9477-42833B528C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481950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Logo">
            <a:extLst>
              <a:ext uri="{FF2B5EF4-FFF2-40B4-BE49-F238E27FC236}">
                <a16:creationId xmlns:a16="http://schemas.microsoft.com/office/drawing/2014/main" id="{F99CCB85-D97B-F440-8D23-FE22CAD1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Logo">
            <a:extLst>
              <a:ext uri="{FF2B5EF4-FFF2-40B4-BE49-F238E27FC236}">
                <a16:creationId xmlns:a16="http://schemas.microsoft.com/office/drawing/2014/main" id="{7888F1E8-3996-1744-BDE7-96D3D541D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Add content or delete if not required.</a:t>
            </a:r>
            <a:endParaRPr lang="en-GB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Logo">
            <a:extLst>
              <a:ext uri="{FF2B5EF4-FFF2-40B4-BE49-F238E27FC236}">
                <a16:creationId xmlns:a16="http://schemas.microsoft.com/office/drawing/2014/main" id="{0C11A12B-D201-934C-83DE-1B65AE28D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025"/>
          <a:stretch/>
        </p:blipFill>
        <p:spPr>
          <a:xfrm>
            <a:off x="462898" y="6170212"/>
            <a:ext cx="867454" cy="456367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8467" y="0"/>
            <a:ext cx="1220046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 dirty="0"/>
              <a:t>Use this slide for full slide images. </a:t>
            </a:r>
            <a:br>
              <a:rPr lang="en-US" dirty="0"/>
            </a:br>
            <a:r>
              <a:rPr lang="en-US" dirty="0"/>
              <a:t>Click on icon to add image. </a:t>
            </a:r>
            <a:br>
              <a:rPr lang="en-US" dirty="0"/>
            </a:br>
            <a:r>
              <a:rPr lang="en-US" dirty="0"/>
              <a:t>Delete this box.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C82FC-975C-A949-B807-58A6D2759D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3429000"/>
            <a:ext cx="2699188" cy="84319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9012237" y="5610903"/>
            <a:ext cx="2700337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dirty="0" err="1">
                <a:solidFill>
                  <a:schemeClr val="bg1"/>
                </a:solidFill>
              </a:rPr>
              <a:t>arts.ac.uk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Logo">
            <a:extLst>
              <a:ext uri="{FF2B5EF4-FFF2-40B4-BE49-F238E27FC236}">
                <a16:creationId xmlns:a16="http://schemas.microsoft.com/office/drawing/2014/main" id="{A9BEBF17-AA8F-E149-BB46-2622BB679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537"/>
          <a:stretch/>
        </p:blipFill>
        <p:spPr>
          <a:xfrm>
            <a:off x="461227" y="6167889"/>
            <a:ext cx="872426" cy="45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41E8-E2B6-DA44-A1DB-77A49D3927F6}" type="datetime1">
              <a:rPr lang="en-GB" smtClean="0"/>
              <a:t>13/10/2024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7670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137E8-92D3-9045-BC12-5D4580F2E591}" type="datetime1">
              <a:rPr lang="en-GB" smtClean="0"/>
              <a:t>13/10/2024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386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  <p:sldLayoutId id="2147484183" r:id="rId22"/>
    <p:sldLayoutId id="2147484184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cczinecollection.myblog.arts.ac.uk/" TargetMode="External"/><Relationship Id="rId2" Type="http://schemas.openxmlformats.org/officeDocument/2006/relationships/hyperlink" Target="https://www.arts.ac.uk/students/library-services/special-collections-and-archives/lcc-collections-and-archives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CHANGING ZINE SCENES –  </a:t>
            </a:r>
            <a:br>
              <a:rPr lang="en-GB" dirty="0"/>
            </a:br>
            <a:r>
              <a:rPr lang="en-GB" sz="3600" dirty="0"/>
              <a:t>Creativity, zine forms and new digital practices </a:t>
            </a:r>
            <a:br>
              <a:rPr lang="en-GB" sz="3600" dirty="0"/>
            </a:br>
            <a:r>
              <a:rPr lang="en-GB" sz="3600" dirty="0" err="1"/>
              <a:t>Frania</a:t>
            </a:r>
            <a:r>
              <a:rPr lang="en-GB" sz="3600" dirty="0"/>
              <a:t> Hall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291" y="5625950"/>
            <a:ext cx="11232284" cy="97170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SHARP Amsterdam 2022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5ECCA-5BCC-2A44-AC3C-028A62C3E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19C43C-38D5-944E-B385-B03A2AED98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Zine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ADC4BDF-EB9C-DE4E-B53A-A3168A0F44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Reflective of an alternative, DIY media zines have given voice to those unrepresented in mainstream media. </a:t>
            </a:r>
          </a:p>
          <a:p>
            <a:r>
              <a:rPr lang="en-GB" dirty="0"/>
              <a:t>The creativity, experimentation and problem solving that can be seen in zine making is also reflective of the diversity and individuality represented by the zines themselves. </a:t>
            </a:r>
          </a:p>
          <a:p>
            <a:r>
              <a:rPr lang="en-GB" dirty="0"/>
              <a:t>A print </a:t>
            </a:r>
            <a:r>
              <a:rPr lang="en-GB"/>
              <a:t>culture impacted </a:t>
            </a:r>
            <a:r>
              <a:rPr lang="en-GB" dirty="0"/>
              <a:t>by digital tools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657221-7B63-284A-9A3C-6BD0C59E6F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C0D5DE-89DD-4545-B4A3-BF9CE898C9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35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24AF9FA-2B67-424F-827B-DA88D862DA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762345-2DF7-BA4F-86AC-FBCFFC31DE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Zine in production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155A6-4D19-8C4B-96A1-47CA0CA03C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Lowered costs of production with DTP and digital tools have made it much easier to make zines, changing the original aesthetic which is so integral to the zine ethos.</a:t>
            </a:r>
          </a:p>
          <a:p>
            <a:r>
              <a:rPr lang="en-GB" dirty="0"/>
              <a:t>As a print culture, how do creators use digital tools to reflect their passion for the zine form?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121B5-3E17-CA45-94D1-EFC0B2A71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FC0D1-93DE-684E-B928-9F11EA3B72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564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91C8F-0B99-584F-8D91-2EECBBE5C1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2CE95A-54F1-A644-A3CF-E6AFBE66F2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LCC zine collection</a:t>
            </a:r>
          </a:p>
        </p:txBody>
      </p:sp>
      <p:pic>
        <p:nvPicPr>
          <p:cNvPr id="6" name="Picture 5" descr="photos of zines&#10;">
            <a:extLst>
              <a:ext uri="{FF2B5EF4-FFF2-40B4-BE49-F238E27FC236}">
                <a16:creationId xmlns:a16="http://schemas.microsoft.com/office/drawing/2014/main" id="{E5BC3958-CFFA-7747-9B2C-DBA92EB3A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00" y="1453104"/>
            <a:ext cx="5791200" cy="2476500"/>
          </a:xfrm>
          <a:prstGeom prst="rect">
            <a:avLst/>
          </a:prstGeom>
        </p:spPr>
      </p:pic>
      <p:pic>
        <p:nvPicPr>
          <p:cNvPr id="7" name="Content Placeholder 7" descr="photos of zines">
            <a:extLst>
              <a:ext uri="{FF2B5EF4-FFF2-40B4-BE49-F238E27FC236}">
                <a16:creationId xmlns:a16="http://schemas.microsoft.com/office/drawing/2014/main" id="{790CBCA0-DD6A-594D-9F0F-2156557C94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963" y="471027"/>
            <a:ext cx="4282899" cy="2409131"/>
          </a:xfrm>
          <a:prstGeom prst="rect">
            <a:avLst/>
          </a:prstGeom>
        </p:spPr>
      </p:pic>
      <p:pic>
        <p:nvPicPr>
          <p:cNvPr id="8" name="Picture 7" descr="photos of zines">
            <a:extLst>
              <a:ext uri="{FF2B5EF4-FFF2-40B4-BE49-F238E27FC236}">
                <a16:creationId xmlns:a16="http://schemas.microsoft.com/office/drawing/2014/main" id="{A6E79D16-15CB-6F42-8B2F-F502089CB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1686" y="2043851"/>
            <a:ext cx="5461000" cy="2476500"/>
          </a:xfrm>
          <a:prstGeom prst="rect">
            <a:avLst/>
          </a:prstGeom>
        </p:spPr>
      </p:pic>
      <p:pic>
        <p:nvPicPr>
          <p:cNvPr id="9" name="Picture 8" descr="photos of zines">
            <a:extLst>
              <a:ext uri="{FF2B5EF4-FFF2-40B4-BE49-F238E27FC236}">
                <a16:creationId xmlns:a16="http://schemas.microsoft.com/office/drawing/2014/main" id="{0A8BF317-E57C-2E40-A8EE-56AF9F81D4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55" y="3029996"/>
            <a:ext cx="5562600" cy="2374900"/>
          </a:xfrm>
          <a:prstGeom prst="rect">
            <a:avLst/>
          </a:prstGeom>
        </p:spPr>
      </p:pic>
      <p:pic>
        <p:nvPicPr>
          <p:cNvPr id="10" name="Picture 9" descr="photos of zines">
            <a:extLst>
              <a:ext uri="{FF2B5EF4-FFF2-40B4-BE49-F238E27FC236}">
                <a16:creationId xmlns:a16="http://schemas.microsoft.com/office/drawing/2014/main" id="{F4341145-5B0A-864D-9C73-573A6868BF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5640" y="4122196"/>
            <a:ext cx="4940300" cy="2489200"/>
          </a:xfrm>
          <a:prstGeom prst="rect">
            <a:avLst/>
          </a:prstGeom>
        </p:spPr>
      </p:pic>
      <p:pic>
        <p:nvPicPr>
          <p:cNvPr id="11" name="Picture 10" descr="photos of zines">
            <a:extLst>
              <a:ext uri="{FF2B5EF4-FFF2-40B4-BE49-F238E27FC236}">
                <a16:creationId xmlns:a16="http://schemas.microsoft.com/office/drawing/2014/main" id="{0ACAD0AC-6AD8-8846-9FB2-C029ECF2BF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286" y="4198396"/>
            <a:ext cx="4851400" cy="2413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4BB7BB-18E4-8944-8B76-E3AFACE75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1612F-DA57-8F47-9F01-AE07B75EB9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723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122F6CE-07CA-8E41-A103-57038B6EDF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EBDC5C-596C-2042-A531-B45EE11E19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LCC zine collection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B7E1E-8EB5-0041-843C-84B73AB27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https://www.arts.ac.uk/students/library-services/special-collections-and-archives/lcc-collections-and-archives</a:t>
            </a:r>
            <a:endParaRPr lang="en-GB" dirty="0">
              <a:hlinkClick r:id="rId3"/>
            </a:endParaRPr>
          </a:p>
          <a:p>
            <a:r>
              <a:rPr lang="en-GB" dirty="0">
                <a:hlinkClick r:id="rId3"/>
              </a:rPr>
              <a:t>https://lcczinecollection.myblog.arts.ac.uk/</a:t>
            </a:r>
            <a:endParaRPr lang="en-GB" dirty="0"/>
          </a:p>
          <a:p>
            <a:r>
              <a:rPr lang="en-GB" dirty="0"/>
              <a:t>The collection also has over 3000 punk, music and politics fanzines dating from the 1970s onwards</a:t>
            </a:r>
          </a:p>
          <a:p>
            <a:r>
              <a:rPr lang="en-GB" dirty="0"/>
              <a:t>Collection continues to be added to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7506D-C663-7248-833B-924890CF0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Frania Hall, SHARP 2022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2A025-EA15-504A-A3DE-44FEACBCC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5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3D378E-D89C-2F49-BABC-AB97E7F41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66788"/>
            <a:ext cx="17907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71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Using the special collection at LCC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As an archive loosely planned, has taken different directions at different times</a:t>
            </a:r>
          </a:p>
          <a:p>
            <a:r>
              <a:rPr lang="en-GB" dirty="0"/>
              <a:t>Wide ranging</a:t>
            </a:r>
          </a:p>
          <a:p>
            <a:r>
              <a:rPr lang="en-GB" dirty="0"/>
              <a:t>Personal and pragmatic approaches have made a mark on the collection as well as donations</a:t>
            </a:r>
          </a:p>
          <a:p>
            <a:r>
              <a:rPr lang="en-GB" dirty="0"/>
              <a:t>A flexible taxonomy for it is developing as it is catalogued</a:t>
            </a:r>
          </a:p>
          <a:p>
            <a:r>
              <a:rPr lang="en-GB" dirty="0"/>
              <a:t>Collecting copyright has an impact </a:t>
            </a:r>
          </a:p>
          <a:p>
            <a:r>
              <a:rPr lang="en-GB" dirty="0"/>
              <a:t>Use by researchers for different disciplinary studies </a:t>
            </a:r>
          </a:p>
          <a:p>
            <a:r>
              <a:rPr lang="en-GB" dirty="0"/>
              <a:t>Extensively use for teaching and learning and promoted diversity and self-expression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E556C-193A-804D-B709-AD9B69E71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356351"/>
            <a:ext cx="10726420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1FED1C-B5E9-B645-9C03-4F540E41F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896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dazed mag issue 1&#10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64" y="315807"/>
            <a:ext cx="2956701" cy="414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daz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218" y="1227096"/>
            <a:ext cx="2531817" cy="337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dazed image&#10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075" y="1906300"/>
            <a:ext cx="2478244" cy="329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dazed image&#10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11" y="2967403"/>
            <a:ext cx="2232931" cy="2941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 descr="dazed websit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181" y="3871332"/>
            <a:ext cx="4734869" cy="2662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56040" y="332656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Zine</a:t>
            </a:r>
            <a:r>
              <a:rPr lang="en-US" sz="3200" dirty="0"/>
              <a:t> or Magazine?</a:t>
            </a:r>
          </a:p>
          <a:p>
            <a:r>
              <a:rPr lang="en-US" sz="3200" dirty="0"/>
              <a:t>Dazed 1991-2022</a:t>
            </a:r>
          </a:p>
        </p:txBody>
      </p:sp>
      <p:pic>
        <p:nvPicPr>
          <p:cNvPr id="3" name="Picture 2" descr="dazed digital">
            <a:extLst>
              <a:ext uri="{FF2B5EF4-FFF2-40B4-BE49-F238E27FC236}">
                <a16:creationId xmlns:a16="http://schemas.microsoft.com/office/drawing/2014/main" id="{A1578553-2EAD-9C43-81F6-DA57D03F6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3790" y="4462580"/>
            <a:ext cx="4579620" cy="217133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5F73AA-18B5-344F-BB57-0039FF0E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2364" y="6268789"/>
            <a:ext cx="7973696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F729E-CF22-5749-8F1C-4B17ACF82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02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Evolution of Zine Culture: Exploring social trends and digital impacts through the LCC archive</a:t>
            </a:r>
          </a:p>
          <a:p>
            <a:r>
              <a:rPr lang="en-GB" dirty="0"/>
              <a:t>What is the impact of the digital environment on DIY production and distribution of zines?</a:t>
            </a:r>
          </a:p>
          <a:p>
            <a:endParaRPr lang="en-GB" dirty="0"/>
          </a:p>
          <a:p>
            <a:r>
              <a:rPr lang="en-GB" dirty="0"/>
              <a:t>Research into FORM rather than CONTENT – what story does it tell?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ACD63F-88E6-FB46-B725-C7A691BD2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5750" y="6617970"/>
            <a:ext cx="11012170" cy="103506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D71F3-7AC4-C94B-BC18-B4C65328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47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Zine-making: Many Motivations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B953AE-AAC6-2440-B20E-D41AD2D477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2"/>
            <a:ext cx="11232573" cy="4602797"/>
          </a:xfrm>
        </p:spPr>
        <p:txBody>
          <a:bodyPr/>
          <a:lstStyle/>
          <a:p>
            <a:r>
              <a:rPr lang="en-GB" dirty="0"/>
              <a:t>Alternative approach to mainstream media</a:t>
            </a:r>
          </a:p>
          <a:p>
            <a:r>
              <a:rPr lang="en-GB" dirty="0"/>
              <a:t>Response to inaccessibility of mainstream media</a:t>
            </a:r>
          </a:p>
          <a:p>
            <a:r>
              <a:rPr lang="en-GB" dirty="0"/>
              <a:t>Activism</a:t>
            </a:r>
          </a:p>
          <a:p>
            <a:r>
              <a:rPr lang="en-GB" dirty="0"/>
              <a:t>Sub-cultures/alternative cultures</a:t>
            </a:r>
          </a:p>
          <a:p>
            <a:r>
              <a:rPr lang="en-GB" dirty="0"/>
              <a:t>Self-expression</a:t>
            </a:r>
          </a:p>
          <a:p>
            <a:r>
              <a:rPr lang="en-GB" dirty="0"/>
              <a:t>Identity exploration</a:t>
            </a:r>
          </a:p>
          <a:p>
            <a:endParaRPr lang="en-GB" dirty="0"/>
          </a:p>
          <a:p>
            <a:r>
              <a:rPr lang="en-GB" dirty="0"/>
              <a:t>Fans</a:t>
            </a:r>
          </a:p>
          <a:p>
            <a:r>
              <a:rPr lang="en-GB" dirty="0"/>
              <a:t>Personal crusades</a:t>
            </a:r>
          </a:p>
          <a:p>
            <a:r>
              <a:rPr lang="en-GB" dirty="0"/>
              <a:t>Semi-professional indie mags</a:t>
            </a:r>
          </a:p>
          <a:p>
            <a:r>
              <a:rPr lang="en-GB" dirty="0"/>
              <a:t>Portfolio – (growth of creative economy)</a:t>
            </a:r>
          </a:p>
          <a:p>
            <a:r>
              <a:rPr lang="en-GB" dirty="0"/>
              <a:t>Place for experimentation/freedom/crafting</a:t>
            </a:r>
          </a:p>
          <a:p>
            <a:r>
              <a:rPr lang="en-GB" dirty="0"/>
              <a:t>All to some extent DIY…</a:t>
            </a:r>
            <a:r>
              <a:rPr lang="en-GB" dirty="0" err="1"/>
              <a:t>ish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E1ABC-F962-A54E-96AA-3418F7DED7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412480" y="6379211"/>
            <a:ext cx="2885440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1EDF-F38D-2645-80FC-310B55034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557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typologies of </a:t>
            </a:r>
            <a:r>
              <a:rPr lang="en-US" dirty="0" err="1"/>
              <a:t>zines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Activist </a:t>
            </a:r>
            <a:r>
              <a:rPr lang="en-US" dirty="0" err="1"/>
              <a:t>zines</a:t>
            </a:r>
            <a:endParaRPr lang="en-US" dirty="0"/>
          </a:p>
          <a:p>
            <a:pPr lvl="1"/>
            <a:r>
              <a:rPr lang="en-US" dirty="0"/>
              <a:t>Open</a:t>
            </a:r>
          </a:p>
          <a:p>
            <a:pPr lvl="1"/>
            <a:r>
              <a:rPr lang="en-US" dirty="0"/>
              <a:t>Alternative/underground</a:t>
            </a:r>
          </a:p>
          <a:p>
            <a:pPr lvl="1"/>
            <a:r>
              <a:rPr lang="en-US" dirty="0"/>
              <a:t>Immediate</a:t>
            </a:r>
          </a:p>
          <a:p>
            <a:pPr lvl="1"/>
            <a:r>
              <a:rPr lang="en-US" dirty="0"/>
              <a:t>Proactive – to get people thinking</a:t>
            </a:r>
          </a:p>
          <a:p>
            <a:pPr lvl="1"/>
            <a:r>
              <a:rPr lang="en-US" dirty="0"/>
              <a:t>Emotional</a:t>
            </a:r>
          </a:p>
          <a:p>
            <a:pPr lvl="1"/>
            <a:r>
              <a:rPr lang="en-US" dirty="0"/>
              <a:t>Provocative</a:t>
            </a:r>
          </a:p>
          <a:p>
            <a:pPr lvl="1"/>
            <a:r>
              <a:rPr lang="en-US" dirty="0"/>
              <a:t>Characteristics of New social movements (</a:t>
            </a:r>
            <a:r>
              <a:rPr lang="en-US" dirty="0" err="1"/>
              <a:t>Lievrouw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A9EFEB-360B-FE45-9963-4044BF42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556E3E-A9B9-D044-BAA0-7DA230DED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548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typologies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5790" y="1428750"/>
            <a:ext cx="9605010" cy="4697414"/>
          </a:xfrm>
        </p:spPr>
        <p:txBody>
          <a:bodyPr>
            <a:normAutofit fontScale="92500"/>
          </a:bodyPr>
          <a:lstStyle/>
          <a:p>
            <a:r>
              <a:rPr lang="en-US" dirty="0"/>
              <a:t>Fanzines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 music, sports – sharing with like minded people</a:t>
            </a:r>
          </a:p>
          <a:p>
            <a:r>
              <a:rPr lang="en-US" dirty="0"/>
              <a:t>Alternative access to audiences</a:t>
            </a:r>
          </a:p>
          <a:p>
            <a:pPr lvl="1"/>
            <a:r>
              <a:rPr lang="en-US" dirty="0"/>
              <a:t>Can’t access professional markets/gatekeepers, nothing mainstream covers your multiple specific interests</a:t>
            </a:r>
          </a:p>
          <a:p>
            <a:r>
              <a:rPr lang="en-US" dirty="0"/>
              <a:t>Personal stories</a:t>
            </a:r>
          </a:p>
          <a:p>
            <a:pPr lvl="1"/>
            <a:r>
              <a:rPr lang="en-US" dirty="0"/>
              <a:t>Blogs in print</a:t>
            </a:r>
          </a:p>
          <a:p>
            <a:r>
              <a:rPr lang="en-US" dirty="0"/>
              <a:t>Entrepreneurial</a:t>
            </a:r>
          </a:p>
          <a:p>
            <a:pPr lvl="1"/>
            <a:r>
              <a:rPr lang="en-US" dirty="0"/>
              <a:t>Collective interests, subcultures, artistic, creative, longer term plan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7E25E-CFB8-E54C-9C72-1B24C6796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918B16-04AB-8E4C-B25B-6007B11A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458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</a:t>
            </a:r>
            <a:r>
              <a:rPr lang="en-US" dirty="0" err="1"/>
              <a:t>zine</a:t>
            </a:r>
            <a:r>
              <a:rPr lang="en-US" dirty="0"/>
              <a:t> themes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 err="1"/>
              <a:t>Craftivism</a:t>
            </a:r>
            <a:r>
              <a:rPr lang="en-US" sz="2600" dirty="0"/>
              <a:t> – creativity, inspiration and empowerment of craft, </a:t>
            </a:r>
            <a:r>
              <a:rPr lang="en-GB" sz="2600" dirty="0"/>
              <a:t>empowered by ‘looking at things and saying ‘I can do that’, Rise in ‘how to’ guides </a:t>
            </a:r>
            <a:r>
              <a:rPr lang="en-US" sz="2600" dirty="0"/>
              <a:t>(Levine in Greer, </a:t>
            </a:r>
            <a:r>
              <a:rPr lang="en-US" sz="2600" dirty="0" err="1"/>
              <a:t>Wrekk</a:t>
            </a:r>
            <a:r>
              <a:rPr lang="en-US" sz="2600" dirty="0"/>
              <a:t>)</a:t>
            </a:r>
          </a:p>
          <a:p>
            <a:r>
              <a:rPr lang="en-US" sz="2600" dirty="0"/>
              <a:t>Art/thing of beauty (</a:t>
            </a:r>
            <a:r>
              <a:rPr lang="en-US" sz="2600" dirty="0" err="1"/>
              <a:t>cf</a:t>
            </a:r>
            <a:r>
              <a:rPr lang="en-US" sz="2600" dirty="0"/>
              <a:t> artists’ books) and agenda of creative portfolio &amp; freedom to play/experiment (Zweig, McRobbie)</a:t>
            </a:r>
          </a:p>
          <a:p>
            <a:r>
              <a:rPr lang="en-US" sz="2600" dirty="0"/>
              <a:t>Conscious exposure of voices (diversity agendas) (Brouwer &amp; </a:t>
            </a:r>
            <a:r>
              <a:rPr lang="en-US" sz="2600" dirty="0" err="1"/>
              <a:t>Licona</a:t>
            </a:r>
            <a:r>
              <a:rPr lang="en-US" sz="2600" dirty="0"/>
              <a:t>, </a:t>
            </a:r>
            <a:r>
              <a:rPr lang="en-US" sz="2600" dirty="0" err="1"/>
              <a:t>Ramdarshan</a:t>
            </a:r>
            <a:r>
              <a:rPr lang="en-US" sz="2600" dirty="0"/>
              <a:t>-Bold)</a:t>
            </a:r>
          </a:p>
          <a:p>
            <a:r>
              <a:rPr lang="en-US" sz="2600" dirty="0"/>
              <a:t>Conscious alternative to digital  - new circulations, new community creation (Gamble)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E71D1-231E-0B40-A3BD-A09F6141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0" y="6356351"/>
            <a:ext cx="10817920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855AB-DD48-EB49-99BE-ADBA4411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433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Themes/ Characteristics of zine-making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Scissors and glue purposeful DIY energy – punk – take ownership of own culture (</a:t>
            </a:r>
            <a:r>
              <a:rPr lang="en-US" dirty="0" err="1"/>
              <a:t>Triggs</a:t>
            </a:r>
            <a:r>
              <a:rPr lang="en-US" dirty="0"/>
              <a:t>) </a:t>
            </a:r>
          </a:p>
          <a:p>
            <a:r>
              <a:rPr lang="en-US" dirty="0"/>
              <a:t>Conscious (</a:t>
            </a:r>
            <a:r>
              <a:rPr lang="en-US" dirty="0" err="1"/>
              <a:t>mis</a:t>
            </a:r>
            <a:r>
              <a:rPr lang="en-US" dirty="0"/>
              <a:t>)appropriation, </a:t>
            </a:r>
            <a:r>
              <a:rPr lang="en-US" dirty="0" err="1"/>
              <a:t>bricolage</a:t>
            </a:r>
            <a:r>
              <a:rPr lang="en-US" dirty="0"/>
              <a:t> etc. of alternative media (</a:t>
            </a:r>
            <a:r>
              <a:rPr lang="en-US" dirty="0" err="1"/>
              <a:t>Lievrouw</a:t>
            </a:r>
            <a:r>
              <a:rPr lang="en-US" dirty="0"/>
              <a:t>)</a:t>
            </a:r>
          </a:p>
          <a:p>
            <a:r>
              <a:rPr lang="en-US" dirty="0"/>
              <a:t>Crafters’ concern with materials and aesthetic</a:t>
            </a:r>
          </a:p>
          <a:p>
            <a:r>
              <a:rPr lang="en-US" dirty="0"/>
              <a:t>Designers’ concern with visual communication</a:t>
            </a:r>
          </a:p>
          <a:p>
            <a:r>
              <a:rPr lang="en-US" dirty="0"/>
              <a:t>Contingency – it is about content</a:t>
            </a:r>
          </a:p>
          <a:p>
            <a:r>
              <a:rPr lang="en-US" dirty="0"/>
              <a:t>More entrepreneurial aspirations after the professional</a:t>
            </a:r>
          </a:p>
          <a:p>
            <a:r>
              <a:rPr lang="en-US" dirty="0"/>
              <a:t>Fun – having a go – Lo-Fi culture advice</a:t>
            </a:r>
          </a:p>
          <a:p>
            <a:r>
              <a:rPr lang="en-US" dirty="0"/>
              <a:t>Ephemeral </a:t>
            </a:r>
            <a:r>
              <a:rPr lang="en-US" dirty="0" err="1"/>
              <a:t>vs</a:t>
            </a:r>
            <a:r>
              <a:rPr lang="en-US" dirty="0"/>
              <a:t> material (</a:t>
            </a:r>
            <a:r>
              <a:rPr lang="en-US" dirty="0" err="1"/>
              <a:t>Brouwer</a:t>
            </a:r>
            <a:r>
              <a:rPr lang="en-US" dirty="0"/>
              <a:t> &amp; </a:t>
            </a:r>
            <a:r>
              <a:rPr lang="en-US" dirty="0" err="1"/>
              <a:t>Licona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560DFB-AD20-1943-A1C3-A21DF31A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E1981-2BAA-684A-8B2B-93BCBF2E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17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0043-0CD1-D747-8D03-13BB18038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D4704-FE7F-7E4E-A22C-2D61D5F6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6C3371-AEAF-DA48-910D-7B212CFC6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29D2A0-C039-3544-BA2A-ED860DBC4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982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DE6D9-1AFB-DD4A-B711-B38FE7D23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Digital Age</a:t>
            </a:r>
          </a:p>
        </p:txBody>
      </p:sp>
    </p:spTree>
    <p:extLst>
      <p:ext uri="{BB962C8B-B14F-4D97-AF65-F5344CB8AC3E}">
        <p14:creationId xmlns:p14="http://schemas.microsoft.com/office/powerpoint/2010/main" val="2046867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Early predictions about digital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ighlight>
                  <a:srgbClr val="FFFF00"/>
                </a:highlight>
              </a:rPr>
              <a:t>What is the future of zines? One word: computers.”</a:t>
            </a:r>
          </a:p>
          <a:p>
            <a:r>
              <a:rPr lang="en-GB" dirty="0" err="1">
                <a:highlight>
                  <a:srgbClr val="FFFF00"/>
                </a:highlight>
              </a:rPr>
              <a:t>Duncombe</a:t>
            </a:r>
            <a:r>
              <a:rPr lang="en-GB" dirty="0">
                <a:highlight>
                  <a:srgbClr val="FFFF00"/>
                </a:highlight>
              </a:rPr>
              <a:t>, Notes From Underground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DA1476-6822-7940-ADF2-59C9A1F96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51CA4-E1E9-874B-A2FA-E1FFB47E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512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Mainstream/alternative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“Internet technology has the capacity to erode the </a:t>
            </a:r>
            <a:r>
              <a:rPr lang="en-GB" dirty="0" err="1"/>
              <a:t>binarism</a:t>
            </a:r>
            <a:r>
              <a:rPr lang="en-GB" dirty="0"/>
              <a:t> of alternative and mainstream media and the polarities of powerful and powerless, dominance and resistance.”</a:t>
            </a:r>
          </a:p>
          <a:p>
            <a:endParaRPr lang="en-GB" dirty="0"/>
          </a:p>
          <a:p>
            <a:r>
              <a:rPr lang="en-GB" dirty="0" err="1"/>
              <a:t>Atton</a:t>
            </a:r>
            <a:r>
              <a:rPr lang="en-GB" dirty="0"/>
              <a:t>, Alternative Media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0BA68F-CF34-2F45-B43B-DDC741DE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F49A4-4899-1D42-991E-B0DCE7B35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271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Self-publishing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‘While a paradigm shift is taking place in mainstream publishing…surely this brings good news for the self-publishing community’ </a:t>
            </a:r>
          </a:p>
          <a:p>
            <a:r>
              <a:rPr lang="en-GB" dirty="0" err="1"/>
              <a:t>Triggs</a:t>
            </a:r>
            <a:r>
              <a:rPr lang="en-GB" dirty="0"/>
              <a:t>, Fanzines.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2D6D1-4D5C-EE49-A225-C7BFEA6F1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A54BF-E945-2F4C-BD16-A8C951DEA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363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tools new motivations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‘Everyday creativity …brings together at least one active human mind, and the material or digital world, in the activity of making something which is novel in that context and is a process which invokes a feeling of joy’ </a:t>
            </a:r>
          </a:p>
          <a:p>
            <a:r>
              <a:rPr lang="en-GB" dirty="0" err="1"/>
              <a:t>Gauntlett</a:t>
            </a:r>
            <a:r>
              <a:rPr lang="en-GB" dirty="0"/>
              <a:t>, Making is Connecting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D70FA0-6050-DD46-822D-755823652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BAFA5B-0D7F-AF4D-B0E1-22246442B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677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 culture evidenced in production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930" y="1340769"/>
            <a:ext cx="9627870" cy="4785395"/>
          </a:xfrm>
        </p:spPr>
        <p:txBody>
          <a:bodyPr>
            <a:normAutofit/>
          </a:bodyPr>
          <a:lstStyle/>
          <a:p>
            <a:r>
              <a:rPr lang="en-GB" dirty="0"/>
              <a:t>Production – huge challenges for early zine makers lead to exciting creative approaches to production; the look and feel was also part of their ‘alternative’ agenda; </a:t>
            </a:r>
          </a:p>
          <a:p>
            <a:r>
              <a:rPr lang="en-GB" dirty="0"/>
              <a:t>as production becomes easier this has changed the way zines look/feel and enabled participants motivated in different ways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137185-A8E6-F947-8D1E-EF942059F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F15E46-B632-5D45-9EE4-7BB74D5DD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975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are the digital impacts?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Production/layout – including publishing tools</a:t>
            </a:r>
          </a:p>
          <a:p>
            <a:r>
              <a:rPr lang="en-GB" dirty="0"/>
              <a:t>Different ways to express creativity</a:t>
            </a:r>
          </a:p>
          <a:p>
            <a:r>
              <a:rPr lang="en-GB" dirty="0"/>
              <a:t>Other methods of self—expression and exchange – more individualistic  – Social media, alternative new media</a:t>
            </a:r>
          </a:p>
          <a:p>
            <a:r>
              <a:rPr lang="en-GB" dirty="0"/>
              <a:t>Professionalisation vs DIY - rise of indie magazines</a:t>
            </a:r>
          </a:p>
          <a:p>
            <a:r>
              <a:rPr lang="en-GB" dirty="0"/>
              <a:t>Increased connectivity to collaborate, find like-minded groups</a:t>
            </a:r>
          </a:p>
          <a:p>
            <a:r>
              <a:rPr lang="en-GB" dirty="0"/>
              <a:t>Increased and easy distribution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6561F-82C6-2644-8221-403C3F1A3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9FC138-6F90-C946-9335-30801F509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607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0156F-48F8-7847-B20F-D2703D6A2F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Research - themes</a:t>
            </a:r>
          </a:p>
        </p:txBody>
      </p:sp>
    </p:spTree>
    <p:extLst>
      <p:ext uri="{BB962C8B-B14F-4D97-AF65-F5344CB8AC3E}">
        <p14:creationId xmlns:p14="http://schemas.microsoft.com/office/powerpoint/2010/main" val="3034269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520D1-7C45-6246-8F94-1C3E30D5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4F756-52B3-3B42-A431-3317FD462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have production methods changed? </a:t>
            </a:r>
          </a:p>
          <a:p>
            <a:r>
              <a:rPr lang="en-GB" dirty="0"/>
              <a:t>How far to they reflect new technologies? </a:t>
            </a:r>
          </a:p>
          <a:p>
            <a:r>
              <a:rPr lang="en-GB" dirty="0"/>
              <a:t>Has that had an impact on how professional they look?</a:t>
            </a:r>
          </a:p>
          <a:p>
            <a:r>
              <a:rPr lang="en-GB" dirty="0"/>
              <a:t>How far has that affected their creativity/experimentation?</a:t>
            </a:r>
          </a:p>
          <a:p>
            <a:r>
              <a:rPr lang="en-GB" dirty="0"/>
              <a:t>How did the ‘print is dead’ rumour fuel zine culture?</a:t>
            </a:r>
          </a:p>
          <a:p>
            <a:r>
              <a:rPr lang="en-GB" b="1" dirty="0"/>
              <a:t>How far do zine makers embrace or react to digital options? And what impact does that have on the zine scene?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AA20DC-F704-9B4D-8157-018923A6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22290C-B5E4-1747-84B2-22E610213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5964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Zines = individual creativity, no boundaries, open to different styles of individual expression, also production problem solving</a:t>
            </a:r>
          </a:p>
          <a:p>
            <a:endParaRPr lang="en-GB" dirty="0"/>
          </a:p>
          <a:p>
            <a:r>
              <a:rPr lang="en-GB" dirty="0"/>
              <a:t>How does creativity manifest itself in modern zine making in comparison to early zines?</a:t>
            </a:r>
          </a:p>
          <a:p>
            <a:r>
              <a:rPr lang="en-GB" dirty="0"/>
              <a:t>What does that say about zine culture as a creative alternative media?</a:t>
            </a:r>
          </a:p>
          <a:p>
            <a:r>
              <a:rPr lang="en-GB" dirty="0"/>
              <a:t>How far is ‘energy’ in zine making reflected in their creativity?</a:t>
            </a:r>
          </a:p>
          <a:p>
            <a:r>
              <a:rPr lang="en-GB" dirty="0"/>
              <a:t>Is there a perceived aesthetic for zines?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CAA5A-48D6-3343-8F7A-5156C09CB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829EA5-3C90-9A4F-A2F1-B29A37726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945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DIY is at the heart of zine making – desire to express identity</a:t>
            </a:r>
          </a:p>
          <a:p>
            <a:endParaRPr lang="en-GB" dirty="0"/>
          </a:p>
          <a:p>
            <a:r>
              <a:rPr lang="en-GB" dirty="0"/>
              <a:t>How does DIY manifest itself in modern zine making? </a:t>
            </a:r>
          </a:p>
          <a:p>
            <a:r>
              <a:rPr lang="en-GB" dirty="0"/>
              <a:t>How far has connectivity led to a change in zine culture around collaborative working?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D40902-E1B4-354E-B747-95BEE97F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87AFCF-E86F-BE4F-9735-0E2B7AD8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933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digital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Collaboration</a:t>
            </a:r>
            <a:r>
              <a:rPr lang="en-GB" dirty="0"/>
              <a:t> – zines can be collaborative, though not always</a:t>
            </a:r>
          </a:p>
          <a:p>
            <a:r>
              <a:rPr lang="en-GB" dirty="0"/>
              <a:t>Does internet technology lead to more collaborative zine-making?</a:t>
            </a:r>
          </a:p>
          <a:p>
            <a:endParaRPr lang="en-GB" dirty="0"/>
          </a:p>
          <a:p>
            <a:r>
              <a:rPr lang="en-GB" b="1" dirty="0"/>
              <a:t>Distribution</a:t>
            </a:r>
            <a:r>
              <a:rPr lang="en-GB" dirty="0"/>
              <a:t> – early challenges in distribution are easier to overcome. </a:t>
            </a:r>
          </a:p>
          <a:p>
            <a:r>
              <a:rPr lang="en-GB" dirty="0"/>
              <a:t>How far has technology led to more distribution options for zine-makers? </a:t>
            </a:r>
          </a:p>
          <a:p>
            <a:r>
              <a:rPr lang="en-GB" dirty="0"/>
              <a:t>And do they take them up?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67E1E-7E5E-F245-8B00-6BBB1C740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9E1797-9802-2E49-9AE2-5A132C5B1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5914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664C-F132-9C40-9ED0-AA9A967BE0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Research process </a:t>
            </a:r>
          </a:p>
        </p:txBody>
      </p:sp>
    </p:spTree>
    <p:extLst>
      <p:ext uri="{BB962C8B-B14F-4D97-AF65-F5344CB8AC3E}">
        <p14:creationId xmlns:p14="http://schemas.microsoft.com/office/powerpoint/2010/main" val="468791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 word on content analysis methodology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‘Inferring features of a non-manifest context from features of a manifest text’ </a:t>
            </a:r>
          </a:p>
          <a:p>
            <a:r>
              <a:rPr lang="en-GB" dirty="0"/>
              <a:t>‘Abductive inferences’</a:t>
            </a:r>
          </a:p>
          <a:p>
            <a:r>
              <a:rPr lang="en-GB" dirty="0"/>
              <a:t>Creating a ‘network of stable correlations - </a:t>
            </a:r>
            <a:r>
              <a:rPr lang="en-GB" dirty="0" err="1"/>
              <a:t>Krippendorf</a:t>
            </a:r>
            <a:endParaRPr lang="en-GB" dirty="0"/>
          </a:p>
          <a:p>
            <a:r>
              <a:rPr lang="en-GB" dirty="0"/>
              <a:t>‘Results need interpretation through an understanding of how the codes … connect to the wider context in which that (object) makes sense’ - Rose</a:t>
            </a:r>
          </a:p>
          <a:p>
            <a:endParaRPr lang="en-GB" dirty="0"/>
          </a:p>
          <a:p>
            <a:r>
              <a:rPr lang="en-GB" b="1" dirty="0"/>
              <a:t>Timeframes for digital development</a:t>
            </a:r>
            <a:r>
              <a:rPr lang="en-GB" dirty="0"/>
              <a:t> – titles grouped into 3 timeframes – reflecting Thompson’s stages of digital development in publishing (2005/2013) – </a:t>
            </a:r>
            <a:r>
              <a:rPr lang="en-GB" dirty="0" err="1"/>
              <a:t>eg</a:t>
            </a:r>
            <a:r>
              <a:rPr lang="en-GB" dirty="0"/>
              <a:t> developments in word processing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788D1-BFF2-F945-B333-C32F6C3B5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D88DE-1F92-3449-AD4A-CF7A5696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375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47 zines reviewed (print, UK and US)</a:t>
            </a:r>
          </a:p>
          <a:p>
            <a:r>
              <a:rPr lang="en-GB" dirty="0"/>
              <a:t>Grouped into categories</a:t>
            </a:r>
          </a:p>
          <a:p>
            <a:r>
              <a:rPr lang="en-GB" dirty="0"/>
              <a:t>Representative choices by Special Collections team</a:t>
            </a:r>
          </a:p>
          <a:p>
            <a:r>
              <a:rPr lang="en-GB" dirty="0"/>
              <a:t>Title range – influenced by direction of special collection (</a:t>
            </a:r>
            <a:r>
              <a:rPr lang="en-GB" dirty="0" err="1"/>
              <a:t>ie</a:t>
            </a:r>
            <a:r>
              <a:rPr lang="en-GB" dirty="0"/>
              <a:t> early titles have been bought specifically, less comprehensive) – themes of: Music, Feminism, LGBTQ+, Art, and random.</a:t>
            </a:r>
          </a:p>
          <a:p>
            <a:r>
              <a:rPr lang="en-GB" dirty="0"/>
              <a:t>Date range- based loosely on stages of digital development in publishing (Thompson 4 stages of 2005/2013) – </a:t>
            </a:r>
            <a:r>
              <a:rPr lang="en-GB" dirty="0" err="1"/>
              <a:t>eg</a:t>
            </a:r>
            <a:r>
              <a:rPr lang="en-GB" dirty="0"/>
              <a:t> developments in word processing</a:t>
            </a:r>
          </a:p>
          <a:p>
            <a:r>
              <a:rPr lang="en-GB" dirty="0"/>
              <a:t>Variables – used a large number in order to test which was most useful – testing ways to apply content analysis approaches to zine collections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B7028-97D2-CE47-8628-9898C8C9E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78E38-2861-8A4E-BC5B-F94A2311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7523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Zine topics and timeframes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70s/80s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90s/early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Late 00 and 2010+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Feminism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LGBT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Other</a:t>
                      </a:r>
                      <a:r>
                        <a:rPr lang="en-GB" baseline="0" dirty="0"/>
                        <a:t> interests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Zines over time 1</a:t>
                      </a:r>
                    </a:p>
                    <a:p>
                      <a:r>
                        <a:rPr lang="en-GB" dirty="0"/>
                        <a:t>Changing topics</a:t>
                      </a:r>
                    </a:p>
                    <a:p>
                      <a:r>
                        <a:rPr lang="en-GB" dirty="0"/>
                        <a:t>Random 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Zines over time 2</a:t>
                      </a:r>
                    </a:p>
                    <a:p>
                      <a:r>
                        <a:rPr lang="en-GB" dirty="0"/>
                        <a:t>1 zine over time</a:t>
                      </a:r>
                    </a:p>
                    <a:p>
                      <a:r>
                        <a:rPr lang="en-GB" dirty="0"/>
                        <a:t>Random</a:t>
                      </a:r>
                      <a:r>
                        <a:rPr lang="en-GB" baseline="0" dirty="0"/>
                        <a:t> examples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91A247-16B0-6D46-A2A9-9722CDD3F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D3FC0-DE34-B443-A06E-EB40C0E0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8113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B3A8-F4E7-3F45-B781-D8E5026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Mapping questions to research tables</a:t>
            </a:r>
          </a:p>
        </p:txBody>
      </p:sp>
      <p:pic>
        <p:nvPicPr>
          <p:cNvPr id="7" name="Content Placeholder 6" descr="shot of a mapping table&#10;">
            <a:extLst>
              <a:ext uri="{FF2B5EF4-FFF2-40B4-BE49-F238E27FC236}">
                <a16:creationId xmlns:a16="http://schemas.microsoft.com/office/drawing/2014/main" id="{F80FAE69-A98B-214D-870E-1DA1C3D7BD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070" y="1598613"/>
            <a:ext cx="11223448" cy="435133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CA0A2-EAC6-784B-9C15-F485D0D4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2C474-E043-C94C-A8E2-856C4B8BF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0428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collection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7955" y="1700809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Qualitative notes made on each zine with thematic headings </a:t>
            </a:r>
          </a:p>
          <a:p>
            <a:r>
              <a:rPr lang="en-GB" dirty="0"/>
              <a:t>Then tallies made counting occurrences of features/variables (as table) for all the zines</a:t>
            </a:r>
          </a:p>
          <a:p>
            <a:r>
              <a:rPr lang="en-GB" dirty="0"/>
              <a:t>Large number of variable to test which are most telling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173515"/>
              </p:ext>
            </p:extLst>
          </p:nvPr>
        </p:nvGraphicFramePr>
        <p:xfrm>
          <a:off x="1062990" y="4736835"/>
          <a:ext cx="8378189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9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02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7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Creativity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2D27C5-BB34-9649-8489-4553F36D24E8}"/>
              </a:ext>
            </a:extLst>
          </p:cNvPr>
          <p:cNvSpPr txBox="1"/>
          <p:nvPr/>
        </p:nvSpPr>
        <p:spPr>
          <a:xfrm>
            <a:off x="1062989" y="4263389"/>
            <a:ext cx="7331503" cy="47344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5 Data tables - Numbers of variables per table: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E2849-5CCB-7F48-B6C7-A7B278C84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5CF2A-4456-0B42-899A-1F808422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77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of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Indicators for production </a:t>
            </a:r>
          </a:p>
          <a:p>
            <a:pPr lvl="1"/>
            <a:r>
              <a:rPr lang="en-GB" dirty="0"/>
              <a:t>type of binding (</a:t>
            </a:r>
            <a:r>
              <a:rPr lang="en-GB" dirty="0" err="1"/>
              <a:t>eg</a:t>
            </a:r>
            <a:r>
              <a:rPr lang="en-GB" dirty="0"/>
              <a:t> print shop stapled, hand stapled (top corner/two staples, etc.)</a:t>
            </a:r>
          </a:p>
          <a:p>
            <a:pPr lvl="1"/>
            <a:r>
              <a:rPr lang="en-GB" dirty="0"/>
              <a:t>photo rendering (good, mixed, poor)</a:t>
            </a:r>
          </a:p>
          <a:p>
            <a:pPr lvl="1"/>
            <a:r>
              <a:rPr lang="en-GB" dirty="0"/>
              <a:t>Typefaces – use of single typeface, some use of different type faces, lots of different typefaces etc.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Recognising that these are sometimes planned, sometimes expedient</a:t>
            </a:r>
          </a:p>
          <a:p>
            <a:pPr lvl="1"/>
            <a:r>
              <a:rPr lang="en-GB" dirty="0"/>
              <a:t>Delineating experimentation/creativity vs efforts to be professional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CF5BF-69BF-AA4D-80D3-FA3254D4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7F2549-ECB6-1B40-BFF6-C5C2212AD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2436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C127D-259C-534A-8506-2EA18CDEA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tallies</a:t>
            </a:r>
          </a:p>
        </p:txBody>
      </p:sp>
      <p:pic>
        <p:nvPicPr>
          <p:cNvPr id="6" name="Content Placeholder 5" descr="shot of a part of a tally sheet&#10;">
            <a:extLst>
              <a:ext uri="{FF2B5EF4-FFF2-40B4-BE49-F238E27FC236}">
                <a16:creationId xmlns:a16="http://schemas.microsoft.com/office/drawing/2014/main" id="{0620D188-4FEF-CB42-A5C3-3D5A6AE45D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013" y="2365478"/>
            <a:ext cx="11231562" cy="281760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32B446-642E-8A4F-9F26-F4FBDBDC4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4F1896-29C4-2E4B-BC95-061E929CD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395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3593-B125-4042-8AD0-12A690EAF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Bricolage, mixed typographies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9D27B09-C2D8-6A44-B29C-099CC172FC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2372" y="1602219"/>
            <a:ext cx="2828004" cy="435133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81281-8928-3148-9390-E2A22A41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049339-644E-8B46-A877-4B3B5DC57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35</a:t>
            </a:fld>
            <a:endParaRPr lang="en-GB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8DD8509-7FCF-2A40-B17C-5D55C4D5C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220" y="1602218"/>
            <a:ext cx="6927888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70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2EFC-AC95-D04F-A445-48EB5832D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and paste Xerox, formal styling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DBA370-3551-BD4B-8A02-864F38A16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9850" y="1589223"/>
            <a:ext cx="2398070" cy="435133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2347C8-3E96-0B42-9908-B02FFA99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89924-B81A-504D-B80F-31C7544D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36</a:t>
            </a:fld>
            <a:endParaRPr lang="en-GB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E0054B6B-889C-C84E-9962-B186ADF46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50288"/>
            <a:ext cx="7737248" cy="402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2108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563C-BC53-754D-89C0-F95BA99F72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38824080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Changing to DTP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12776"/>
            <a:ext cx="9296400" cy="4968552"/>
          </a:xfrm>
        </p:spPr>
        <p:txBody>
          <a:bodyPr>
            <a:normAutofit/>
          </a:bodyPr>
          <a:lstStyle/>
          <a:p>
            <a:r>
              <a:rPr lang="en-GB" dirty="0"/>
              <a:t>Phase one –examples are hand typed up and cut and pasted into copies (with differing degrees of care)</a:t>
            </a:r>
          </a:p>
          <a:p>
            <a:r>
              <a:rPr lang="en-GB" dirty="0"/>
              <a:t>Phase two – word processing packages emerge – fewer examples of hand typed cut and paste, standard templates quickly adopted, slightly bland</a:t>
            </a:r>
          </a:p>
          <a:p>
            <a:r>
              <a:rPr lang="en-GB" dirty="0"/>
              <a:t>Phase three – more planned design, professional page makeup, print shop printing – concerted effort to focus on using technology to professionalise work – even where use cut and paste effect</a:t>
            </a:r>
          </a:p>
          <a:p>
            <a:r>
              <a:rPr lang="en-GB" dirty="0"/>
              <a:t>For later titles only – some highly designed –selling the design as integral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9D60B-B052-4D4E-AA74-7B796B172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505FDD-4847-6040-BCF0-61EC9553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689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7C7C6E4-E29C-D540-B762-ED32B2E46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3" y="1069686"/>
            <a:ext cx="3060316" cy="5303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D4D97C-4805-B547-97E5-6B8D84246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progression to DTP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DD5891-00EA-A542-AFE5-589747D693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0052" y="1980566"/>
            <a:ext cx="5124908" cy="302387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BE7A87-F31C-A346-B385-3A03AAB4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D311F-BEFE-0A40-88F2-7C59409E9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78872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86B1-D651-124E-9BB0-1B96C64B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Cover designs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F7272A-10DB-9448-8592-EDD2ED4CE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6DDA8-DB94-D948-87D0-96EA068D8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40</a:t>
            </a:fld>
            <a:endParaRPr lang="en-GB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212F2AE-7874-9F41-9314-A86F63366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769" y="1598613"/>
            <a:ext cx="7030050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0447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Word processing and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Evidenced by increase in use of typefaces</a:t>
            </a:r>
          </a:p>
          <a:p>
            <a:r>
              <a:rPr lang="en-GB" dirty="0"/>
              <a:t>Plus use of wider range of photos suggesting access to photos on internet</a:t>
            </a:r>
          </a:p>
          <a:p>
            <a:r>
              <a:rPr lang="en-GB" dirty="0"/>
              <a:t>Better resolution of images, particularly photos – this improves quite quickly</a:t>
            </a:r>
          </a:p>
          <a:p>
            <a:r>
              <a:rPr lang="en-GB" dirty="0"/>
              <a:t>Professional standard photos in the latest period</a:t>
            </a:r>
          </a:p>
          <a:p>
            <a:r>
              <a:rPr lang="en-GB" dirty="0"/>
              <a:t>Increasing number and variety of images/types</a:t>
            </a:r>
          </a:p>
          <a:p>
            <a:r>
              <a:rPr lang="en-GB" dirty="0"/>
              <a:t>Layout of images more carefully planned</a:t>
            </a:r>
          </a:p>
          <a:p>
            <a:r>
              <a:rPr lang="en-GB" dirty="0"/>
              <a:t>Covers consistently become more designed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27B9B-9F2F-F942-8F5D-1EAEBFFF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CB02B-D654-D14C-86B8-BB878D17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7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72DDC-6A38-BF46-A4BE-54EC12606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497141" cy="689471"/>
          </a:xfrm>
        </p:spPr>
        <p:txBody>
          <a:bodyPr/>
          <a:lstStyle/>
          <a:p>
            <a:r>
              <a:rPr lang="en-US" dirty="0"/>
              <a:t>Early text wrap around – DTP experimentation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211AA7-3563-AF44-B7BC-F55670FE8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D12C0D-A824-4A4E-B019-745B2D0F1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42</a:t>
            </a:fld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12B8539-B969-9D4D-AD92-BDEE21D423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9853" y="1598613"/>
            <a:ext cx="6973881" cy="435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534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Aiming for mainstream – the paradox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Some early zines used typesetters, professional printers, professional binding and distribution –  making use of mainstream approaches </a:t>
            </a:r>
            <a:r>
              <a:rPr lang="en-GB" dirty="0" err="1"/>
              <a:t>eg</a:t>
            </a:r>
            <a:r>
              <a:rPr lang="en-GB" dirty="0"/>
              <a:t> Shocking Pink</a:t>
            </a:r>
          </a:p>
          <a:p>
            <a:r>
              <a:rPr lang="en-GB" dirty="0"/>
              <a:t>Consciously emulate mainstream – </a:t>
            </a:r>
            <a:r>
              <a:rPr lang="en-GB" dirty="0" err="1"/>
              <a:t>eg</a:t>
            </a:r>
            <a:r>
              <a:rPr lang="en-GB" dirty="0"/>
              <a:t> people working on them have different roles (editing, marketing)</a:t>
            </a:r>
          </a:p>
          <a:p>
            <a:r>
              <a:rPr lang="en-GB" dirty="0"/>
              <a:t>Adopt protocols of mainstream </a:t>
            </a:r>
            <a:r>
              <a:rPr lang="en-GB" dirty="0" err="1"/>
              <a:t>eg</a:t>
            </a:r>
            <a:r>
              <a:rPr lang="en-GB" dirty="0"/>
              <a:t> captions, use of newsprint etc. </a:t>
            </a:r>
          </a:p>
          <a:p>
            <a:r>
              <a:rPr lang="en-GB" dirty="0"/>
              <a:t>Only 1 later one used a professional typesetter – the most design-oriented zine</a:t>
            </a:r>
          </a:p>
          <a:p>
            <a:r>
              <a:rPr lang="en-GB" dirty="0"/>
              <a:t>Later digital publishing by-passes the need for these roles, functions - can be more mainstream oneself</a:t>
            </a:r>
          </a:p>
          <a:p>
            <a:r>
              <a:rPr lang="en-GB" dirty="0"/>
              <a:t>However, later examples not trying to mimic mainstream in the same way – instead more be professional within own DTP arena – Zine evolution to its own indie genre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DC182-8205-264B-B13A-15378C2AF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F0776-B365-794F-A29D-205448DC5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56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Linking old and new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Early zines mimic mainstream in layout, image use, content structures</a:t>
            </a:r>
          </a:p>
          <a:p>
            <a:r>
              <a:rPr lang="en-GB" dirty="0"/>
              <a:t>Recent zines mimic early zines in cut and paste, busy layouts within their word processing package</a:t>
            </a:r>
          </a:p>
          <a:p>
            <a:r>
              <a:rPr lang="en-GB" dirty="0"/>
              <a:t>Some new zines explicitly use new technology to create old-style look (</a:t>
            </a:r>
            <a:r>
              <a:rPr lang="en-GB" dirty="0" err="1"/>
              <a:t>eg</a:t>
            </a:r>
            <a:r>
              <a:rPr lang="en-GB" dirty="0"/>
              <a:t> cut and pasted comments imposed on scans of an old zine)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54E64F-3D19-9049-BD83-859636C4A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FD98B-9AFD-B541-83F9-5FE2D05A0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creativity is manifest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Early creativity is reflected in layouts, trying different ways to fit everything in</a:t>
            </a:r>
          </a:p>
          <a:p>
            <a:r>
              <a:rPr lang="en-GB" dirty="0"/>
              <a:t>Middle stage trying for more </a:t>
            </a:r>
            <a:r>
              <a:rPr lang="en-GB" b="1" dirty="0"/>
              <a:t>consistency</a:t>
            </a:r>
            <a:r>
              <a:rPr lang="en-GB" dirty="0"/>
              <a:t> – increasing professionalism</a:t>
            </a:r>
          </a:p>
          <a:p>
            <a:r>
              <a:rPr lang="en-GB" dirty="0"/>
              <a:t>And more careful use of borders, placing of photos (more homogenous)</a:t>
            </a:r>
          </a:p>
          <a:p>
            <a:r>
              <a:rPr lang="en-GB" dirty="0"/>
              <a:t>Later stage more creativity around images (mixing types, planning specifically to use one type of image)</a:t>
            </a:r>
          </a:p>
          <a:p>
            <a:r>
              <a:rPr lang="en-GB" dirty="0"/>
              <a:t>Later creativity also around use of typefaces</a:t>
            </a:r>
          </a:p>
          <a:p>
            <a:r>
              <a:rPr lang="en-GB" dirty="0"/>
              <a:t>Handwritten sections less about expediency but conscious styling</a:t>
            </a:r>
          </a:p>
          <a:p>
            <a:r>
              <a:rPr lang="en-GB" dirty="0"/>
              <a:t>Experiments of different sorts all through – more technical experiments later</a:t>
            </a:r>
          </a:p>
          <a:p>
            <a:r>
              <a:rPr lang="en-GB" dirty="0"/>
              <a:t>Colour options limited but used creatively</a:t>
            </a:r>
          </a:p>
          <a:p>
            <a:r>
              <a:rPr lang="en-GB" dirty="0"/>
              <a:t>But less use of materials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B6EFE-6F5D-7A4A-B235-268F2307C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D1EE4-2559-CB46-B7AC-C42869C06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3980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Early DIY vested in binding, cut and paste solution</a:t>
            </a:r>
          </a:p>
          <a:p>
            <a:r>
              <a:rPr lang="en-GB" dirty="0"/>
              <a:t>Middle DIY more in trying to get the templates to work</a:t>
            </a:r>
          </a:p>
          <a:p>
            <a:r>
              <a:rPr lang="en-GB" dirty="0"/>
              <a:t>Later DIY text less busy/text heavy</a:t>
            </a:r>
          </a:p>
          <a:p>
            <a:r>
              <a:rPr lang="en-GB" dirty="0"/>
              <a:t>Handwritten sections, starts off expedient, becomes more planned</a:t>
            </a:r>
          </a:p>
          <a:p>
            <a:r>
              <a:rPr lang="en-GB" dirty="0"/>
              <a:t>Chaotic-feel remains but from being unplanned, becomes more planned</a:t>
            </a:r>
          </a:p>
          <a:p>
            <a:r>
              <a:rPr lang="en-GB" dirty="0"/>
              <a:t>Later more adoption of specific ways to look DIY (</a:t>
            </a:r>
            <a:r>
              <a:rPr lang="en-GB" dirty="0" err="1"/>
              <a:t>eg</a:t>
            </a:r>
            <a:r>
              <a:rPr lang="en-GB" dirty="0"/>
              <a:t> hand stapling, rough folding, rough photocopying – more rare in early versions)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D9D145-CE5A-8841-9B49-70F360E9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6892B-772A-7D40-8457-D6A2C45AD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6955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Professionalisation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Middle period ‘parish magazine’ style – less creative, more concentration on making it look like a professional, neat, well-produced magazine</a:t>
            </a:r>
          </a:p>
          <a:p>
            <a:r>
              <a:rPr lang="en-GB" dirty="0"/>
              <a:t>Earlier = distribution is more considered – mimicking mainstream</a:t>
            </a:r>
          </a:p>
          <a:p>
            <a:r>
              <a:rPr lang="en-GB" dirty="0"/>
              <a:t>Later = copyright, barcodes etc.</a:t>
            </a:r>
          </a:p>
          <a:p>
            <a:r>
              <a:rPr lang="en-GB" dirty="0"/>
              <a:t>But an expectation later of what a zine should look like – divergence – highly professional approach, drawing on conscious mimicking of early zine rough and ready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EF0B4-2FB6-0D4E-9B12-12E1E1F2E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CFAA6E-AF3A-5C49-90BD-F28250D1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4215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Clear early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538" y="1340768"/>
            <a:ext cx="9506262" cy="504056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Full options to subscribe, buy back issues etc. are clearly stated in earlier zines (no later zines mention subscriptions)</a:t>
            </a:r>
          </a:p>
          <a:p>
            <a:r>
              <a:rPr lang="en-GB" dirty="0"/>
              <a:t>Formal outlets only featured for the 4 early professional zines</a:t>
            </a:r>
          </a:p>
          <a:p>
            <a:r>
              <a:rPr lang="en-GB" dirty="0"/>
              <a:t>Later zines are much less preoccupied with explaining how to get hold of them</a:t>
            </a:r>
          </a:p>
          <a:p>
            <a:r>
              <a:rPr lang="en-GB" dirty="0"/>
              <a:t>Print-focus - No later zines were also available as PDF/Online/e-zines</a:t>
            </a:r>
          </a:p>
          <a:p>
            <a:r>
              <a:rPr lang="en-GB" dirty="0"/>
              <a:t>Addresses main distribution/ email addresses take over from postal addresses</a:t>
            </a:r>
          </a:p>
          <a:p>
            <a:r>
              <a:rPr lang="en-GB" dirty="0"/>
              <a:t>Some websites for later zines suggesting marketing</a:t>
            </a:r>
          </a:p>
          <a:p>
            <a:r>
              <a:rPr lang="en-GB" dirty="0"/>
              <a:t>No explicit marketing activity across any stages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EE415-5253-E246-8633-1E772D9C5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ACAF4-1426-4143-AF16-4F93EEFE0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5869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Collaborative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Contributor zines feature earlier/middle</a:t>
            </a:r>
          </a:p>
          <a:p>
            <a:r>
              <a:rPr lang="en-GB" dirty="0"/>
              <a:t>Collectives/cooperatives feature later</a:t>
            </a:r>
          </a:p>
          <a:p>
            <a:r>
              <a:rPr lang="en-GB" dirty="0"/>
              <a:t>Personal zines become more prevalent later</a:t>
            </a:r>
          </a:p>
          <a:p>
            <a:r>
              <a:rPr lang="en-GB" dirty="0"/>
              <a:t>Homogeneity across the music zines (content and style the same – the type of music is the differentiator /plus authorial voice)</a:t>
            </a:r>
          </a:p>
          <a:p>
            <a:r>
              <a:rPr lang="en-GB" dirty="0"/>
              <a:t>No indication of technology/connecting up via social media to collaborate/create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677BE-A042-814C-A682-643B041DE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C00DA-D899-0646-8DA3-F31405390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6283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00" y="509953"/>
            <a:ext cx="11392210" cy="689471"/>
          </a:xfrm>
        </p:spPr>
        <p:txBody>
          <a:bodyPr/>
          <a:lstStyle/>
          <a:p>
            <a:r>
              <a:rPr lang="en-GB" dirty="0"/>
              <a:t>Cross-period  - Zine characteristics of form?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(not all zines do this but these are features frequently found across periods)</a:t>
            </a:r>
          </a:p>
          <a:p>
            <a:r>
              <a:rPr lang="en-GB" dirty="0"/>
              <a:t>Cut and paste</a:t>
            </a:r>
          </a:p>
          <a:p>
            <a:r>
              <a:rPr lang="en-GB" dirty="0"/>
              <a:t>Busy design</a:t>
            </a:r>
          </a:p>
          <a:p>
            <a:r>
              <a:rPr lang="en-GB" dirty="0"/>
              <a:t>Text-heavy</a:t>
            </a:r>
          </a:p>
          <a:p>
            <a:r>
              <a:rPr lang="en-GB" dirty="0"/>
              <a:t>Often no clear distribution of any sort</a:t>
            </a:r>
          </a:p>
          <a:p>
            <a:r>
              <a:rPr lang="en-GB" dirty="0"/>
              <a:t>Black and white A5 most popular format</a:t>
            </a:r>
          </a:p>
          <a:p>
            <a:r>
              <a:rPr lang="en-GB" dirty="0"/>
              <a:t>Creativity mostly in text/layout not in format</a:t>
            </a:r>
          </a:p>
          <a:p>
            <a:r>
              <a:rPr lang="en-GB" dirty="0"/>
              <a:t>Print shop printing &amp; standard paper use</a:t>
            </a:r>
          </a:p>
          <a:p>
            <a:r>
              <a:rPr lang="en-GB" dirty="0"/>
              <a:t>Some sort of experimentation</a:t>
            </a:r>
          </a:p>
          <a:p>
            <a:r>
              <a:rPr lang="en-GB" dirty="0"/>
              <a:t>Energetic layout, pride in uniqueness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79F85A-E4AB-094C-9621-FB24EA936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9567" y="6356351"/>
            <a:ext cx="10638353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B5AE9-169C-D34A-8E7E-FE1A8DB73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21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B5E83-6E96-B247-A005-C7E9ECF9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- The ’publishing story’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20602-3338-BC41-9F02-09E343D4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Paradox of seeking the mainstream – challenge of distributing alternative media, mimicking mainstream approaches</a:t>
            </a:r>
          </a:p>
          <a:p>
            <a:r>
              <a:rPr lang="en-US" dirty="0"/>
              <a:t>As mainstream methods become prevalent – drawing back from some of the mainstream methods and protocols, mimicking early zine approaches</a:t>
            </a:r>
          </a:p>
          <a:p>
            <a:r>
              <a:rPr lang="en-US" dirty="0"/>
              <a:t>Mid-term DTP - parish magazine style – consciously normalizing but the least creative</a:t>
            </a:r>
          </a:p>
          <a:p>
            <a:r>
              <a:rPr lang="en-US" dirty="0"/>
              <a:t>Divergence of zine types – the portfolio zine offshoot – individual showcase vs collective identity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C5777-4F96-A74B-AE44-AF2D7670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F72B6-BFC3-8F4F-B42C-A0F9A57A8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182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2C771-3F06-0940-9584-DA69E948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5A7BD2-1BC8-C143-9391-EBED42E71F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still identifiable aspects of modern zines that reflect the ethos of alternative media and its power to engage audiences</a:t>
            </a:r>
          </a:p>
          <a:p>
            <a:r>
              <a:rPr lang="en-GB" dirty="0"/>
              <a:t>While there is a changing relationship to craft in digital age, zine makers embrace digital options and often reflect characteristics of early zines within their digitally produced zines</a:t>
            </a:r>
          </a:p>
          <a:p>
            <a:r>
              <a:rPr lang="en-GB" dirty="0"/>
              <a:t>Digital is not counter to zine culture but another tool for making</a:t>
            </a:r>
          </a:p>
          <a:p>
            <a:r>
              <a:rPr lang="en-GB" dirty="0"/>
              <a:t>Collaborative working has become more prevalent enabled by digital connectivity– though at times porous boundary with indie magazine</a:t>
            </a:r>
          </a:p>
          <a:p>
            <a:r>
              <a:rPr lang="en-GB" dirty="0"/>
              <a:t>Continuity despite significant change in production methods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58755-FBC8-CF44-813F-9C8F1406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E3C17-B2C6-D143-87E7-8FC1FFB7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6921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 -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Go through qualitative data</a:t>
            </a:r>
          </a:p>
          <a:p>
            <a:r>
              <a:rPr lang="en-GB" dirty="0"/>
              <a:t>Assess:</a:t>
            </a:r>
          </a:p>
          <a:p>
            <a:pPr lvl="1"/>
            <a:r>
              <a:rPr lang="en-GB" dirty="0"/>
              <a:t>Genre</a:t>
            </a:r>
          </a:p>
          <a:p>
            <a:pPr lvl="1"/>
            <a:r>
              <a:rPr lang="en-GB" dirty="0"/>
              <a:t>Emerging sense of curation</a:t>
            </a:r>
          </a:p>
          <a:p>
            <a:pPr lvl="1"/>
            <a:r>
              <a:rPr lang="en-GB" dirty="0"/>
              <a:t>Change over time</a:t>
            </a:r>
          </a:p>
          <a:p>
            <a:pPr lvl="1"/>
            <a:r>
              <a:rPr lang="en-GB" dirty="0"/>
              <a:t>Detail </a:t>
            </a:r>
            <a:r>
              <a:rPr lang="en-GB" dirty="0" err="1"/>
              <a:t>professionalisation</a:t>
            </a:r>
            <a:endParaRPr lang="en-GB" dirty="0"/>
          </a:p>
          <a:p>
            <a:pPr lvl="1"/>
            <a:r>
              <a:rPr lang="en-GB" dirty="0"/>
              <a:t>More specific exploration of </a:t>
            </a:r>
            <a:r>
              <a:rPr lang="en-GB" dirty="0" err="1"/>
              <a:t>bricolage</a:t>
            </a:r>
            <a:endParaRPr lang="en-GB" dirty="0"/>
          </a:p>
          <a:p>
            <a:pPr lvl="1"/>
            <a:r>
              <a:rPr lang="en-GB" dirty="0"/>
              <a:t>Unpick transition between zine to indie mag</a:t>
            </a:r>
          </a:p>
          <a:p>
            <a:pPr lvl="1"/>
            <a:r>
              <a:rPr lang="en-GB" dirty="0"/>
              <a:t>And explore zine as self-publishing and self-promotion</a:t>
            </a:r>
          </a:p>
          <a:p>
            <a:pPr lvl="1"/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2407FC-B3A5-1D45-87E4-BC1072CA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Frania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0B479-F57E-434B-A5A4-7781C861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3310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/>
              <a:t>Alternative Media, </a:t>
            </a:r>
            <a:r>
              <a:rPr lang="en-GB" dirty="0" err="1"/>
              <a:t>Atton</a:t>
            </a:r>
            <a:endParaRPr lang="en-GB" dirty="0"/>
          </a:p>
          <a:p>
            <a:r>
              <a:rPr lang="en-GB" dirty="0"/>
              <a:t>Notes from Underground, </a:t>
            </a:r>
            <a:r>
              <a:rPr lang="en-GB" dirty="0" err="1"/>
              <a:t>Duncombe</a:t>
            </a:r>
            <a:endParaRPr lang="en-GB" dirty="0"/>
          </a:p>
          <a:p>
            <a:r>
              <a:rPr lang="en-GB" dirty="0"/>
              <a:t>Making is Connecting – </a:t>
            </a:r>
            <a:r>
              <a:rPr lang="en-GB" dirty="0" err="1"/>
              <a:t>Gauntlett</a:t>
            </a:r>
            <a:endParaRPr lang="en-GB" dirty="0"/>
          </a:p>
          <a:p>
            <a:r>
              <a:rPr lang="en-GB" dirty="0"/>
              <a:t>Be Creative – </a:t>
            </a:r>
            <a:r>
              <a:rPr lang="en-GB" dirty="0" err="1"/>
              <a:t>McRobbie</a:t>
            </a:r>
            <a:endParaRPr lang="en-GB" dirty="0"/>
          </a:p>
          <a:p>
            <a:r>
              <a:rPr lang="en-GB" dirty="0"/>
              <a:t>Fanzines – </a:t>
            </a:r>
            <a:r>
              <a:rPr lang="en-GB" dirty="0" err="1"/>
              <a:t>Triggs</a:t>
            </a:r>
            <a:endParaRPr lang="en-GB" dirty="0"/>
          </a:p>
          <a:p>
            <a:r>
              <a:rPr lang="en-GB" dirty="0"/>
              <a:t>How internet revived </a:t>
            </a:r>
            <a:r>
              <a:rPr lang="en-GB" dirty="0" err="1"/>
              <a:t>zine</a:t>
            </a:r>
            <a:r>
              <a:rPr lang="en-GB" dirty="0"/>
              <a:t> scene – Gamble</a:t>
            </a:r>
          </a:p>
          <a:p>
            <a:r>
              <a:rPr lang="en-GB" dirty="0"/>
              <a:t>Scissors and Glue – </a:t>
            </a:r>
            <a:r>
              <a:rPr lang="en-GB" dirty="0" err="1"/>
              <a:t>Triggs</a:t>
            </a:r>
            <a:endParaRPr lang="en-GB" dirty="0"/>
          </a:p>
          <a:p>
            <a:r>
              <a:rPr lang="en-GB" dirty="0"/>
              <a:t>Alternative and Activist Media - </a:t>
            </a:r>
            <a:r>
              <a:rPr lang="en-GB" dirty="0" err="1"/>
              <a:t>Lieuvrow</a:t>
            </a:r>
            <a:r>
              <a:rPr lang="en-GB" dirty="0"/>
              <a:t> </a:t>
            </a:r>
          </a:p>
          <a:p>
            <a:r>
              <a:rPr lang="en-GB" dirty="0"/>
              <a:t>Stolen Sharpie Revolution – </a:t>
            </a:r>
            <a:r>
              <a:rPr lang="en-GB" dirty="0" err="1"/>
              <a:t>Wreek</a:t>
            </a:r>
            <a:endParaRPr lang="en-GB" dirty="0"/>
          </a:p>
          <a:p>
            <a:r>
              <a:rPr lang="en-GB" dirty="0" err="1"/>
              <a:t>Craftivism</a:t>
            </a:r>
            <a:r>
              <a:rPr lang="en-GB" dirty="0"/>
              <a:t> – Greer</a:t>
            </a:r>
          </a:p>
          <a:p>
            <a:r>
              <a:rPr lang="en-GB" dirty="0"/>
              <a:t>Trans(affective)mediation – </a:t>
            </a:r>
            <a:r>
              <a:rPr lang="en-GB" dirty="0" err="1"/>
              <a:t>Brouwer</a:t>
            </a:r>
            <a:r>
              <a:rPr lang="en-GB" dirty="0"/>
              <a:t> &amp; </a:t>
            </a:r>
            <a:r>
              <a:rPr lang="en-GB" dirty="0" err="1"/>
              <a:t>Licona</a:t>
            </a:r>
            <a:endParaRPr lang="en-GB" dirty="0"/>
          </a:p>
          <a:p>
            <a:r>
              <a:rPr lang="en-GB" dirty="0"/>
              <a:t>Artists, Books, </a:t>
            </a:r>
            <a:r>
              <a:rPr lang="en-GB" dirty="0" err="1"/>
              <a:t>Zines</a:t>
            </a:r>
            <a:r>
              <a:rPr lang="en-GB"/>
              <a:t> - Zweig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34638F-5B9B-B44C-A753-CC1D05D7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0000" y="6356351"/>
            <a:ext cx="10817920" cy="365125"/>
          </a:xfrm>
        </p:spPr>
        <p:txBody>
          <a:bodyPr/>
          <a:lstStyle/>
          <a:p>
            <a:r>
              <a:rPr lang="en-GB" dirty="0" err="1"/>
              <a:t>Frania</a:t>
            </a:r>
            <a:r>
              <a:rPr lang="en-GB" dirty="0"/>
              <a:t> Hall, SHARP 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DBD4B6-9802-2349-B696-00AE0F593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4DD18-3BAA-4355-818F-276271CC9ACC}" type="slidenum">
              <a:rPr lang="en-GB" smtClean="0"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9089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496EDCA-F28E-9043-B4E0-DA0F72873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74" y="3669030"/>
            <a:ext cx="4845805" cy="843197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r>
              <a:rPr lang="en-US" dirty="0" err="1"/>
              <a:t>f.hall@lcc.arts.ac.uk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118483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348BC8C4-8836-D34C-A710-F270EF85D1D1}" vid="{9D1847DD-EAA1-844B-81C4-374CEB763E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392AD9-B980-4FE1-B267-4A29DB51236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UAL Theme</Template>
  <TotalTime>1538</TotalTime>
  <Words>2863</Words>
  <Application>Microsoft Office PowerPoint</Application>
  <PresentationFormat>Widescreen</PresentationFormat>
  <Paragraphs>397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Wingdings 2</vt:lpstr>
      <vt:lpstr>UAL Theme</vt:lpstr>
      <vt:lpstr>CHANGING ZINE SCENES –   Creativity, zine forms and new digital practices  Frania Hall</vt:lpstr>
      <vt:lpstr>The Zine</vt:lpstr>
      <vt:lpstr>The Zine in production</vt:lpstr>
      <vt:lpstr>LCC zine collection</vt:lpstr>
      <vt:lpstr>LCC zine collection</vt:lpstr>
      <vt:lpstr>Using the special collection at LCC</vt:lpstr>
      <vt:lpstr>PowerPoint Presentation</vt:lpstr>
      <vt:lpstr>The project</vt:lpstr>
      <vt:lpstr>Zine-making: Many Motivations </vt:lpstr>
      <vt:lpstr>Some typologies of zines</vt:lpstr>
      <vt:lpstr>More typologies</vt:lpstr>
      <vt:lpstr>Further zine themes today</vt:lpstr>
      <vt:lpstr>Themes/ Characteristics of zine-making</vt:lpstr>
      <vt:lpstr>PowerPoint Presentation</vt:lpstr>
      <vt:lpstr>The Digital Age</vt:lpstr>
      <vt:lpstr>Early predictions about digital</vt:lpstr>
      <vt:lpstr>Mainstream/alternative</vt:lpstr>
      <vt:lpstr>Self-publishing</vt:lpstr>
      <vt:lpstr>New tools new motivations</vt:lpstr>
      <vt:lpstr>Zine culture evidenced in production methods</vt:lpstr>
      <vt:lpstr>What are the digital impacts?</vt:lpstr>
      <vt:lpstr>The Research - themes</vt:lpstr>
      <vt:lpstr>Research questions</vt:lpstr>
      <vt:lpstr>Creativity</vt:lpstr>
      <vt:lpstr>DIY</vt:lpstr>
      <vt:lpstr>Further digital themes</vt:lpstr>
      <vt:lpstr>Research process </vt:lpstr>
      <vt:lpstr>A word on content analysis methodology</vt:lpstr>
      <vt:lpstr>Sample</vt:lpstr>
      <vt:lpstr>Zine topics and timeframes</vt:lpstr>
      <vt:lpstr>Mapping questions to research tables</vt:lpstr>
      <vt:lpstr>Data collection methods</vt:lpstr>
      <vt:lpstr>Example of variables</vt:lpstr>
      <vt:lpstr>Example of tallies</vt:lpstr>
      <vt:lpstr>Bricolage, mixed typographies</vt:lpstr>
      <vt:lpstr>Cut and paste Xerox, formal styling</vt:lpstr>
      <vt:lpstr>Findings</vt:lpstr>
      <vt:lpstr>Changing to DTP</vt:lpstr>
      <vt:lpstr>The progression to DTP</vt:lpstr>
      <vt:lpstr>Cover designs</vt:lpstr>
      <vt:lpstr>Word processing and images</vt:lpstr>
      <vt:lpstr>Early text wrap around – DTP experimentation</vt:lpstr>
      <vt:lpstr>Aiming for mainstream – the paradox</vt:lpstr>
      <vt:lpstr>Linking old and new</vt:lpstr>
      <vt:lpstr>Where creativity is manifest</vt:lpstr>
      <vt:lpstr>DIY</vt:lpstr>
      <vt:lpstr>Professionalisation</vt:lpstr>
      <vt:lpstr>Clear early distribution</vt:lpstr>
      <vt:lpstr>Collaborative</vt:lpstr>
      <vt:lpstr>Cross-period  - Zine characteristics of form?</vt:lpstr>
      <vt:lpstr>Summary - The ’publishing story’</vt:lpstr>
      <vt:lpstr>Finally</vt:lpstr>
      <vt:lpstr>Next steps - research</vt:lpstr>
      <vt:lpstr>Refs</vt:lpstr>
      <vt:lpstr>Thank you f.hall@lcc.arts.ac.uk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Frania Hall</dc:creator>
  <cp:lastModifiedBy>frania hall</cp:lastModifiedBy>
  <cp:revision>49</cp:revision>
  <dcterms:created xsi:type="dcterms:W3CDTF">2021-12-06T13:26:25Z</dcterms:created>
  <dcterms:modified xsi:type="dcterms:W3CDTF">2024-10-13T14:33:20Z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