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0"/>
  </p:notesMasterIdLst>
  <p:sldIdLst>
    <p:sldId id="256" r:id="rId5"/>
    <p:sldId id="258" r:id="rId6"/>
    <p:sldId id="257" r:id="rId7"/>
    <p:sldId id="260" r:id="rId8"/>
    <p:sldId id="268" r:id="rId9"/>
    <p:sldId id="270" r:id="rId10"/>
    <p:sldId id="259" r:id="rId11"/>
    <p:sldId id="261" r:id="rId12"/>
    <p:sldId id="262" r:id="rId13"/>
    <p:sldId id="269" r:id="rId14"/>
    <p:sldId id="263" r:id="rId15"/>
    <p:sldId id="264" r:id="rId16"/>
    <p:sldId id="265" r:id="rId17"/>
    <p:sldId id="266" r:id="rId18"/>
    <p:sldId id="26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4F3C91-171A-48D8-9615-2BB4B313ED01}" v="3" dt="2024-10-22T10:27:45.13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73789" autoAdjust="0"/>
  </p:normalViewPr>
  <p:slideViewPr>
    <p:cSldViewPr snapToGrid="0">
      <p:cViewPr varScale="1">
        <p:scale>
          <a:sx n="46" d="100"/>
          <a:sy n="46" d="100"/>
        </p:scale>
        <p:origin x="144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DAEF14-6F21-45A7-8617-81D85E7CD838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1C254C-0FCC-4EF5-8410-68D174F5DE0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0965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(QS World University Rankings)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1C254C-0FCC-4EF5-8410-68D174F5DE09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110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Italian fashion writer. Collected hats. </a:t>
            </a:r>
          </a:p>
          <a:p>
            <a:r>
              <a:rPr lang="en-GB" dirty="0"/>
              <a:t>Exhibitions e.g. Milan 2011, V&amp;A 2006</a:t>
            </a:r>
          </a:p>
          <a:p>
            <a:r>
              <a:rPr lang="en-GB" dirty="0"/>
              <a:t>Died 2012. Stored in Milan, curated by experts at UAL (Judith Clark).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1C254C-0FCC-4EF5-8410-68D174F5DE09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6175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Here’s archive system  - set up in a weird way!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1C254C-0FCC-4EF5-8410-68D174F5DE09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6680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Data had originally been set up in online database (</a:t>
            </a:r>
            <a:r>
              <a:rPr lang="en-GB" dirty="0" err="1"/>
              <a:t>SQLServer</a:t>
            </a:r>
            <a:r>
              <a:rPr lang="en-GB" dirty="0"/>
              <a:t> I think) in weird configuration, with dimensions separated out into their own table (just height breadth and depth).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1C254C-0FCC-4EF5-8410-68D174F5DE09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1130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Ten years later - server upgrade needed Costs money that we didn't have, and set up in this weird way, so what to do?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1C254C-0FCC-4EF5-8410-68D174F5DE09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74679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Figshare is the obvious candidate - data plus multiple images. But it's going to be a long job - 800 hats. Planned to do it manually. Then Anab: can we export it?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1C254C-0FCC-4EF5-8410-68D174F5DE09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631476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… but once we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1C254C-0FCC-4EF5-8410-68D174F5DE09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60899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Hats done in </a:t>
            </a:r>
            <a:r>
              <a:rPr lang="en-GB" dirty="0" err="1"/>
              <a:t>portait</a:t>
            </a:r>
            <a:r>
              <a:rPr lang="en-GB" dirty="0"/>
              <a:t> style - they are literally portraits!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1C254C-0FCC-4EF5-8410-68D174F5DE09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251616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Content-aware fill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1C254C-0FCC-4EF5-8410-68D174F5DE09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775120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1C254C-0FCC-4EF5-8410-68D174F5DE09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186233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FDAB07-F920-5299-B23A-2B66AAD27D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4D4B495-DC2E-34D4-BA71-F01D2A12E9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F49AB-06D1-F71A-9E7B-B652526AED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BB971-196F-A7A5-88A2-8CAD7EC94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0279F-3BD1-84DF-1CFB-A0202A8A99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918573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21326A-4B4E-B40D-1C2F-6B208C380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E93207-D4BD-C90A-D527-640A890168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A2AFD9-5574-34B7-F188-AC48FEF877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72D71F5-466C-DE55-73CF-3F7F32252F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5AC8AA-3FDE-F20E-FAC0-A67A428FDC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30077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EEDAE-7AD1-0CF2-B5BD-B774A32CE8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5B0B6-939D-D81C-AD5D-12F4337B2C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B35F61-6921-548E-2F99-275C7FE543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3BB2459-3225-E5D0-DE87-F4CD012F11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25236E-3D4A-1F90-06A1-CCD1A214C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1413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F022BD-6D5B-A00F-6D36-3988096F53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3F9D1F-CFFD-0E5D-39F6-54F3E0B39C4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A182A40-724D-2F2A-648B-B2755D8AD1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7C9300B-F6A5-21B6-71C7-89D51573E9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922A2E8-B3F6-FF36-213C-FEF876F5F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6FECDC0-8244-A065-0CBD-80BE5B01E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268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9B1C0E-07D4-AB4F-6AEF-243511814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DD218-E232-0031-6CB8-62741278D6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61248B3-CA86-8C73-CB6F-32B36D5A7D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2FF518E-7A1D-9CCA-E3E9-2364C358EB7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72FF26-2138-243C-67FB-579C8D13309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FB0B49A-A50B-E51F-8992-5318EFF93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F7AA302-E5B7-3384-9D6D-E8B314165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EFD8C4-548A-922E-908A-6E8BBEB638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0709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4BC407-E0AB-3C0E-6A16-4086570F06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651C2E5-D894-4A38-33A3-FFEF758B8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8398DD-739C-911A-DC9B-6113006318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AE23B1-A578-D0A5-57F8-D93B25D19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62154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25D22A-9073-9AEB-46D5-FE92805BC7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8755E53-CDA3-5524-475E-8BBBB9A053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0A2B8C9-5F40-2F2F-B331-87D3610EB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23938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6A9EB8-B902-AF38-1A12-541C7DAB91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E7F48F-9A07-4FCA-2410-4191456CAB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ECE93-11BD-0DC3-45DB-39E641633C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517196-2E2B-36C5-DF3A-D147734DEE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78B2F15-3AEE-936A-5BAE-F8D09A206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6AA87E0-657B-B617-0D08-CB29FA15E2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44830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14CB2-354D-3DD6-DA5D-5C60FE3C2D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63BB16B-3007-9122-574B-1C1E9C967C3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E71A2D-D71E-A3F4-BEFD-D2F2EBF29F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F658FC-4693-B58C-5979-167F29CEC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93F228-C641-43DF-F870-42D73292A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946DC1-3950-F7F1-1B7F-B54D63660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11170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170BEF-188E-2363-D9F9-4E0135AF2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3718C7-3ADE-313C-AFEF-F3F5BF1822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4B5770-4A6C-32D8-F491-22435D602D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08CA60-33A1-FB21-56A3-E9887D97DC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CE1B96-947E-731C-9D40-4531073AB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77260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970BE59-ADBA-7F5F-DC90-D3F5A63E64B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9E0718C-E234-60B6-4758-D56CDAD252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66651D-9304-9E25-5000-E2B42A42BA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AF7435-9C9D-67F8-1B7F-23D09E63D3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50FEB-2903-158F-D60C-C6E291A5F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7828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362E1A0-3272-5C07-06A3-10DB5A9CC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4B81ABC-CE5E-5F7E-4FB6-6E691D645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128CB1-BB3E-DBBD-8BFF-9768DDC8C71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2EFA9C9-4FB7-4EF3-A8E3-DC0B1E065032}" type="datetimeFigureOut">
              <a:rPr lang="en-GB" smtClean="0"/>
              <a:t>12/11/2024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2CF630-0444-944A-17A7-E0481709256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FA61F-D020-30BC-BF43-4AFFFA1233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A5D62-9EBD-4B54-89D0-C797B3FA7C2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2873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figshare.arts.ac.uk/piaggi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1D86FA-73F7-FA2F-1EAD-F547364B0DF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3143" y="1122363"/>
            <a:ext cx="10885714" cy="2387600"/>
          </a:xfrm>
        </p:spPr>
        <p:txBody>
          <a:bodyPr/>
          <a:lstStyle/>
          <a:p>
            <a:r>
              <a:rPr lang="en-GB" dirty="0"/>
              <a:t>From Outdated to Outstanding: The Piaggi Hat Collection's Journey </a:t>
            </a:r>
            <a:r>
              <a:rPr lang="en-GB"/>
              <a:t>to Figshare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FF33D0-B511-C387-9764-02F0E598B88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Mark Hibbett and Anab Hussen, University of the Arts London</a:t>
            </a: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70C9F255-73AC-FF89-D6A4-7D22451D4F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95315" y="5735637"/>
            <a:ext cx="2970052" cy="8481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980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2A93A-498E-381F-B738-9FB543BF8B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19283"/>
            <a:ext cx="10515600" cy="1325563"/>
          </a:xfrm>
        </p:spPr>
        <p:txBody>
          <a:bodyPr>
            <a:noAutofit/>
          </a:bodyPr>
          <a:lstStyle/>
          <a:p>
            <a:r>
              <a:rPr lang="en-GB" sz="3200" dirty="0"/>
              <a:t>Europe's largest specialist university for art and design</a:t>
            </a:r>
          </a:p>
          <a:p>
            <a:r>
              <a:rPr lang="en-GB" sz="3200" dirty="0"/>
              <a:t>World Top 2 university for art and design </a:t>
            </a:r>
          </a:p>
          <a:p>
            <a:r>
              <a:rPr lang="en-GB" sz="3200" dirty="0"/>
              <a:t>Six colleges</a:t>
            </a:r>
          </a:p>
          <a:p>
            <a:r>
              <a:rPr lang="en-GB" sz="3200" dirty="0"/>
              <a:t>Teaching-focused</a:t>
            </a:r>
          </a:p>
          <a:p>
            <a:endParaRPr lang="en-GB" sz="32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7763D64-FCD8-D33C-12A0-AADB22106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6729" y="884254"/>
            <a:ext cx="7758544" cy="2215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18550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1D81-2A80-2848-72B7-F756A2DB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Anna Piaggi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BFF1D180-E418-D057-4EBD-76CAF5E866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9543" y="1505404"/>
            <a:ext cx="8153400" cy="45820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51476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1D81-2A80-2848-72B7-F756A2DB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Old system</a:t>
            </a:r>
          </a:p>
        </p:txBody>
      </p:sp>
      <p:pic>
        <p:nvPicPr>
          <p:cNvPr id="7" name="Picture 6" descr="A group of hats on a mannequin&#10;&#10;Description automatically generated">
            <a:extLst>
              <a:ext uri="{FF2B5EF4-FFF2-40B4-BE49-F238E27FC236}">
                <a16:creationId xmlns:a16="http://schemas.microsoft.com/office/drawing/2014/main" id="{97F4754B-B254-60F1-237D-950CA2A0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06" y="1408115"/>
            <a:ext cx="10515600" cy="537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40764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5DB6C2-202E-AF81-D170-F2E5B79A6A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Existing data</a:t>
            </a:r>
          </a:p>
        </p:txBody>
      </p:sp>
      <p:sp>
        <p:nvSpPr>
          <p:cNvPr id="4" name="Flowchart: Internal Storage 3">
            <a:extLst>
              <a:ext uri="{FF2B5EF4-FFF2-40B4-BE49-F238E27FC236}">
                <a16:creationId xmlns:a16="http://schemas.microsoft.com/office/drawing/2014/main" id="{0035818A-8660-72A7-3854-A747237B897C}"/>
              </a:ext>
            </a:extLst>
          </p:cNvPr>
          <p:cNvSpPr/>
          <p:nvPr/>
        </p:nvSpPr>
        <p:spPr>
          <a:xfrm>
            <a:off x="2296886" y="2177143"/>
            <a:ext cx="2601686" cy="2351314"/>
          </a:xfrm>
          <a:prstGeom prst="flowChartInternalStorag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ECB3E41-7E84-B11D-4291-481F6EA815C7}"/>
              </a:ext>
            </a:extLst>
          </p:cNvPr>
          <p:cNvSpPr txBox="1"/>
          <p:nvPr/>
        </p:nvSpPr>
        <p:spPr>
          <a:xfrm>
            <a:off x="3201250" y="2950417"/>
            <a:ext cx="92358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Data</a:t>
            </a:r>
          </a:p>
        </p:txBody>
      </p:sp>
      <p:sp>
        <p:nvSpPr>
          <p:cNvPr id="6" name="Flowchart: Internal Storage 5">
            <a:extLst>
              <a:ext uri="{FF2B5EF4-FFF2-40B4-BE49-F238E27FC236}">
                <a16:creationId xmlns:a16="http://schemas.microsoft.com/office/drawing/2014/main" id="{068C8068-F09C-ADC4-A8A7-6D4C06DD223D}"/>
              </a:ext>
            </a:extLst>
          </p:cNvPr>
          <p:cNvSpPr/>
          <p:nvPr/>
        </p:nvSpPr>
        <p:spPr>
          <a:xfrm>
            <a:off x="6946942" y="758259"/>
            <a:ext cx="2601686" cy="2351314"/>
          </a:xfrm>
          <a:prstGeom prst="flowChartInternalStorag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FCDC6F2-C224-C12E-C97C-9D668910B876}"/>
              </a:ext>
            </a:extLst>
          </p:cNvPr>
          <p:cNvSpPr txBox="1"/>
          <p:nvPr/>
        </p:nvSpPr>
        <p:spPr>
          <a:xfrm>
            <a:off x="7605374" y="1531533"/>
            <a:ext cx="14154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Colours</a:t>
            </a:r>
          </a:p>
        </p:txBody>
      </p:sp>
      <p:sp>
        <p:nvSpPr>
          <p:cNvPr id="8" name="Flowchart: Internal Storage 7">
            <a:extLst>
              <a:ext uri="{FF2B5EF4-FFF2-40B4-BE49-F238E27FC236}">
                <a16:creationId xmlns:a16="http://schemas.microsoft.com/office/drawing/2014/main" id="{587873EC-B36B-E679-2368-99BC5BD155B0}"/>
              </a:ext>
            </a:extLst>
          </p:cNvPr>
          <p:cNvSpPr/>
          <p:nvPr/>
        </p:nvSpPr>
        <p:spPr>
          <a:xfrm>
            <a:off x="6946942" y="3748427"/>
            <a:ext cx="2601686" cy="2351314"/>
          </a:xfrm>
          <a:prstGeom prst="flowChartInternalStorage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619FDB2-5E8C-CDE1-E803-A409564E9197}"/>
              </a:ext>
            </a:extLst>
          </p:cNvPr>
          <p:cNvSpPr txBox="1"/>
          <p:nvPr/>
        </p:nvSpPr>
        <p:spPr>
          <a:xfrm>
            <a:off x="7293428" y="4521701"/>
            <a:ext cx="203934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2800" dirty="0"/>
              <a:t>Dimensions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CD19778-B377-1C25-B41F-97B354522724}"/>
              </a:ext>
            </a:extLst>
          </p:cNvPr>
          <p:cNvCxnSpPr>
            <a:endCxn id="6" idx="1"/>
          </p:cNvCxnSpPr>
          <p:nvPr/>
        </p:nvCxnSpPr>
        <p:spPr>
          <a:xfrm flipV="1">
            <a:off x="4898572" y="1933916"/>
            <a:ext cx="2048370" cy="8528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A6A41E67-A9A3-BD60-DCF7-5F646D83CF59}"/>
              </a:ext>
            </a:extLst>
          </p:cNvPr>
          <p:cNvCxnSpPr>
            <a:cxnSpLocks/>
          </p:cNvCxnSpPr>
          <p:nvPr/>
        </p:nvCxnSpPr>
        <p:spPr>
          <a:xfrm>
            <a:off x="4898572" y="3614057"/>
            <a:ext cx="2048370" cy="115762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45002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1D81-2A80-2848-72B7-F756A2DB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Old system</a:t>
            </a:r>
          </a:p>
        </p:txBody>
      </p:sp>
      <p:pic>
        <p:nvPicPr>
          <p:cNvPr id="7" name="Picture 6" descr="A group of hats on a mannequin&#10;&#10;Description automatically generated">
            <a:extLst>
              <a:ext uri="{FF2B5EF4-FFF2-40B4-BE49-F238E27FC236}">
                <a16:creationId xmlns:a16="http://schemas.microsoft.com/office/drawing/2014/main" id="{97F4754B-B254-60F1-237D-950CA2A03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3406" y="1408115"/>
            <a:ext cx="10515600" cy="537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8865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1D81-2A80-2848-72B7-F756A2DB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Figshare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670719B2-367F-5903-D4D5-7B428F91EC77}"/>
              </a:ext>
            </a:extLst>
          </p:cNvPr>
          <p:cNvGrpSpPr/>
          <p:nvPr/>
        </p:nvGrpSpPr>
        <p:grpSpPr>
          <a:xfrm>
            <a:off x="3407228" y="173718"/>
            <a:ext cx="4833258" cy="6510564"/>
            <a:chOff x="2460171" y="-2863850"/>
            <a:chExt cx="6966858" cy="9166679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FE1A9D99-B545-7733-CB23-AFE3FB5DFC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l="21428" r="23929" b="8095"/>
            <a:stretch/>
          </p:blipFill>
          <p:spPr>
            <a:xfrm>
              <a:off x="2612571" y="0"/>
              <a:ext cx="6662058" cy="6302829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EBFDDE1E-EDC9-3D0A-4EC5-9260EEB0AC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0179" r="22678" b="35555"/>
            <a:stretch/>
          </p:blipFill>
          <p:spPr>
            <a:xfrm>
              <a:off x="2460171" y="-2863850"/>
              <a:ext cx="6966858" cy="44196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10292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1D81-2A80-2848-72B7-F756A2DB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Exporting the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2A93A-498E-381F-B738-9FB543BF8B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Weird format</a:t>
            </a:r>
          </a:p>
          <a:p>
            <a:r>
              <a:rPr lang="en-GB" sz="3200" dirty="0"/>
              <a:t>Reformatting in Access</a:t>
            </a:r>
          </a:p>
          <a:p>
            <a:r>
              <a:rPr lang="en-GB" sz="3200" dirty="0"/>
              <a:t>Add custom fields</a:t>
            </a:r>
          </a:p>
          <a:p>
            <a:r>
              <a:rPr lang="en-GB" sz="3200" dirty="0"/>
              <a:t>Trying in small batches</a:t>
            </a:r>
          </a:p>
          <a:p>
            <a:r>
              <a:rPr lang="en-GB" sz="3200" dirty="0"/>
              <a:t>Figshare worked well for data…</a:t>
            </a:r>
          </a:p>
        </p:txBody>
      </p:sp>
    </p:spTree>
    <p:extLst>
      <p:ext uri="{BB962C8B-B14F-4D97-AF65-F5344CB8AC3E}">
        <p14:creationId xmlns:p14="http://schemas.microsoft.com/office/powerpoint/2010/main" val="101058010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1D81-2A80-2848-72B7-F756A2DB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Problem</a:t>
            </a:r>
          </a:p>
        </p:txBody>
      </p:sp>
      <p:pic>
        <p:nvPicPr>
          <p:cNvPr id="7" name="Picture 6" descr="A screenshot of a computer&#10;&#10;Description automatically generated">
            <a:extLst>
              <a:ext uri="{FF2B5EF4-FFF2-40B4-BE49-F238E27FC236}">
                <a16:creationId xmlns:a16="http://schemas.microsoft.com/office/drawing/2014/main" id="{5A8FF2CE-C0E0-1447-976B-FC1B181F729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43" b="11270"/>
          <a:stretch/>
        </p:blipFill>
        <p:spPr>
          <a:xfrm>
            <a:off x="0" y="1567543"/>
            <a:ext cx="12192000" cy="49094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98704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D61D81-2A80-2848-72B7-F756A2DBD7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The Solution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5D09340-8A74-A72B-4DCC-CE480654E9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780314" cy="4351338"/>
          </a:xfrm>
        </p:spPr>
        <p:txBody>
          <a:bodyPr>
            <a:noAutofit/>
          </a:bodyPr>
          <a:lstStyle/>
          <a:p>
            <a:pPr marL="0" indent="0" algn="l" rtl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100" b="1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FILL IN BACKGROUNDS</a:t>
            </a: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 </a:t>
            </a:r>
            <a:endParaRPr lang="en-GB" sz="16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0" indent="0" algn="l" rtl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This will create a correctly sized thumbnail image for an item </a:t>
            </a:r>
            <a:endParaRPr lang="en-GB" sz="1600" b="0" i="0" dirty="0">
              <a:solidFill>
                <a:srgbClr val="000000"/>
              </a:solidFill>
              <a:effectLst/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Go into "My Data" in Figshare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Click on the title of the item to edit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Click on "Preview item" towards the bottom of the right-hand menu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There will be 2 or more images - click on the "Download file" button for one of the images - by default use the forward-facing one but you can choose a different one if it's more descriptive.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Save it on your laptop somewhere.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Go to photoshop (it takes a while to open, so if you're doing several of these leave it open).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Click "File", "Open" (and "On your computer" if it tries to get you to use the cloud) and open the image you've just saved.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Click "Image" and then "Canvas Size..."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It should say Width 667 and Height 1000. Change Width to 1500 - this will make the image wider, with white stripes on either side of the original picture.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Choose the Magic Wand icon.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Click the left hand side of the image where it's all white.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Press the Shift key on your keyboard - keep it pressed and then click the right hand side of the image. This should select both sides.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Click "Edit" and then "Content-Aware Fill..." (not "Content-Aware Scale"!)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Give photoshop a moment to work it out - the preview image should show a filled-in background. Click "OK"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Click "File", "Export", "Quick Export As PNG"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A new box will come up - click "Save" to save this new thumbnail in the same place as before.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Close the image - if it asks if you want to save changes, say "No" (it's already saved as a PNG) </a:t>
            </a:r>
          </a:p>
          <a:p>
            <a:pPr algn="l" rtl="0" fontAlgn="base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en-GB" sz="1100" b="0" i="0" dirty="0">
                <a:solidFill>
                  <a:srgbClr val="000000"/>
                </a:solidFill>
                <a:effectLst/>
                <a:highlight>
                  <a:srgbClr val="FFFFFF"/>
                </a:highlight>
                <a:latin typeface="Calibri" panose="020F0502020204030204" pitchFamily="34" charset="0"/>
              </a:rPr>
              <a:t>A warning box will appear. Click "Submit for review" here too.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600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A4C611A-87BC-93F1-F312-D42B35064098}"/>
              </a:ext>
            </a:extLst>
          </p:cNvPr>
          <p:cNvSpPr txBox="1">
            <a:spLocks/>
          </p:cNvSpPr>
          <p:nvPr/>
        </p:nvSpPr>
        <p:spPr>
          <a:xfrm>
            <a:off x="7151914" y="1825625"/>
            <a:ext cx="4833258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100" b="1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ADD THUMBNAIL</a:t>
            </a: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 </a:t>
            </a:r>
            <a:endParaRPr lang="en-GB" sz="1600" dirty="0">
              <a:solidFill>
                <a:srgbClr val="000000"/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marL="0" indent="0" fontAlgn="base">
              <a:lnSpc>
                <a:spcPct val="100000"/>
              </a:lnSpc>
              <a:spcBef>
                <a:spcPts val="0"/>
              </a:spcBef>
              <a:buNone/>
            </a:pP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This will add the newly created thumbnail to the item you got it from </a:t>
            </a:r>
            <a:endParaRPr lang="en-GB" sz="1600" dirty="0">
              <a:solidFill>
                <a:srgbClr val="000000"/>
              </a:solidFill>
              <a:highlight>
                <a:srgbClr val="FFFFFF"/>
              </a:highlight>
              <a:latin typeface="Calibri" panose="020F0502020204030204" pitchFamily="34" charset="0"/>
            </a:endParaRP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Go back to Figshare. 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If the preview is open close it to go back to the edit screen for the item. 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Click "Add custom thumbnail" 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Click "Choose image" 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Choose the version of the thumbnail that ends with .</a:t>
            </a:r>
            <a:r>
              <a:rPr lang="en-GB" sz="1100" dirty="0" err="1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png</a:t>
            </a: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 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Click "Close" 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You're now back at the edit item screen.  Click "Save Changes". 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Click "Submit for review" </a:t>
            </a:r>
          </a:p>
          <a:p>
            <a:pPr fontAlgn="base">
              <a:lnSpc>
                <a:spcPct val="100000"/>
              </a:lnSpc>
              <a:spcBef>
                <a:spcPts val="0"/>
              </a:spcBef>
            </a:pPr>
            <a:r>
              <a:rPr lang="en-GB" sz="1100" dirty="0">
                <a:solidFill>
                  <a:srgbClr val="000000"/>
                </a:solidFill>
                <a:highlight>
                  <a:srgbClr val="FFFFFF"/>
                </a:highlight>
                <a:latin typeface="Calibri" panose="020F0502020204030204" pitchFamily="34" charset="0"/>
              </a:rPr>
              <a:t>A warning box will appear. Click "Submit for review" here too. 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GB" sz="1600" dirty="0"/>
          </a:p>
        </p:txBody>
      </p:sp>
    </p:spTree>
    <p:extLst>
      <p:ext uri="{BB962C8B-B14F-4D97-AF65-F5344CB8AC3E}">
        <p14:creationId xmlns:p14="http://schemas.microsoft.com/office/powerpoint/2010/main" val="542596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Group 27">
            <a:extLst>
              <a:ext uri="{FF2B5EF4-FFF2-40B4-BE49-F238E27FC236}">
                <a16:creationId xmlns:a16="http://schemas.microsoft.com/office/drawing/2014/main" id="{B951D7C9-E111-2571-CDBD-202DD53A721E}"/>
              </a:ext>
            </a:extLst>
          </p:cNvPr>
          <p:cNvGrpSpPr/>
          <p:nvPr/>
        </p:nvGrpSpPr>
        <p:grpSpPr>
          <a:xfrm>
            <a:off x="724808" y="440872"/>
            <a:ext cx="10742385" cy="5976256"/>
            <a:chOff x="559405" y="500743"/>
            <a:chExt cx="10742385" cy="5976256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520DB41F-2515-205F-EF69-5C7B75A1787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9405" y="3548742"/>
              <a:ext cx="5205790" cy="2928257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ED2B364-F03E-CE2B-C9FC-9F2D7B957BF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96000" y="3548742"/>
              <a:ext cx="5205790" cy="2928257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3D20538D-50CD-4F83-F868-703E9E31A8C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59405" y="500743"/>
              <a:ext cx="5205790" cy="2928257"/>
            </a:xfrm>
            <a:prstGeom prst="rect">
              <a:avLst/>
            </a:prstGeom>
          </p:spPr>
        </p:pic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809C7076-17BA-6469-1E92-7538A11DC856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008914" y="500743"/>
              <a:ext cx="5205790" cy="29282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2921954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841DF6-5FB9-D15B-3D3D-AD190F4EE7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End result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2F005D3-95B2-B2A9-5864-D6EE17A5478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7619" b="12540"/>
          <a:stretch/>
        </p:blipFill>
        <p:spPr>
          <a:xfrm>
            <a:off x="0" y="1589316"/>
            <a:ext cx="12192000" cy="4789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0417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4066AB-BF15-9F93-C445-519F352162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Other benefits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205A2A-D2C2-40AC-4328-380ED37903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Safely stored</a:t>
            </a:r>
          </a:p>
          <a:p>
            <a:r>
              <a:rPr lang="en-GB" sz="3200" dirty="0"/>
              <a:t>Usage metrics</a:t>
            </a:r>
          </a:p>
          <a:p>
            <a:r>
              <a:rPr lang="en-GB" sz="3200" dirty="0"/>
              <a:t>Tags</a:t>
            </a:r>
          </a:p>
          <a:p>
            <a:endParaRPr lang="en-GB" sz="3200" dirty="0"/>
          </a:p>
          <a:p>
            <a:endParaRPr lang="en-GB" sz="3200" dirty="0"/>
          </a:p>
          <a:p>
            <a:pPr marL="0" indent="0">
              <a:buNone/>
            </a:pPr>
            <a:r>
              <a:rPr lang="en-GB" sz="3200" dirty="0">
                <a:hlinkClick r:id="rId2"/>
              </a:rPr>
              <a:t>https://figshare.arts.ac.uk/piaggi</a:t>
            </a:r>
            <a:endParaRPr lang="en-GB" sz="3200" dirty="0"/>
          </a:p>
          <a:p>
            <a:pPr marL="0" indent="0">
              <a:buNone/>
            </a:pPr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25129541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E76AE8-D8B7-5054-7FA2-7C5CB97A4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B6639E-D0CD-560F-A922-5BCDA985C8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Imports worked really well</a:t>
            </a:r>
          </a:p>
          <a:p>
            <a:r>
              <a:rPr lang="en-GB" sz="3200" dirty="0"/>
              <a:t>Great that it's discoverable</a:t>
            </a:r>
          </a:p>
          <a:p>
            <a:r>
              <a:rPr lang="en-GB" sz="3200" dirty="0"/>
              <a:t>Assumptions made about screenshots are wrong</a:t>
            </a:r>
          </a:p>
          <a:p>
            <a:endParaRPr lang="en-GB" sz="3200" dirty="0"/>
          </a:p>
        </p:txBody>
      </p:sp>
    </p:spTree>
    <p:extLst>
      <p:ext uri="{BB962C8B-B14F-4D97-AF65-F5344CB8AC3E}">
        <p14:creationId xmlns:p14="http://schemas.microsoft.com/office/powerpoint/2010/main" val="10066701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AAB06F-27BF-3C63-4F07-F9F9AF40B9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en-GB" sz="5400" dirty="0"/>
              <a:t>https://figshare.arts.ac.uk/Piaggi</a:t>
            </a:r>
          </a:p>
        </p:txBody>
      </p:sp>
    </p:spTree>
    <p:extLst>
      <p:ext uri="{BB962C8B-B14F-4D97-AF65-F5344CB8AC3E}">
        <p14:creationId xmlns:p14="http://schemas.microsoft.com/office/powerpoint/2010/main" val="22766379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7894a40-77a4-4fcb-a6f4-15353c7d47b5" xsi:nil="true"/>
    <lcf76f155ced4ddcb4097134ff3c332f xmlns="7c2a32e5-3308-41e9-8bbd-0079c8ddba75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389DA357E4E468CE46784BE019FEE" ma:contentTypeVersion="10" ma:contentTypeDescription="Create a new document." ma:contentTypeScope="" ma:versionID="77b4756c1472207759489c8b4eda993a">
  <xsd:schema xmlns:xsd="http://www.w3.org/2001/XMLSchema" xmlns:xs="http://www.w3.org/2001/XMLSchema" xmlns:p="http://schemas.microsoft.com/office/2006/metadata/properties" xmlns:ns2="7c2a32e5-3308-41e9-8bbd-0079c8ddba75" xmlns:ns3="77894a40-77a4-4fcb-a6f4-15353c7d47b5" targetNamespace="http://schemas.microsoft.com/office/2006/metadata/properties" ma:root="true" ma:fieldsID="99c515dcb0b861d665cd2efb74148b31" ns2:_="" ns3:_="">
    <xsd:import namespace="7c2a32e5-3308-41e9-8bbd-0079c8ddba75"/>
    <xsd:import namespace="77894a40-77a4-4fcb-a6f4-15353c7d47b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c2a32e5-3308-41e9-8bbd-0079c8ddba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aa4177f9-52a5-4023-b952-3a64f72acbf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7894a40-77a4-4fcb-a6f4-15353c7d47b5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f1dc849-239c-4a1d-a1b7-313cfbbb5bc8}" ma:internalName="TaxCatchAll" ma:showField="CatchAllData" ma:web="77894a40-77a4-4fcb-a6f4-15353c7d47b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49781244-1B0E-4BED-BB40-6F223BBA23BE}">
  <ds:schemaRefs>
    <ds:schemaRef ds:uri="http://purl.org/dc/elements/1.1/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purl.org/dc/terms/"/>
    <ds:schemaRef ds:uri="http://schemas.microsoft.com/office/2006/documentManagement/types"/>
    <ds:schemaRef ds:uri="7c2a32e5-3308-41e9-8bbd-0079c8ddba75"/>
    <ds:schemaRef ds:uri="http://schemas.openxmlformats.org/package/2006/metadata/core-properties"/>
    <ds:schemaRef ds:uri="77894a40-77a4-4fcb-a6f4-15353c7d47b5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2C239452-6406-4B1D-BDEF-4C44BAAF03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c2a32e5-3308-41e9-8bbd-0079c8ddba75"/>
    <ds:schemaRef ds:uri="77894a40-77a4-4fcb-a6f4-15353c7d47b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E37A486-C1BA-439C-A9A9-FCB317E4BA1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751</Words>
  <Application>Microsoft Office PowerPoint</Application>
  <PresentationFormat>Widescreen</PresentationFormat>
  <Paragraphs>87</Paragraphs>
  <Slides>15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Aptos</vt:lpstr>
      <vt:lpstr>Aptos Display</vt:lpstr>
      <vt:lpstr>Arial</vt:lpstr>
      <vt:lpstr>Calibri</vt:lpstr>
      <vt:lpstr>Office Theme</vt:lpstr>
      <vt:lpstr>From Outdated to Outstanding: The Piaggi Hat Collection's Journey to Figshare</vt:lpstr>
      <vt:lpstr>PowerPoint Presentation</vt:lpstr>
      <vt:lpstr>Anna Piaggi</vt:lpstr>
      <vt:lpstr>Old system</vt:lpstr>
      <vt:lpstr>Existing data</vt:lpstr>
      <vt:lpstr>Old system</vt:lpstr>
      <vt:lpstr>Figshare</vt:lpstr>
      <vt:lpstr>Exporting the data</vt:lpstr>
      <vt:lpstr>The Problem</vt:lpstr>
      <vt:lpstr>The Solution</vt:lpstr>
      <vt:lpstr>PowerPoint Presentation</vt:lpstr>
      <vt:lpstr>End result</vt:lpstr>
      <vt:lpstr>Other benefits</vt:lpstr>
      <vt:lpstr>Conclusions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That's a lot of hats</dc:title>
  <dc:creator>Mark Hibbett</dc:creator>
  <cp:lastModifiedBy>Mark Hibbett</cp:lastModifiedBy>
  <cp:revision>5</cp:revision>
  <dcterms:created xsi:type="dcterms:W3CDTF">2024-08-05T12:25:19Z</dcterms:created>
  <dcterms:modified xsi:type="dcterms:W3CDTF">2024-11-12T12:31:53Z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0x010100DEE389DA357E4E468CE46784BE019FEE</vt:lpwstr>
  </property>
  <property fmtid="{D5CDD505-2E9C-101B-9397-08002B2CF9AE}" pid="3" name="MediaServiceImageTags">
    <vt:lpwstr/>
  </property>
</Properties>
</file>