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4"/>
  </p:sldMasterIdLst>
  <p:notesMasterIdLst>
    <p:notesMasterId r:id="rId19"/>
  </p:notesMasterIdLst>
  <p:sldIdLst>
    <p:sldId id="272" r:id="rId5"/>
    <p:sldId id="309" r:id="rId6"/>
    <p:sldId id="313" r:id="rId7"/>
    <p:sldId id="282" r:id="rId8"/>
    <p:sldId id="315" r:id="rId9"/>
    <p:sldId id="314" r:id="rId10"/>
    <p:sldId id="316" r:id="rId11"/>
    <p:sldId id="318" r:id="rId12"/>
    <p:sldId id="317" r:id="rId13"/>
    <p:sldId id="319" r:id="rId14"/>
    <p:sldId id="320" r:id="rId15"/>
    <p:sldId id="321" r:id="rId16"/>
    <p:sldId id="312" r:id="rId17"/>
    <p:sldId id="31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99"/>
    <p:restoredTop sz="85986"/>
  </p:normalViewPr>
  <p:slideViewPr>
    <p:cSldViewPr snapToGrid="0" snapToObjects="1">
      <p:cViewPr varScale="1">
        <p:scale>
          <a:sx n="109" d="100"/>
          <a:sy n="109" d="100"/>
        </p:scale>
        <p:origin x="188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3F325-ECA3-5148-B13F-750933F38A57}" type="datetimeFigureOut">
              <a:rPr lang="en-US" smtClean="0"/>
              <a:t>7/21/25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895BB9-1553-E14C-B6E5-029AE2457123}" type="slidenum">
              <a:rPr lang="en-US" smtClean="0"/>
              <a:t>‹#›</a:t>
            </a:fld>
            <a:endParaRPr lang="en-US"/>
          </a:p>
        </p:txBody>
      </p:sp>
    </p:spTree>
    <p:extLst>
      <p:ext uri="{BB962C8B-B14F-4D97-AF65-F5344CB8AC3E}">
        <p14:creationId xmlns:p14="http://schemas.microsoft.com/office/powerpoint/2010/main" val="38264795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apple-system"/>
              </a:rPr>
              <a:t>This session offers a fresh perspective on intercultural/ decolonising practices in Higher Education. It presents new possibilities, getting us thinking about what may or may not work in our UAL context – and why.</a:t>
            </a:r>
          </a:p>
          <a:p>
            <a:endParaRPr lang="en-GB" b="0" i="0" dirty="0">
              <a:solidFill>
                <a:srgbClr val="000000"/>
              </a:solidFill>
              <a:effectLst/>
              <a:highlight>
                <a:srgbClr val="FFFFFF"/>
              </a:highlight>
              <a:latin typeface="-apple-system"/>
            </a:endParaRPr>
          </a:p>
          <a:p>
            <a:r>
              <a:rPr lang="en-GB" b="0" i="0" dirty="0">
                <a:solidFill>
                  <a:srgbClr val="000000"/>
                </a:solidFill>
                <a:effectLst/>
                <a:highlight>
                  <a:srgbClr val="FFFFFF"/>
                </a:highlight>
                <a:latin typeface="-apple-system"/>
              </a:rPr>
              <a:t>An enhanced awareness of how ‘decolonisation’ can mean different things and be approached in different ways, depending on geographical, historical or other contextual factors </a:t>
            </a:r>
            <a:endParaRPr lang="en-US" b="0" i="0" dirty="0">
              <a:solidFill>
                <a:srgbClr val="000000"/>
              </a:solidFill>
              <a:effectLst/>
              <a:highlight>
                <a:srgbClr val="FFFFFF"/>
              </a:highlight>
              <a:latin typeface="-apple-system"/>
            </a:endParaRPr>
          </a:p>
          <a:p>
            <a:endParaRPr lang="en-US" b="0" i="0" dirty="0">
              <a:solidFill>
                <a:srgbClr val="000000"/>
              </a:solidFill>
              <a:effectLst/>
              <a:highlight>
                <a:srgbClr val="FFFFFF"/>
              </a:highlight>
              <a:latin typeface="-apple-system"/>
            </a:endParaRPr>
          </a:p>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a:t>
            </a:fld>
            <a:endParaRPr lang="en-US"/>
          </a:p>
        </p:txBody>
      </p:sp>
    </p:spTree>
    <p:extLst>
      <p:ext uri="{BB962C8B-B14F-4D97-AF65-F5344CB8AC3E}">
        <p14:creationId xmlns:p14="http://schemas.microsoft.com/office/powerpoint/2010/main" val="2241983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Australian </a:t>
            </a:r>
            <a:r>
              <a:rPr lang="en-US" dirty="0" err="1"/>
              <a:t>Indigenisation</a:t>
            </a:r>
            <a:r>
              <a:rPr lang="en-US" dirty="0"/>
              <a:t> </a:t>
            </a:r>
            <a:r>
              <a:rPr lang="en-US" dirty="0" err="1"/>
              <a:t>programme</a:t>
            </a:r>
            <a:r>
              <a:rPr lang="en-US" dirty="0"/>
              <a:t> also has collaborative links (e.g. joint conferences) worldwide, especially countries such as USA and Canada, that have First Nations/ Indigenous communities.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IUM interactions: included my attending online conferences/ symposia in the small hours (UK time)!</a:t>
            </a:r>
          </a:p>
          <a:p>
            <a:endParaRPr lang="en-US" dirty="0"/>
          </a:p>
          <a:p>
            <a:r>
              <a:rPr lang="en-US" dirty="0"/>
              <a:t>Conversations with Dr Murray were face-to-face, on my visit to Australia earlier </a:t>
            </a:r>
            <a:r>
              <a:rPr lang="en-US"/>
              <a:t>this year (2024).</a:t>
            </a:r>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2</a:t>
            </a:fld>
            <a:endParaRPr lang="en-US"/>
          </a:p>
        </p:txBody>
      </p:sp>
    </p:spTree>
    <p:extLst>
      <p:ext uri="{BB962C8B-B14F-4D97-AF65-F5344CB8AC3E}">
        <p14:creationId xmlns:p14="http://schemas.microsoft.com/office/powerpoint/2010/main" val="2137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history of persecution and discrimination (e.g. “Stolen Generations” 1910s to 1970s - forced child removal and assimilation). The effects continue (widespread poverty).</a:t>
            </a:r>
          </a:p>
          <a:p>
            <a:endParaRPr lang="en-US" dirty="0"/>
          </a:p>
          <a:p>
            <a:r>
              <a:rPr lang="en-US" dirty="0"/>
              <a:t>Indigenous Strategy – e.g. specialist </a:t>
            </a:r>
            <a:r>
              <a:rPr lang="en-US" dirty="0" err="1"/>
              <a:t>centres</a:t>
            </a:r>
            <a:r>
              <a:rPr lang="en-US" dirty="0"/>
              <a:t> within universities, scholarships, access </a:t>
            </a:r>
            <a:r>
              <a:rPr lang="en-US" dirty="0" err="1"/>
              <a:t>programmes</a:t>
            </a:r>
            <a:r>
              <a:rPr lang="en-US" dirty="0"/>
              <a:t>, etc.</a:t>
            </a:r>
          </a:p>
          <a:p>
            <a:endParaRPr lang="en-US" dirty="0"/>
          </a:p>
          <a:p>
            <a:r>
              <a:rPr lang="en-US" dirty="0"/>
              <a:t>2021 data shows a huge completion gap, despite an Indigenous strategy!  So clearly, it’s </a:t>
            </a:r>
            <a:r>
              <a:rPr lang="en-US" b="1" dirty="0"/>
              <a:t>not </a:t>
            </a:r>
            <a:r>
              <a:rPr lang="en-US" dirty="0"/>
              <a:t>just about remedying the enrolment gap by encouraging more Indigenous students to apply to HE.  There must be other reasons why so many do not finish their courses.  Something more is needed…. something to do with the curriculum itself?  This leads us on to:</a:t>
            </a:r>
          </a:p>
        </p:txBody>
      </p:sp>
      <p:sp>
        <p:nvSpPr>
          <p:cNvPr id="4" name="Slide Number Placeholder 3"/>
          <p:cNvSpPr>
            <a:spLocks noGrp="1"/>
          </p:cNvSpPr>
          <p:nvPr>
            <p:ph type="sldNum" sz="quarter" idx="10"/>
          </p:nvPr>
        </p:nvSpPr>
        <p:spPr/>
        <p:txBody>
          <a:bodyPr/>
          <a:lstStyle/>
          <a:p>
            <a:fld id="{93895BB9-1553-E14C-B6E5-029AE2457123}" type="slidenum">
              <a:rPr lang="en-US" smtClean="0"/>
              <a:t>3</a:t>
            </a:fld>
            <a:endParaRPr lang="en-US"/>
          </a:p>
        </p:txBody>
      </p:sp>
    </p:spTree>
    <p:extLst>
      <p:ext uri="{BB962C8B-B14F-4D97-AF65-F5344CB8AC3E}">
        <p14:creationId xmlns:p14="http://schemas.microsoft.com/office/powerpoint/2010/main" val="2312247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Links to land (country) and community are of huge importance.  As is the oral storytelling tradition…</a:t>
            </a:r>
          </a:p>
        </p:txBody>
      </p:sp>
      <p:sp>
        <p:nvSpPr>
          <p:cNvPr id="4" name="Slide Number Placeholder 3"/>
          <p:cNvSpPr>
            <a:spLocks noGrp="1"/>
          </p:cNvSpPr>
          <p:nvPr>
            <p:ph type="sldNum" sz="quarter" idx="10"/>
          </p:nvPr>
        </p:nvSpPr>
        <p:spPr/>
        <p:txBody>
          <a:bodyPr/>
          <a:lstStyle/>
          <a:p>
            <a:fld id="{93895BB9-1553-E14C-B6E5-029AE2457123}" type="slidenum">
              <a:rPr lang="en-US" smtClean="0"/>
              <a:t>4</a:t>
            </a:fld>
            <a:endParaRPr lang="en-US"/>
          </a:p>
        </p:txBody>
      </p:sp>
    </p:spTree>
    <p:extLst>
      <p:ext uri="{BB962C8B-B14F-4D97-AF65-F5344CB8AC3E}">
        <p14:creationId xmlns:p14="http://schemas.microsoft.com/office/powerpoint/2010/main" val="3303754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in this context can refer to both the knowledge and the approach/ process.</a:t>
            </a:r>
          </a:p>
          <a:p>
            <a:endParaRPr lang="en-US" dirty="0"/>
          </a:p>
          <a:p>
            <a:r>
              <a:rPr lang="en-US" dirty="0"/>
              <a:t>Links to land (country) and community are of </a:t>
            </a:r>
            <a:r>
              <a:rPr lang="en-US" b="1" dirty="0"/>
              <a:t>huge </a:t>
            </a:r>
            <a:r>
              <a:rPr lang="en-US" dirty="0"/>
              <a:t>importance.  As is the oral storytelling tradition…</a:t>
            </a:r>
          </a:p>
          <a:p>
            <a:endParaRPr lang="en-US" dirty="0"/>
          </a:p>
          <a:p>
            <a:r>
              <a:rPr lang="en-US" dirty="0"/>
              <a:t>Scientific knowledge of the environment include ecological aspects such as land and water management (such as handling bushfires); plants, medicines and agriculture; navigation, etc.</a:t>
            </a:r>
          </a:p>
          <a:p>
            <a:endParaRPr lang="en-US" dirty="0"/>
          </a:p>
          <a:p>
            <a:pPr>
              <a:lnSpc>
                <a:spcPct val="115000"/>
              </a:lnSpc>
            </a:pPr>
            <a:r>
              <a:rPr lang="en-US" dirty="0"/>
              <a:t>Referenced in IUM symposium (see previous slide):  Tim </a:t>
            </a:r>
            <a:r>
              <a:rPr lang="en-US" dirty="0" err="1"/>
              <a:t>Loreman</a:t>
            </a:r>
            <a:r>
              <a:rPr lang="en-US" dirty="0"/>
              <a:t> (Concordia University, Edmonton, Canada) has worked to create more supportive, inclusive institutions for Indigenous learners.  His </a:t>
            </a:r>
            <a:r>
              <a:rPr lang="en-GB" sz="1800" b="1" dirty="0">
                <a:effectLst/>
                <a:latin typeface="Calibri" panose="020F0502020204030204" pitchFamily="34" charset="0"/>
                <a:ea typeface="Calibri" panose="020F0502020204030204" pitchFamily="34" charset="0"/>
                <a:cs typeface="Times New Roman" panose="02020603050405020304" pitchFamily="18" charset="0"/>
              </a:rPr>
              <a:t>Pedagogy of Love</a:t>
            </a:r>
            <a:r>
              <a:rPr lang="en-GB" sz="1800" dirty="0">
                <a:effectLst/>
                <a:latin typeface="Calibri" panose="020F0502020204030204" pitchFamily="34" charset="0"/>
                <a:ea typeface="Calibri" panose="020F0502020204030204" pitchFamily="34" charset="0"/>
                <a:cs typeface="Times New Roman" panose="02020603050405020304" pitchFamily="18" charset="0"/>
              </a:rPr>
              <a:t> (2011) includes “passion, kindness, empathy, intimacy, bonding, sacrifice, forgiveness, acceptance, and community.”  Intimacy and bonding = a teacher/student collaboration in learning, trust, a shared quest for knowledge.</a:t>
            </a:r>
          </a:p>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5</a:t>
            </a:fld>
            <a:endParaRPr lang="en-US"/>
          </a:p>
        </p:txBody>
      </p:sp>
    </p:spTree>
    <p:extLst>
      <p:ext uri="{BB962C8B-B14F-4D97-AF65-F5344CB8AC3E}">
        <p14:creationId xmlns:p14="http://schemas.microsoft.com/office/powerpoint/2010/main" val="1198083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Anything that resonates?</a:t>
            </a:r>
          </a:p>
        </p:txBody>
      </p:sp>
      <p:sp>
        <p:nvSpPr>
          <p:cNvPr id="4" name="Slide Number Placeholder 3"/>
          <p:cNvSpPr>
            <a:spLocks noGrp="1"/>
          </p:cNvSpPr>
          <p:nvPr>
            <p:ph type="sldNum" sz="quarter" idx="10"/>
          </p:nvPr>
        </p:nvSpPr>
        <p:spPr/>
        <p:txBody>
          <a:bodyPr/>
          <a:lstStyle/>
          <a:p>
            <a:fld id="{93895BB9-1553-E14C-B6E5-029AE2457123}" type="slidenum">
              <a:rPr lang="en-US" smtClean="0"/>
              <a:t>6</a:t>
            </a:fld>
            <a:endParaRPr lang="en-US"/>
          </a:p>
        </p:txBody>
      </p:sp>
    </p:spTree>
    <p:extLst>
      <p:ext uri="{BB962C8B-B14F-4D97-AF65-F5344CB8AC3E}">
        <p14:creationId xmlns:p14="http://schemas.microsoft.com/office/powerpoint/2010/main" val="1079409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especially on the highlighted part.</a:t>
            </a:r>
          </a:p>
        </p:txBody>
      </p:sp>
      <p:sp>
        <p:nvSpPr>
          <p:cNvPr id="4" name="Slide Number Placeholder 3"/>
          <p:cNvSpPr>
            <a:spLocks noGrp="1"/>
          </p:cNvSpPr>
          <p:nvPr>
            <p:ph type="sldNum" sz="quarter" idx="10"/>
          </p:nvPr>
        </p:nvSpPr>
        <p:spPr/>
        <p:txBody>
          <a:bodyPr/>
          <a:lstStyle/>
          <a:p>
            <a:fld id="{93895BB9-1553-E14C-B6E5-029AE2457123}" type="slidenum">
              <a:rPr lang="en-US" smtClean="0"/>
              <a:t>7</a:t>
            </a:fld>
            <a:endParaRPr lang="en-US"/>
          </a:p>
        </p:txBody>
      </p:sp>
    </p:spTree>
    <p:extLst>
      <p:ext uri="{BB962C8B-B14F-4D97-AF65-F5344CB8AC3E}">
        <p14:creationId xmlns:p14="http://schemas.microsoft.com/office/powerpoint/2010/main" val="96453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sovereignty (control over personal or community info and how it’s used) – of huge importance in Aboriginal communities.  This relates to the next point:</a:t>
            </a:r>
          </a:p>
          <a:p>
            <a:endParaRPr lang="en-US" dirty="0"/>
          </a:p>
          <a:p>
            <a:r>
              <a:rPr lang="en-US" dirty="0"/>
              <a:t>Protocols re. the dead.  In Australian media (e.g. news, some official websites), there is often an announcement to warn that the next part will contain the voices and images of people who (may) have since died.  And at any point in time, the family can withdraw the rights to use that person’s image or voice.</a:t>
            </a:r>
          </a:p>
          <a:p>
            <a:endParaRPr lang="en-US" dirty="0"/>
          </a:p>
          <a:p>
            <a:r>
              <a:rPr lang="en-US" dirty="0"/>
              <a:t>Not a homogeneous clump – so v. complex. (280 language groups – according to Dr Gabrielle Murray in our conversation)</a:t>
            </a:r>
          </a:p>
        </p:txBody>
      </p:sp>
      <p:sp>
        <p:nvSpPr>
          <p:cNvPr id="4" name="Slide Number Placeholder 3"/>
          <p:cNvSpPr>
            <a:spLocks noGrp="1"/>
          </p:cNvSpPr>
          <p:nvPr>
            <p:ph type="sldNum" sz="quarter" idx="10"/>
          </p:nvPr>
        </p:nvSpPr>
        <p:spPr/>
        <p:txBody>
          <a:bodyPr/>
          <a:lstStyle/>
          <a:p>
            <a:fld id="{93895BB9-1553-E14C-B6E5-029AE2457123}" type="slidenum">
              <a:rPr lang="en-US" smtClean="0"/>
              <a:t>8</a:t>
            </a:fld>
            <a:endParaRPr lang="en-US"/>
          </a:p>
        </p:txBody>
      </p:sp>
    </p:spTree>
    <p:extLst>
      <p:ext uri="{BB962C8B-B14F-4D97-AF65-F5344CB8AC3E}">
        <p14:creationId xmlns:p14="http://schemas.microsoft.com/office/powerpoint/2010/main" val="3992340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image shows one example of mapping: from the </a:t>
            </a:r>
            <a:r>
              <a:rPr lang="en-GB" i="1" dirty="0"/>
              <a:t>Surveying and Geospatial Science </a:t>
            </a:r>
            <a:r>
              <a:rPr lang="en-GB" dirty="0"/>
              <a:t>(UG) discipline.</a:t>
            </a:r>
          </a:p>
          <a:p>
            <a:endParaRPr lang="en-GB" dirty="0"/>
          </a:p>
          <a:p>
            <a:r>
              <a:rPr lang="en-GB" dirty="0"/>
              <a:t>From Murray and Campton’s report (link at end of slideshow, as we don’t have time to look at it in huge detail now):</a:t>
            </a:r>
          </a:p>
          <a:p>
            <a:endParaRPr lang="en-GB" i="0" dirty="0">
              <a:effectLst/>
              <a:latin typeface="+mn-lt"/>
            </a:endParaRPr>
          </a:p>
          <a:p>
            <a:r>
              <a:rPr lang="en-GB" i="1" u="sng" dirty="0">
                <a:effectLst/>
                <a:latin typeface="+mn-lt"/>
              </a:rPr>
              <a:t>WHY:</a:t>
            </a:r>
            <a:r>
              <a:rPr lang="en-GB" i="0" u="sng" dirty="0">
                <a:effectLst/>
                <a:latin typeface="+mn-lt"/>
              </a:rPr>
              <a:t> </a:t>
            </a:r>
            <a:r>
              <a:rPr lang="en-GB" i="0" dirty="0">
                <a:effectLst/>
                <a:latin typeface="+mn-lt"/>
              </a:rPr>
              <a:t>“Th</a:t>
            </a:r>
            <a:r>
              <a:rPr lang="en-GB" i="0" dirty="0">
                <a:effectLst/>
                <a:latin typeface="Times"/>
              </a:rPr>
              <a:t>e purpose of the maps was  … to understand how best to develop the capability of educators to embed Indigenous perspectives in discipline knowledge, practices, protocols, and skills.”</a:t>
            </a:r>
          </a:p>
          <a:p>
            <a:endParaRPr lang="en-GB" dirty="0"/>
          </a:p>
          <a:p>
            <a:endParaRPr lang="en-GB" dirty="0"/>
          </a:p>
          <a:p>
            <a:r>
              <a:rPr lang="en-GB" i="1" u="sng" dirty="0"/>
              <a:t>HOW: </a:t>
            </a:r>
            <a:r>
              <a:rPr lang="en-GB" i="1" dirty="0"/>
              <a:t>"</a:t>
            </a:r>
            <a:r>
              <a:rPr lang="en-GB" dirty="0"/>
              <a:t>We invited a small group of non-Indigenous educators including discipline leads and program managers to collaborate with us in this work.</a:t>
            </a:r>
          </a:p>
          <a:p>
            <a:endParaRPr lang="en-GB" dirty="0"/>
          </a:p>
          <a:p>
            <a:r>
              <a:rPr lang="en-GB" dirty="0"/>
              <a:t>Rather than using self-development mapping software, </a:t>
            </a:r>
            <a:r>
              <a:rPr lang="en-GB" b="1" dirty="0"/>
              <a:t>we worked at a grass roots level with pens, whiteboards, and </a:t>
            </a:r>
            <a:r>
              <a:rPr lang="en-GB" b="1" dirty="0" err="1"/>
              <a:t>post-it</a:t>
            </a:r>
            <a:r>
              <a:rPr lang="en-GB" b="1" dirty="0"/>
              <a:t> notes</a:t>
            </a:r>
            <a:r>
              <a:rPr lang="en-GB" dirty="0"/>
              <a:t>.”</a:t>
            </a:r>
          </a:p>
          <a:p>
            <a:endParaRPr lang="en-GB" dirty="0"/>
          </a:p>
          <a:p>
            <a:endParaRPr lang="en-GB" dirty="0"/>
          </a:p>
          <a:p>
            <a:r>
              <a:rPr lang="en-GB" i="1" u="sng" dirty="0"/>
              <a:t>WHAT: </a:t>
            </a:r>
            <a:r>
              <a:rPr lang="en-GB" i="1" dirty="0"/>
              <a:t>“</a:t>
            </a:r>
            <a:r>
              <a:rPr lang="en-GB" dirty="0"/>
              <a:t>At some point in the mapping process, </a:t>
            </a:r>
            <a:r>
              <a:rPr lang="en-GB" b="1" dirty="0"/>
              <a:t>we asked participants to articulate the Indigenous specific discipline capability they wished students to have learned by the completion of their degree</a:t>
            </a:r>
            <a:r>
              <a:rPr lang="en-GB" dirty="0"/>
              <a:t>.</a:t>
            </a:r>
            <a:r>
              <a:rPr lang="en-GB" b="1" dirty="0"/>
              <a:t> The discipline capabilities were captured in the curved pattern </a:t>
            </a:r>
            <a:r>
              <a:rPr lang="en-GB" dirty="0"/>
              <a:t>on the front side of the maps. As seen in Fig. 1a, for Surveying and Geospatial Science, it was reflexivity – ensuring students as professionals would never rename an area or place a boundary mark thoughtlessly again. They would know whose land it was, its Aboriginal name, and the names of the Traditional Owners. They would endeavour to practice codesign and collaboration. For Environmental Engineering, it was the ability to engage in respectful relationships and collaboration in the management of water culture…”</a:t>
            </a:r>
          </a:p>
          <a:p>
            <a:endParaRPr lang="en-GB" dirty="0"/>
          </a:p>
          <a:p>
            <a:endParaRPr lang="en-GB" dirty="0"/>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BENEFITS OF MAPPING: </a:t>
            </a:r>
            <a:r>
              <a:rPr lang="en-GB" dirty="0"/>
              <a:t>“The maps </a:t>
            </a:r>
            <a:r>
              <a:rPr lang="en-GB" b="1" dirty="0"/>
              <a:t>captured information, created transparency, made strengths and gaps visible and were fluid enough to invite reconsideration</a:t>
            </a:r>
            <a:r>
              <a:rPr lang="en-GB" dirty="0"/>
              <a:t>.”</a:t>
            </a:r>
          </a:p>
          <a:p>
            <a:endParaRPr lang="en-GB" dirty="0"/>
          </a:p>
          <a:p>
            <a:endParaRPr lang="en-GB" dirty="0">
              <a:effectLst/>
              <a:latin typeface="Times"/>
            </a:endParaRPr>
          </a:p>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9</a:t>
            </a:fld>
            <a:endParaRPr lang="en-US"/>
          </a:p>
        </p:txBody>
      </p:sp>
    </p:spTree>
    <p:extLst>
      <p:ext uri="{BB962C8B-B14F-4D97-AF65-F5344CB8AC3E}">
        <p14:creationId xmlns:p14="http://schemas.microsoft.com/office/powerpoint/2010/main" val="252721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effectLst/>
                <a:latin typeface="Times"/>
              </a:rPr>
              <a:t>How might some of these challenges be addressed…?  Perhaps discuss this in Q&amp;A.</a:t>
            </a:r>
          </a:p>
          <a:p>
            <a:endParaRPr lang="en-GB" i="0" dirty="0">
              <a:effectLst/>
              <a:latin typeface="Times"/>
            </a:endParaRPr>
          </a:p>
          <a:p>
            <a:r>
              <a:rPr lang="en-GB" i="0" dirty="0">
                <a:effectLst/>
                <a:latin typeface="Times"/>
              </a:rPr>
              <a:t>From Murray and Campton’s paper: “</a:t>
            </a:r>
            <a:r>
              <a:rPr lang="en-GB" i="1" dirty="0">
                <a:effectLst/>
                <a:latin typeface="Times"/>
              </a:rPr>
              <a:t>Non-Indigenous educators are </a:t>
            </a:r>
            <a:r>
              <a:rPr lang="en-GB" b="1" i="1" u="sng" dirty="0">
                <a:effectLst/>
                <a:latin typeface="Times"/>
              </a:rPr>
              <a:t>not</a:t>
            </a:r>
            <a:r>
              <a:rPr lang="en-GB" i="1" dirty="0">
                <a:effectLst/>
                <a:latin typeface="Times"/>
              </a:rPr>
              <a:t> being required to teach Indigenous knowledges in this</a:t>
            </a:r>
            <a:r>
              <a:rPr lang="en-GB" i="0" dirty="0">
                <a:effectLst/>
                <a:latin typeface="Times"/>
              </a:rPr>
              <a:t> </a:t>
            </a:r>
            <a:r>
              <a:rPr lang="en-GB" i="1" dirty="0">
                <a:effectLst/>
                <a:latin typeface="Times"/>
              </a:rPr>
              <a:t>sense. They are not being asked to teach culture, but to teach about culture, in a contextualised manner.”  </a:t>
            </a:r>
            <a:r>
              <a:rPr lang="en-GB" i="0" dirty="0">
                <a:effectLst/>
                <a:latin typeface="Times"/>
              </a:rPr>
              <a:t>How does one make the distinction in practice?</a:t>
            </a:r>
            <a:endParaRPr lang="en-GB" i="1" dirty="0">
              <a:effectLst/>
              <a:latin typeface="Times"/>
            </a:endParaRPr>
          </a:p>
          <a:p>
            <a:endParaRPr lang="en-GB" i="1" dirty="0">
              <a:effectLst/>
              <a:latin typeface="Times"/>
            </a:endParaRPr>
          </a:p>
        </p:txBody>
      </p:sp>
      <p:sp>
        <p:nvSpPr>
          <p:cNvPr id="4" name="Slide Number Placeholder 3"/>
          <p:cNvSpPr>
            <a:spLocks noGrp="1"/>
          </p:cNvSpPr>
          <p:nvPr>
            <p:ph type="sldNum" sz="quarter" idx="10"/>
          </p:nvPr>
        </p:nvSpPr>
        <p:spPr/>
        <p:txBody>
          <a:bodyPr/>
          <a:lstStyle/>
          <a:p>
            <a:fld id="{93895BB9-1553-E14C-B6E5-029AE2457123}" type="slidenum">
              <a:rPr lang="en-US" smtClean="0"/>
              <a:t>10</a:t>
            </a:fld>
            <a:endParaRPr lang="en-US"/>
          </a:p>
        </p:txBody>
      </p:sp>
    </p:spTree>
    <p:extLst>
      <p:ext uri="{BB962C8B-B14F-4D97-AF65-F5344CB8AC3E}">
        <p14:creationId xmlns:p14="http://schemas.microsoft.com/office/powerpoint/2010/main" val="1801776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Agnotology = the study of how knowledge has been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intentionally </a:t>
            </a:r>
            <a:r>
              <a:rPr lang="en-GB" sz="1800" dirty="0">
                <a:effectLst/>
                <a:latin typeface="Calibri" panose="020F0502020204030204" pitchFamily="34" charset="0"/>
                <a:ea typeface="Calibri" panose="020F0502020204030204" pitchFamily="34" charset="0"/>
                <a:cs typeface="Times New Roman" panose="02020603050405020304" pitchFamily="18" charset="0"/>
              </a:rPr>
              <a:t>lost/ suppressed over time.</a:t>
            </a:r>
          </a:p>
          <a:p>
            <a:pPr>
              <a:lnSpc>
                <a:spcPct val="115000"/>
              </a:lnSpc>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GB" sz="1800" dirty="0">
                <a:effectLst/>
                <a:latin typeface="Calibri" panose="020F0502020204030204" pitchFamily="34" charset="0"/>
                <a:ea typeface="Calibri" panose="020F0502020204030204" pitchFamily="34" charset="0"/>
                <a:cs typeface="Times New Roman" panose="02020603050405020304" pitchFamily="18" charset="0"/>
              </a:rPr>
              <a:t>“De-centring” = questioning western ontologies and systems as the only conduit of “truth”; a process of unlearning.</a:t>
            </a:r>
          </a:p>
          <a:p>
            <a:pPr>
              <a:lnSpc>
                <a:spcPct val="115000"/>
              </a:lnSpc>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15000"/>
              </a:lnSpc>
            </a:pPr>
            <a:r>
              <a:rPr lang="en-GB" sz="1800" dirty="0">
                <a:effectLst/>
                <a:latin typeface="Calibri" panose="020F0502020204030204" pitchFamily="34" charset="0"/>
                <a:ea typeface="Calibri" panose="020F0502020204030204" pitchFamily="34" charset="0"/>
                <a:cs typeface="Times New Roman" panose="02020603050405020304" pitchFamily="18" charset="0"/>
              </a:rPr>
              <a:t>Ethnocentric = bound up in our own cultural norms, and assuming that these are the ”standard”, universally applicable ways of being and doing.</a:t>
            </a:r>
          </a:p>
          <a:p>
            <a:pPr>
              <a:lnSpc>
                <a:spcPct val="115000"/>
              </a:lnSpc>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11</a:t>
            </a:fld>
            <a:endParaRPr lang="en-US"/>
          </a:p>
        </p:txBody>
      </p:sp>
    </p:spTree>
    <p:extLst>
      <p:ext uri="{BB962C8B-B14F-4D97-AF65-F5344CB8AC3E}">
        <p14:creationId xmlns:p14="http://schemas.microsoft.com/office/powerpoint/2010/main" val="3474064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r>
              <a:rPr lang="en-US" dirty="0"/>
              <a:t>In other words, what is most relevant to us…?</a:t>
            </a:r>
          </a:p>
        </p:txBody>
      </p:sp>
      <p:sp>
        <p:nvSpPr>
          <p:cNvPr id="4" name="Slide Number Placeholder 3"/>
          <p:cNvSpPr>
            <a:spLocks noGrp="1"/>
          </p:cNvSpPr>
          <p:nvPr>
            <p:ph type="sldNum" sz="quarter" idx="10"/>
          </p:nvPr>
        </p:nvSpPr>
        <p:spPr/>
        <p:txBody>
          <a:bodyPr/>
          <a:lstStyle/>
          <a:p>
            <a:fld id="{93895BB9-1553-E14C-B6E5-029AE2457123}" type="slidenum">
              <a:rPr lang="en-US" smtClean="0"/>
              <a:t>12</a:t>
            </a:fld>
            <a:endParaRPr lang="en-US"/>
          </a:p>
        </p:txBody>
      </p:sp>
    </p:spTree>
    <p:extLst>
      <p:ext uri="{BB962C8B-B14F-4D97-AF65-F5344CB8AC3E}">
        <p14:creationId xmlns:p14="http://schemas.microsoft.com/office/powerpoint/2010/main" val="2658825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13</a:t>
            </a:fld>
            <a:endParaRPr lang="en-US"/>
          </a:p>
        </p:txBody>
      </p:sp>
    </p:spTree>
    <p:extLst>
      <p:ext uri="{BB962C8B-B14F-4D97-AF65-F5344CB8AC3E}">
        <p14:creationId xmlns:p14="http://schemas.microsoft.com/office/powerpoint/2010/main" val="2552911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14</a:t>
            </a:fld>
            <a:endParaRPr lang="en-US"/>
          </a:p>
        </p:txBody>
      </p:sp>
    </p:spTree>
    <p:extLst>
      <p:ext uri="{BB962C8B-B14F-4D97-AF65-F5344CB8AC3E}">
        <p14:creationId xmlns:p14="http://schemas.microsoft.com/office/powerpoint/2010/main" val="3160214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endParaRPr lang="en-US" dirty="0"/>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GB"/>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GB"/>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GB"/>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a:prstGeom prst="rect">
            <a:avLst/>
          </a:prstGeom>
        </p:spPr>
        <p:txBody>
          <a:bodyPr/>
          <a:lstStyle/>
          <a:p>
            <a:fld id="{4BC564FA-EB1A-7343-BD58-2060E2B4C215}"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955146DE-60D8-CE4E-A5A5-589F2E4EE553}" type="datetimeFigureOut">
              <a:rPr lang="en-US" smtClean="0"/>
              <a:t>7/21/25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955146DE-60D8-CE4E-A5A5-589F2E4EE553}" type="datetimeFigureOut">
              <a:rPr lang="en-US" smtClean="0"/>
              <a:t>7/21/25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955146DE-60D8-CE4E-A5A5-589F2E4EE553}" type="datetimeFigureOut">
              <a:rPr lang="en-US" smtClean="0"/>
              <a:t>7/21/25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GB"/>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7/21/25</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GB"/>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GB"/>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7/21/25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
              <a:schemeClr val="accent6">
                <a:lumMod val="60000"/>
                <a:lumOff val="40000"/>
                <a:alpha val="72000"/>
              </a:schemeClr>
            </a:gs>
            <a:gs pos="100000">
              <a:srgbClr val="000000"/>
            </a:gs>
            <a:gs pos="77000">
              <a:schemeClr val="bg2">
                <a:alpha val="22000"/>
              </a:schemeClr>
            </a:gs>
            <a:gs pos="93000">
              <a:schemeClr val="bg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GB" dirty="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955146DE-60D8-CE4E-A5A5-589F2E4EE553}" type="datetimeFigureOut">
              <a:rPr lang="en-US" smtClean="0"/>
              <a:t>7/21/25</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westernsydney.edu.au/__data/assets/image/0003/824043/milkyway_privatecollection.jp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welcometocountry.com/cdn/shop/collections/ScreenShot2021-01-07at1.24.58pm_1_3e4d148c-0108-4223-8490-2f584b3dd7cb.png?v=1657503188&amp;width=10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link.springer.com/book/10.1007/978-94-6091-484-3" TargetMode="External"/><Relationship Id="rId13" Type="http://schemas.openxmlformats.org/officeDocument/2006/relationships/hyperlink" Target="https://www.abc.net.au/news/2015-11-02/indigenous-rock-art-could-be-among-oldest-in-world/6906476?utm_campaign=abc_news_web&amp;utm_content=link&amp;utm_medium=content_shared&amp;utm_source=abc_news_web" TargetMode="External"/><Relationship Id="rId3" Type="http://schemas.openxmlformats.org/officeDocument/2006/relationships/hyperlink" Target="https://www.freeworldmaps.net/australia/" TargetMode="External"/><Relationship Id="rId7" Type="http://schemas.openxmlformats.org/officeDocument/2006/relationships/hyperlink" Target="https://www.welcometocountry.com/collections/art?page=3" TargetMode="External"/><Relationship Id="rId12" Type="http://schemas.openxmlformats.org/officeDocument/2006/relationships/hyperlink" Target="https://commons.m.wikimedia.org/wiki/File:Design_Hub_RMIT_%2848400086107%29.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8ways.online/" TargetMode="External"/><Relationship Id="rId11" Type="http://schemas.openxmlformats.org/officeDocument/2006/relationships/hyperlink" Target="https://animalia.bio/thorny-devil" TargetMode="External"/><Relationship Id="rId5" Type="http://schemas.openxmlformats.org/officeDocument/2006/relationships/hyperlink" Target="https://doi.org/10.1007/s13384-023-00663-3" TargetMode="External"/><Relationship Id="rId10" Type="http://schemas.openxmlformats.org/officeDocument/2006/relationships/hyperlink" Target="https://commons.wikimedia.org/wiki/File:00_4937_Eucalyptus_salubris_-_tree_%28Australia%29.jpg" TargetMode="External"/><Relationship Id="rId4" Type="http://schemas.openxmlformats.org/officeDocument/2006/relationships/hyperlink" Target="https://www.westernsydney.edu.au/campbelltown_observatory/home/areas_of_research_and_teaching/aboriginal_astronomy" TargetMode="External"/><Relationship Id="rId9" Type="http://schemas.openxmlformats.org/officeDocument/2006/relationships/hyperlink" Target="https://www.wipo.int/tk/e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aiatsis.gov.au/sites/default/files/2020-10/aiatsis-code-ethics.pdf" TargetMode="External"/><Relationship Id="rId7" Type="http://schemas.openxmlformats.org/officeDocument/2006/relationships/hyperlink" Target="https://universitiesaustralia.edu.au/policy-submissions/diversity-equity/indigenous-higher-educatio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rmit.edu.au/students/support-services/indigenous" TargetMode="External"/><Relationship Id="rId5" Type="http://schemas.openxmlformats.org/officeDocument/2006/relationships/hyperlink" Target="https://indigenousmathematicians.org/" TargetMode="External"/><Relationship Id="rId4" Type="http://schemas.openxmlformats.org/officeDocument/2006/relationships/hyperlink" Target="https://carmamaths.org/iumproject/details.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8411064" cy="772868"/>
          </a:xfrm>
        </p:spPr>
        <p:txBody>
          <a:bodyPr/>
          <a:lstStyle/>
          <a:p>
            <a:r>
              <a:rPr lang="en-US" sz="4000" i="1" dirty="0">
                <a:solidFill>
                  <a:srgbClr val="632523"/>
                </a:solidFill>
                <a:cs typeface="Cambria"/>
              </a:rPr>
              <a:t>Another Intercultural Context:</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2907407"/>
            <a:ext cx="7556313" cy="3405578"/>
          </a:xfrm>
        </p:spPr>
        <p:txBody>
          <a:bodyPr/>
          <a:lstStyle/>
          <a:p>
            <a:endParaRPr lang="en-US" dirty="0"/>
          </a:p>
          <a:p>
            <a:pPr marL="0" indent="0">
              <a:buNone/>
            </a:pPr>
            <a:endParaRPr lang="en-US" dirty="0"/>
          </a:p>
        </p:txBody>
      </p:sp>
      <p:sp>
        <p:nvSpPr>
          <p:cNvPr id="4" name="TextBox 3">
            <a:extLst>
              <a:ext uri="{FF2B5EF4-FFF2-40B4-BE49-F238E27FC236}">
                <a16:creationId xmlns:a16="http://schemas.microsoft.com/office/drawing/2014/main" id="{E3B76E1E-CA2D-CDB6-C9AF-C1E24C880CEE}"/>
              </a:ext>
            </a:extLst>
          </p:cNvPr>
          <p:cNvSpPr txBox="1"/>
          <p:nvPr/>
        </p:nvSpPr>
        <p:spPr>
          <a:xfrm>
            <a:off x="793844" y="2907407"/>
            <a:ext cx="4516548" cy="2862322"/>
          </a:xfrm>
          <a:prstGeom prst="rect">
            <a:avLst/>
          </a:prstGeom>
          <a:noFill/>
        </p:spPr>
        <p:txBody>
          <a:bodyPr wrap="square" rtlCol="0">
            <a:spAutoFit/>
          </a:bodyPr>
          <a:lstStyle/>
          <a:p>
            <a:r>
              <a:rPr lang="en-US" dirty="0">
                <a:solidFill>
                  <a:schemeClr val="tx1">
                    <a:lumMod val="75000"/>
                    <a:lumOff val="25000"/>
                  </a:schemeClr>
                </a:solidFill>
              </a:rPr>
              <a:t>Karen Harris</a:t>
            </a:r>
          </a:p>
          <a:p>
            <a:r>
              <a:rPr lang="en-US" i="1" dirty="0">
                <a:solidFill>
                  <a:schemeClr val="tx1">
                    <a:lumMod val="75000"/>
                    <a:lumOff val="25000"/>
                  </a:schemeClr>
                </a:solidFill>
              </a:rPr>
              <a:t>Intercultural Communications Trainer/</a:t>
            </a:r>
          </a:p>
          <a:p>
            <a:r>
              <a:rPr lang="en-US" i="1" dirty="0">
                <a:solidFill>
                  <a:schemeClr val="tx1">
                    <a:lumMod val="75000"/>
                    <a:lumOff val="25000"/>
                  </a:schemeClr>
                </a:solidFill>
              </a:rPr>
              <a:t>Language Development Tutor</a:t>
            </a:r>
          </a:p>
          <a:p>
            <a:endParaRPr lang="en-US" dirty="0">
              <a:solidFill>
                <a:schemeClr val="tx1">
                  <a:lumMod val="75000"/>
                  <a:lumOff val="25000"/>
                </a:schemeClr>
              </a:solidFill>
            </a:endParaRPr>
          </a:p>
          <a:p>
            <a:r>
              <a:rPr lang="en-US" dirty="0">
                <a:solidFill>
                  <a:schemeClr val="tx1">
                    <a:lumMod val="75000"/>
                    <a:lumOff val="25000"/>
                  </a:schemeClr>
                </a:solidFill>
              </a:rPr>
              <a:t>Language Centre</a:t>
            </a:r>
          </a:p>
          <a:p>
            <a:r>
              <a:rPr lang="en-US" dirty="0">
                <a:solidFill>
                  <a:schemeClr val="tx1">
                    <a:lumMod val="75000"/>
                    <a:lumOff val="25000"/>
                  </a:schemeClr>
                </a:solidFill>
              </a:rPr>
              <a:t>University of the Arts London</a:t>
            </a:r>
          </a:p>
          <a:p>
            <a:endParaRPr lang="en-US" dirty="0">
              <a:solidFill>
                <a:schemeClr val="tx1">
                  <a:lumMod val="75000"/>
                  <a:lumOff val="25000"/>
                </a:schemeClr>
              </a:solidFill>
            </a:endParaRPr>
          </a:p>
          <a:p>
            <a:endParaRPr lang="en-US" dirty="0">
              <a:solidFill>
                <a:schemeClr val="tx1">
                  <a:lumMod val="75000"/>
                  <a:lumOff val="25000"/>
                </a:schemeClr>
              </a:solidFill>
            </a:endParaRPr>
          </a:p>
          <a:p>
            <a:r>
              <a:rPr lang="en-US" dirty="0" err="1">
                <a:solidFill>
                  <a:schemeClr val="tx1">
                    <a:lumMod val="75000"/>
                    <a:lumOff val="25000"/>
                  </a:schemeClr>
                </a:solidFill>
              </a:rPr>
              <a:t>k.harris@arts.ac.uk</a:t>
            </a:r>
            <a:endParaRPr lang="en-US" dirty="0">
              <a:solidFill>
                <a:schemeClr val="tx1">
                  <a:lumMod val="75000"/>
                  <a:lumOff val="25000"/>
                </a:schemeClr>
              </a:solidFill>
            </a:endParaRPr>
          </a:p>
          <a:p>
            <a:endParaRPr lang="en-US" dirty="0"/>
          </a:p>
        </p:txBody>
      </p:sp>
      <p:pic>
        <p:nvPicPr>
          <p:cNvPr id="9" name="Picture 2" descr="Australia Physical Map – Freeworldmaps.net">
            <a:extLst>
              <a:ext uri="{FF2B5EF4-FFF2-40B4-BE49-F238E27FC236}">
                <a16:creationId xmlns:a16="http://schemas.microsoft.com/office/drawing/2014/main" id="{A46278A5-E2D1-62CF-5774-95E1A4D2D1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392" y="3208915"/>
            <a:ext cx="2892079" cy="22593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63EF10A-D0FE-54FF-4C8D-7E123DA44C45}"/>
              </a:ext>
            </a:extLst>
          </p:cNvPr>
          <p:cNvSpPr txBox="1"/>
          <p:nvPr/>
        </p:nvSpPr>
        <p:spPr>
          <a:xfrm>
            <a:off x="691662" y="1128356"/>
            <a:ext cx="7471892" cy="584775"/>
          </a:xfrm>
          <a:prstGeom prst="rect">
            <a:avLst/>
          </a:prstGeom>
          <a:noFill/>
        </p:spPr>
        <p:txBody>
          <a:bodyPr wrap="square" rtlCol="0">
            <a:spAutoFit/>
          </a:bodyPr>
          <a:lstStyle/>
          <a:p>
            <a:r>
              <a:rPr lang="en-US" sz="3200" i="1" dirty="0">
                <a:solidFill>
                  <a:srgbClr val="632523"/>
                </a:solidFill>
                <a:cs typeface="Cambria"/>
              </a:rPr>
              <a:t>Australian Universities and</a:t>
            </a:r>
            <a:endParaRPr lang="en-US" sz="3200" dirty="0"/>
          </a:p>
        </p:txBody>
      </p:sp>
      <p:sp>
        <p:nvSpPr>
          <p:cNvPr id="6" name="TextBox 5">
            <a:extLst>
              <a:ext uri="{FF2B5EF4-FFF2-40B4-BE49-F238E27FC236}">
                <a16:creationId xmlns:a16="http://schemas.microsoft.com/office/drawing/2014/main" id="{2B698F02-07DC-0CDE-A07C-337C12D210DC}"/>
              </a:ext>
            </a:extLst>
          </p:cNvPr>
          <p:cNvSpPr txBox="1"/>
          <p:nvPr/>
        </p:nvSpPr>
        <p:spPr>
          <a:xfrm>
            <a:off x="1101969" y="1663762"/>
            <a:ext cx="7655169" cy="584775"/>
          </a:xfrm>
          <a:prstGeom prst="rect">
            <a:avLst/>
          </a:prstGeom>
          <a:noFill/>
        </p:spPr>
        <p:txBody>
          <a:bodyPr wrap="square" rtlCol="0">
            <a:spAutoFit/>
          </a:bodyPr>
          <a:lstStyle/>
          <a:p>
            <a:r>
              <a:rPr lang="en-US" sz="3200" i="1" dirty="0" err="1">
                <a:solidFill>
                  <a:srgbClr val="632523"/>
                </a:solidFill>
                <a:cs typeface="Cambria"/>
              </a:rPr>
              <a:t>Indigenising</a:t>
            </a:r>
            <a:r>
              <a:rPr lang="en-US" sz="3200" i="1" dirty="0">
                <a:solidFill>
                  <a:srgbClr val="632523"/>
                </a:solidFill>
                <a:cs typeface="Cambria"/>
              </a:rPr>
              <a:t> the Curriculum</a:t>
            </a:r>
            <a:endParaRPr lang="en-US" sz="3200" dirty="0"/>
          </a:p>
        </p:txBody>
      </p:sp>
    </p:spTree>
    <p:extLst>
      <p:ext uri="{BB962C8B-B14F-4D97-AF65-F5344CB8AC3E}">
        <p14:creationId xmlns:p14="http://schemas.microsoft.com/office/powerpoint/2010/main" val="207320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670699"/>
          </a:xfrm>
        </p:spPr>
        <p:txBody>
          <a:bodyPr/>
          <a:lstStyle/>
          <a:p>
            <a:r>
              <a:rPr lang="en-US" i="1" dirty="0">
                <a:solidFill>
                  <a:srgbClr val="632523"/>
                </a:solidFill>
                <a:cs typeface="Cambria"/>
              </a:rPr>
              <a:t>Primary research: sources…</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62692"/>
            <a:ext cx="8457958" cy="2224570"/>
          </a:xfrm>
        </p:spPr>
        <p:txBody>
          <a:bodyPr>
            <a:noAutofit/>
          </a:bodyPr>
          <a:lstStyle/>
          <a:p>
            <a:r>
              <a:rPr lang="en-US" sz="2400" dirty="0">
                <a:solidFill>
                  <a:schemeClr val="tx1"/>
                </a:solidFill>
              </a:rPr>
              <a:t>Interactions with </a:t>
            </a:r>
            <a:r>
              <a:rPr lang="en-US" sz="2400" i="1" dirty="0">
                <a:solidFill>
                  <a:schemeClr val="tx1"/>
                </a:solidFill>
              </a:rPr>
              <a:t>‘</a:t>
            </a:r>
            <a:r>
              <a:rPr lang="en-US" sz="2400" i="1" dirty="0" err="1">
                <a:solidFill>
                  <a:schemeClr val="tx1"/>
                </a:solidFill>
              </a:rPr>
              <a:t>Indigenising</a:t>
            </a:r>
            <a:r>
              <a:rPr lang="en-US" sz="2400" i="1" dirty="0">
                <a:solidFill>
                  <a:schemeClr val="tx1"/>
                </a:solidFill>
              </a:rPr>
              <a:t> University Mathematics’ </a:t>
            </a:r>
            <a:r>
              <a:rPr lang="en-US" sz="2400" dirty="0">
                <a:solidFill>
                  <a:schemeClr val="tx1"/>
                </a:solidFill>
              </a:rPr>
              <a:t>community in Australia</a:t>
            </a:r>
          </a:p>
          <a:p>
            <a:r>
              <a:rPr lang="en-US" sz="2400" dirty="0">
                <a:solidFill>
                  <a:schemeClr val="tx1"/>
                </a:solidFill>
              </a:rPr>
              <a:t>Conversations with Dr Gabrielle Murray </a:t>
            </a:r>
            <a:r>
              <a:rPr lang="en-US" sz="2400" i="1" dirty="0"/>
              <a:t>(</a:t>
            </a:r>
            <a:r>
              <a:rPr lang="en-GB" sz="2400" i="1" dirty="0">
                <a:effectLst/>
              </a:rPr>
              <a:t>Principal Advisor Academic in the Office of Indigenous Education, Research and</a:t>
            </a:r>
            <a:r>
              <a:rPr lang="en-GB" sz="2400" dirty="0"/>
              <a:t> </a:t>
            </a:r>
            <a:r>
              <a:rPr lang="en-GB" sz="2400" i="1" dirty="0">
                <a:effectLst/>
              </a:rPr>
              <a:t>Engagement at RMIT in </a:t>
            </a:r>
            <a:r>
              <a:rPr lang="en-GB" sz="2400" i="1" dirty="0" err="1">
                <a:effectLst/>
              </a:rPr>
              <a:t>Naarm</a:t>
            </a:r>
            <a:r>
              <a:rPr lang="en-GB" sz="2400" i="1" dirty="0"/>
              <a:t> </a:t>
            </a:r>
            <a:r>
              <a:rPr lang="en-GB" sz="2400" i="1" dirty="0">
                <a:effectLst/>
              </a:rPr>
              <a:t>(Melbourne).</a:t>
            </a:r>
            <a:endParaRPr lang="en-GB" sz="2400" dirty="0">
              <a:effectLst/>
            </a:endParaRPr>
          </a:p>
          <a:p>
            <a:pPr marL="0" indent="0">
              <a:buNone/>
            </a:pPr>
            <a:endParaRPr lang="en-US" sz="2400" dirty="0">
              <a:solidFill>
                <a:schemeClr val="tx1"/>
              </a:solidFill>
            </a:endParaRPr>
          </a:p>
        </p:txBody>
      </p:sp>
      <p:sp>
        <p:nvSpPr>
          <p:cNvPr id="5" name="TextBox 4">
            <a:extLst>
              <a:ext uri="{FF2B5EF4-FFF2-40B4-BE49-F238E27FC236}">
                <a16:creationId xmlns:a16="http://schemas.microsoft.com/office/drawing/2014/main" id="{33D4B43D-DB73-61AC-2579-8F3C8B107019}"/>
              </a:ext>
            </a:extLst>
          </p:cNvPr>
          <p:cNvSpPr txBox="1"/>
          <p:nvPr/>
        </p:nvSpPr>
        <p:spPr>
          <a:xfrm>
            <a:off x="5603461" y="5553856"/>
            <a:ext cx="3064711" cy="584775"/>
          </a:xfrm>
          <a:prstGeom prst="rect">
            <a:avLst/>
          </a:prstGeom>
          <a:noFill/>
        </p:spPr>
        <p:txBody>
          <a:bodyPr wrap="square" rtlCol="0">
            <a:spAutoFit/>
          </a:bodyPr>
          <a:lstStyle/>
          <a:p>
            <a:r>
              <a:rPr lang="en-US" sz="1600" i="1" dirty="0">
                <a:solidFill>
                  <a:schemeClr val="tx1">
                    <a:lumMod val="50000"/>
                    <a:lumOff val="50000"/>
                  </a:schemeClr>
                </a:solidFill>
              </a:rPr>
              <a:t>Aboriginal Astronomy</a:t>
            </a:r>
            <a:r>
              <a:rPr lang="en-US" sz="1600" dirty="0">
                <a:solidFill>
                  <a:schemeClr val="tx1">
                    <a:lumMod val="50000"/>
                    <a:lumOff val="50000"/>
                  </a:schemeClr>
                </a:solidFill>
              </a:rPr>
              <a:t>, </a:t>
            </a:r>
            <a:r>
              <a:rPr lang="en-US" sz="1600" i="1" dirty="0">
                <a:solidFill>
                  <a:schemeClr val="tx1">
                    <a:lumMod val="50000"/>
                    <a:lumOff val="50000"/>
                  </a:schemeClr>
                </a:solidFill>
              </a:rPr>
              <a:t>Western Sydney University</a:t>
            </a:r>
          </a:p>
        </p:txBody>
      </p:sp>
      <p:sp>
        <p:nvSpPr>
          <p:cNvPr id="4" name="TextBox 3">
            <a:extLst>
              <a:ext uri="{FF2B5EF4-FFF2-40B4-BE49-F238E27FC236}">
                <a16:creationId xmlns:a16="http://schemas.microsoft.com/office/drawing/2014/main" id="{430B0454-0E2A-4CBC-AAE3-166A9BB93C16}"/>
              </a:ext>
            </a:extLst>
          </p:cNvPr>
          <p:cNvSpPr txBox="1"/>
          <p:nvPr/>
        </p:nvSpPr>
        <p:spPr>
          <a:xfrm>
            <a:off x="1055077" y="4223343"/>
            <a:ext cx="3807884" cy="1477328"/>
          </a:xfrm>
          <a:prstGeom prst="rect">
            <a:avLst/>
          </a:prstGeom>
          <a:noFill/>
        </p:spPr>
        <p:txBody>
          <a:bodyPr wrap="square" rtlCol="0">
            <a:spAutoFit/>
          </a:bodyPr>
          <a:lstStyle/>
          <a:p>
            <a:r>
              <a:rPr lang="en-GB" dirty="0"/>
              <a:t> </a:t>
            </a:r>
          </a:p>
          <a:p>
            <a:r>
              <a:rPr lang="en-GB" i="1" dirty="0">
                <a:solidFill>
                  <a:srgbClr val="00B050"/>
                </a:solidFill>
              </a:rPr>
              <a:t>Illustrative image removed.</a:t>
            </a:r>
          </a:p>
          <a:p>
            <a:r>
              <a:rPr lang="en-GB" i="1" dirty="0">
                <a:solidFill>
                  <a:srgbClr val="00B050"/>
                </a:solidFill>
              </a:rPr>
              <a:t> </a:t>
            </a:r>
          </a:p>
          <a:p>
            <a:r>
              <a:rPr lang="en-GB" i="1" dirty="0">
                <a:solidFill>
                  <a:srgbClr val="00B050"/>
                </a:solidFill>
              </a:rPr>
              <a:t>Click </a:t>
            </a:r>
            <a:r>
              <a:rPr lang="en-GB" i="1" dirty="0">
                <a:solidFill>
                  <a:srgbClr val="00B050"/>
                </a:solidFill>
                <a:hlinkClick r:id="rId3">
                  <a:extLst>
                    <a:ext uri="{A12FA001-AC4F-418D-AE19-62706E023703}">
                      <ahyp:hlinkClr xmlns:ahyp="http://schemas.microsoft.com/office/drawing/2018/hyperlinkcolor" val="tx"/>
                    </a:ext>
                  </a:extLst>
                </a:hlinkClick>
              </a:rPr>
              <a:t>here</a:t>
            </a:r>
            <a:r>
              <a:rPr lang="en-GB" i="1" dirty="0">
                <a:solidFill>
                  <a:srgbClr val="00B050"/>
                </a:solidFill>
              </a:rPr>
              <a:t> for image link.</a:t>
            </a:r>
          </a:p>
          <a:p>
            <a:endParaRPr lang="en-US" dirty="0"/>
          </a:p>
        </p:txBody>
      </p:sp>
    </p:spTree>
    <p:extLst>
      <p:ext uri="{BB962C8B-B14F-4D97-AF65-F5344CB8AC3E}">
        <p14:creationId xmlns:p14="http://schemas.microsoft.com/office/powerpoint/2010/main" val="358893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597022"/>
          </a:xfrm>
        </p:spPr>
        <p:txBody>
          <a:bodyPr/>
          <a:lstStyle/>
          <a:p>
            <a:r>
              <a:rPr lang="en-US" i="1" dirty="0">
                <a:solidFill>
                  <a:srgbClr val="632523"/>
                </a:solidFill>
                <a:cs typeface="Cambria"/>
              </a:rPr>
              <a:t>Some background context</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04144"/>
            <a:ext cx="8147052" cy="5308931"/>
          </a:xfrm>
        </p:spPr>
        <p:txBody>
          <a:bodyPr>
            <a:noAutofit/>
          </a:bodyPr>
          <a:lstStyle/>
          <a:p>
            <a:r>
              <a:rPr lang="en-GB" sz="2400" dirty="0">
                <a:solidFill>
                  <a:schemeClr val="tx1"/>
                </a:solidFill>
              </a:rPr>
              <a:t>History of persecution and discrimination</a:t>
            </a:r>
          </a:p>
          <a:p>
            <a:pPr marL="0" indent="0">
              <a:buNone/>
            </a:pPr>
            <a:endParaRPr lang="en-GB" sz="800" dirty="0">
              <a:solidFill>
                <a:schemeClr val="tx1"/>
              </a:solidFill>
            </a:endParaRPr>
          </a:p>
          <a:p>
            <a:r>
              <a:rPr lang="en-GB" sz="2400" dirty="0">
                <a:solidFill>
                  <a:schemeClr val="tx1"/>
                </a:solidFill>
              </a:rPr>
              <a:t>Universities Australia implemented its first Indigenous Strategy in 2017.</a:t>
            </a:r>
          </a:p>
          <a:p>
            <a:r>
              <a:rPr lang="en-GB" sz="2400" dirty="0">
                <a:solidFill>
                  <a:schemeClr val="tx1"/>
                </a:solidFill>
              </a:rPr>
              <a:t>Data from the 2021 UA report shows: </a:t>
            </a:r>
            <a:r>
              <a:rPr lang="en-GB" sz="2400" i="1" dirty="0">
                <a:solidFill>
                  <a:schemeClr val="tx1"/>
                </a:solidFill>
                <a:effectLst/>
              </a:rPr>
              <a:t>“Positive</a:t>
            </a:r>
            <a:r>
              <a:rPr lang="en-GB" sz="2400" dirty="0">
                <a:solidFill>
                  <a:schemeClr val="tx1"/>
                </a:solidFill>
              </a:rPr>
              <a:t> </a:t>
            </a:r>
            <a:r>
              <a:rPr lang="en-GB" sz="2400" i="1" dirty="0">
                <a:solidFill>
                  <a:schemeClr val="tx1"/>
                </a:solidFill>
                <a:effectLst/>
              </a:rPr>
              <a:t>trends include initiatives to encourage Indigenous students’ participation in higher</a:t>
            </a:r>
            <a:r>
              <a:rPr lang="en-GB" sz="2400" dirty="0">
                <a:solidFill>
                  <a:schemeClr val="tx1"/>
                </a:solidFill>
              </a:rPr>
              <a:t> </a:t>
            </a:r>
            <a:r>
              <a:rPr lang="en-GB" sz="2400" i="1" dirty="0">
                <a:solidFill>
                  <a:schemeClr val="tx1"/>
                </a:solidFill>
                <a:effectLst/>
              </a:rPr>
              <a:t>education and increased enrolment rates; </a:t>
            </a:r>
            <a:r>
              <a:rPr lang="en-GB" sz="2400" i="1" dirty="0">
                <a:solidFill>
                  <a:srgbClr val="FF0000"/>
                </a:solidFill>
                <a:effectLst/>
              </a:rPr>
              <a:t>yet completion rates for Aboriginal and</a:t>
            </a:r>
            <a:r>
              <a:rPr lang="en-GB" sz="2400" dirty="0">
                <a:solidFill>
                  <a:srgbClr val="FF0000"/>
                </a:solidFill>
              </a:rPr>
              <a:t> </a:t>
            </a:r>
            <a:r>
              <a:rPr lang="en-GB" sz="2400" i="1" dirty="0">
                <a:solidFill>
                  <a:srgbClr val="FF0000"/>
                </a:solidFill>
                <a:effectLst/>
              </a:rPr>
              <a:t>Torres Strait Islander students at 47% ‘are still lagging well behind’ the 74% for</a:t>
            </a:r>
            <a:r>
              <a:rPr lang="en-GB" sz="2400" dirty="0">
                <a:solidFill>
                  <a:srgbClr val="FF0000"/>
                </a:solidFill>
              </a:rPr>
              <a:t> </a:t>
            </a:r>
            <a:r>
              <a:rPr lang="en-GB" sz="2400" i="1" dirty="0">
                <a:solidFill>
                  <a:srgbClr val="FF0000"/>
                </a:solidFill>
                <a:effectLst/>
              </a:rPr>
              <a:t>non-Indigenous students</a:t>
            </a:r>
            <a:r>
              <a:rPr lang="en-GB" sz="2400" i="1" dirty="0">
                <a:solidFill>
                  <a:schemeClr val="tx1"/>
                </a:solidFill>
                <a:effectLst/>
              </a:rPr>
              <a:t>.”</a:t>
            </a:r>
            <a:endParaRPr lang="en-GB" sz="2400" dirty="0">
              <a:solidFill>
                <a:schemeClr val="tx1"/>
              </a:solidFill>
              <a:effectLst/>
            </a:endParaRPr>
          </a:p>
          <a:p>
            <a:pPr marL="0" indent="0" algn="r">
              <a:buNone/>
            </a:pPr>
            <a:r>
              <a:rPr lang="en-GB" sz="2400" dirty="0">
                <a:solidFill>
                  <a:schemeClr val="tx1"/>
                </a:solidFill>
              </a:rPr>
              <a:t>Murray and Campton (2023)</a:t>
            </a:r>
          </a:p>
          <a:p>
            <a:pPr marL="0" indent="0">
              <a:buNone/>
            </a:pPr>
            <a:endParaRPr lang="en-US" sz="2400" b="1" dirty="0">
              <a:solidFill>
                <a:schemeClr val="tx1"/>
              </a:solidFill>
            </a:endParaRPr>
          </a:p>
        </p:txBody>
      </p:sp>
    </p:spTree>
    <p:extLst>
      <p:ext uri="{BB962C8B-B14F-4D97-AF65-F5344CB8AC3E}">
        <p14:creationId xmlns:p14="http://schemas.microsoft.com/office/powerpoint/2010/main" val="67245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597022"/>
          </a:xfrm>
        </p:spPr>
        <p:txBody>
          <a:bodyPr/>
          <a:lstStyle/>
          <a:p>
            <a:r>
              <a:rPr lang="en-US" i="1" dirty="0">
                <a:solidFill>
                  <a:srgbClr val="632523"/>
                </a:solidFill>
                <a:cs typeface="Cambria"/>
              </a:rPr>
              <a:t>What is </a:t>
            </a:r>
            <a:r>
              <a:rPr lang="en-US" i="1" dirty="0" err="1">
                <a:solidFill>
                  <a:srgbClr val="632523"/>
                </a:solidFill>
                <a:cs typeface="Cambria"/>
              </a:rPr>
              <a:t>Indigenisation</a:t>
            </a:r>
            <a:r>
              <a:rPr lang="en-US" i="1" dirty="0">
                <a:solidFill>
                  <a:srgbClr val="632523"/>
                </a:solidFill>
                <a:cs typeface="Cambria"/>
              </a:rPr>
              <a:t>? </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71600"/>
            <a:ext cx="3262755" cy="3704492"/>
          </a:xfrm>
        </p:spPr>
        <p:txBody>
          <a:bodyPr>
            <a:noAutofit/>
          </a:bodyPr>
          <a:lstStyle/>
          <a:p>
            <a:r>
              <a:rPr lang="en-GB" sz="2400" dirty="0">
                <a:solidFill>
                  <a:schemeClr val="tx1"/>
                </a:solidFill>
              </a:rPr>
              <a:t>Bringing the perspectives, traditional knowledges and processes of Aboriginal cultures into mainstream education: not just as an adjunct, but embedded.</a:t>
            </a: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pic>
        <p:nvPicPr>
          <p:cNvPr id="7" name="Picture 6" descr="Eight Aboriginal ways of learning">
            <a:extLst>
              <a:ext uri="{FF2B5EF4-FFF2-40B4-BE49-F238E27FC236}">
                <a16:creationId xmlns:a16="http://schemas.microsoft.com/office/drawing/2014/main" id="{878F7232-B0CD-4A42-B135-758C88AEEFC1}"/>
              </a:ext>
            </a:extLst>
          </p:cNvPr>
          <p:cNvPicPr>
            <a:picLocks noChangeAspect="1"/>
          </p:cNvPicPr>
          <p:nvPr/>
        </p:nvPicPr>
        <p:blipFill>
          <a:blip r:embed="rId3"/>
          <a:stretch>
            <a:fillRect/>
          </a:stretch>
        </p:blipFill>
        <p:spPr>
          <a:xfrm>
            <a:off x="3985847" y="1206454"/>
            <a:ext cx="4681104" cy="4936437"/>
          </a:xfrm>
          <a:prstGeom prst="rect">
            <a:avLst/>
          </a:prstGeom>
        </p:spPr>
      </p:pic>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
        <p:nvSpPr>
          <p:cNvPr id="9" name="TextBox 8">
            <a:extLst>
              <a:ext uri="{FF2B5EF4-FFF2-40B4-BE49-F238E27FC236}">
                <a16:creationId xmlns:a16="http://schemas.microsoft.com/office/drawing/2014/main" id="{DD89DB90-D1A2-8703-93A1-0028F5F0F5FA}"/>
              </a:ext>
            </a:extLst>
          </p:cNvPr>
          <p:cNvSpPr txBox="1"/>
          <p:nvPr/>
        </p:nvSpPr>
        <p:spPr>
          <a:xfrm>
            <a:off x="2098432" y="5773559"/>
            <a:ext cx="1793630" cy="369332"/>
          </a:xfrm>
          <a:prstGeom prst="rect">
            <a:avLst/>
          </a:prstGeom>
          <a:noFill/>
        </p:spPr>
        <p:txBody>
          <a:bodyPr wrap="square" rtlCol="0">
            <a:spAutoFit/>
          </a:bodyPr>
          <a:lstStyle/>
          <a:p>
            <a:r>
              <a:rPr lang="en-US" i="1" dirty="0">
                <a:solidFill>
                  <a:schemeClr val="tx1">
                    <a:lumMod val="50000"/>
                    <a:lumOff val="50000"/>
                  </a:schemeClr>
                </a:solidFill>
              </a:rPr>
              <a:t>  8ways.online</a:t>
            </a:r>
          </a:p>
        </p:txBody>
      </p:sp>
    </p:spTree>
    <p:extLst>
      <p:ext uri="{BB962C8B-B14F-4D97-AF65-F5344CB8AC3E}">
        <p14:creationId xmlns:p14="http://schemas.microsoft.com/office/powerpoint/2010/main" val="21740467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24911" cy="652860"/>
          </a:xfrm>
        </p:spPr>
        <p:txBody>
          <a:bodyPr/>
          <a:lstStyle/>
          <a:p>
            <a:r>
              <a:rPr lang="en-US" i="1" dirty="0">
                <a:solidFill>
                  <a:srgbClr val="632523"/>
                </a:solidFill>
                <a:cs typeface="Cambria"/>
              </a:rPr>
              <a:t>Aboriginal learning</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5" y="1371600"/>
            <a:ext cx="4422379" cy="2234747"/>
          </a:xfrm>
        </p:spPr>
        <p:txBody>
          <a:bodyPr>
            <a:noAutofit/>
          </a:bodyPr>
          <a:lstStyle/>
          <a:p>
            <a:pPr marL="0" indent="0">
              <a:buNone/>
            </a:pPr>
            <a:r>
              <a:rPr lang="en-US" sz="2400" dirty="0">
                <a:solidFill>
                  <a:schemeClr val="tx1"/>
                </a:solidFill>
              </a:rPr>
              <a:t>This includes: </a:t>
            </a:r>
          </a:p>
          <a:p>
            <a:pPr marL="0" indent="0">
              <a:buNone/>
            </a:pPr>
            <a:r>
              <a:rPr lang="en-GB" sz="2400" dirty="0">
                <a:solidFill>
                  <a:schemeClr val="tx1"/>
                </a:solidFill>
                <a:effectLst/>
                <a:ea typeface="Calibri" panose="020F0502020204030204" pitchFamily="34" charset="0"/>
                <a:cs typeface="Times New Roman" panose="02020603050405020304" pitchFamily="18" charset="0"/>
              </a:rPr>
              <a:t>story sharing; non-verbal elements</a:t>
            </a:r>
            <a:r>
              <a:rPr lang="en-GB" sz="2400" dirty="0">
                <a:solidFill>
                  <a:schemeClr val="tx1"/>
                </a:solidFill>
                <a:ea typeface="Calibri" panose="020F0502020204030204" pitchFamily="34" charset="0"/>
                <a:cs typeface="Times New Roman" panose="02020603050405020304" pitchFamily="18" charset="0"/>
              </a:rPr>
              <a:t> (</a:t>
            </a:r>
            <a:r>
              <a:rPr lang="en-GB" sz="2400" dirty="0">
                <a:solidFill>
                  <a:schemeClr val="tx1"/>
                </a:solidFill>
                <a:effectLst/>
                <a:ea typeface="Calibri" panose="020F0502020204030204" pitchFamily="34" charset="0"/>
                <a:cs typeface="Times New Roman" panose="02020603050405020304" pitchFamily="18" charset="0"/>
              </a:rPr>
              <a:t>symbols and images); </a:t>
            </a:r>
            <a:r>
              <a:rPr lang="en-GB" sz="2400" dirty="0">
                <a:solidFill>
                  <a:srgbClr val="FF0000"/>
                </a:solidFill>
                <a:effectLst/>
                <a:ea typeface="Calibri" panose="020F0502020204030204" pitchFamily="34" charset="0"/>
                <a:cs typeface="Times New Roman" panose="02020603050405020304" pitchFamily="18" charset="0"/>
              </a:rPr>
              <a:t>land and community links.</a:t>
            </a:r>
          </a:p>
          <a:p>
            <a:pPr marL="0" indent="0">
              <a:buNone/>
            </a:pPr>
            <a:endParaRPr lang="en-GB" sz="2400" b="1"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
        <p:nvSpPr>
          <p:cNvPr id="6" name="TextBox 5">
            <a:extLst>
              <a:ext uri="{FF2B5EF4-FFF2-40B4-BE49-F238E27FC236}">
                <a16:creationId xmlns:a16="http://schemas.microsoft.com/office/drawing/2014/main" id="{13AE2242-DE4B-083D-4444-8DAC3BC3FB33}"/>
              </a:ext>
            </a:extLst>
          </p:cNvPr>
          <p:cNvSpPr txBox="1"/>
          <p:nvPr/>
        </p:nvSpPr>
        <p:spPr>
          <a:xfrm>
            <a:off x="6154614" y="3617231"/>
            <a:ext cx="2409094" cy="369332"/>
          </a:xfrm>
          <a:prstGeom prst="rect">
            <a:avLst/>
          </a:prstGeom>
          <a:noFill/>
        </p:spPr>
        <p:txBody>
          <a:bodyPr wrap="square" rtlCol="0">
            <a:spAutoFit/>
          </a:bodyPr>
          <a:lstStyle/>
          <a:p>
            <a:r>
              <a:rPr lang="en-US" sz="1800" i="1" dirty="0">
                <a:solidFill>
                  <a:schemeClr val="tx1">
                    <a:lumMod val="50000"/>
                    <a:lumOff val="50000"/>
                  </a:schemeClr>
                </a:solidFill>
              </a:rPr>
              <a:t>Aboriginal Art</a:t>
            </a:r>
            <a:endParaRPr lang="en-US" dirty="0"/>
          </a:p>
        </p:txBody>
      </p:sp>
      <p:sp>
        <p:nvSpPr>
          <p:cNvPr id="7" name="TextBox 6">
            <a:extLst>
              <a:ext uri="{FF2B5EF4-FFF2-40B4-BE49-F238E27FC236}">
                <a16:creationId xmlns:a16="http://schemas.microsoft.com/office/drawing/2014/main" id="{82A85B5A-B864-D5AB-C5A9-D78199B372F7}"/>
              </a:ext>
            </a:extLst>
          </p:cNvPr>
          <p:cNvSpPr txBox="1"/>
          <p:nvPr/>
        </p:nvSpPr>
        <p:spPr>
          <a:xfrm>
            <a:off x="379609" y="4193738"/>
            <a:ext cx="8384781" cy="2339102"/>
          </a:xfrm>
          <a:prstGeom prst="rect">
            <a:avLst/>
          </a:prstGeom>
          <a:noFill/>
        </p:spPr>
        <p:txBody>
          <a:bodyPr wrap="square" rtlCol="0">
            <a:spAutoFit/>
          </a:bodyPr>
          <a:lstStyle/>
          <a:p>
            <a:r>
              <a:rPr lang="en-GB" sz="2400" b="1" dirty="0"/>
              <a:t>Oral traditions </a:t>
            </a:r>
            <a:r>
              <a:rPr lang="en-GB" sz="2400" dirty="0"/>
              <a:t>include: narratives and spiritual beliefs; histories; kinship and community obligations; relationship with -and scientific knowledge of- the environment. </a:t>
            </a:r>
          </a:p>
          <a:p>
            <a:endParaRPr lang="en-GB" sz="2400" dirty="0"/>
          </a:p>
          <a:p>
            <a:endParaRPr lang="en-GB" sz="800" dirty="0">
              <a:solidFill>
                <a:schemeClr val="tx1"/>
              </a:solidFill>
              <a:ea typeface="Calibri" panose="020F0502020204030204" pitchFamily="34" charset="0"/>
              <a:cs typeface="Times New Roman" panose="02020603050405020304" pitchFamily="18" charset="0"/>
            </a:endParaRPr>
          </a:p>
          <a:p>
            <a:r>
              <a:rPr lang="en-GB" sz="2400" dirty="0">
                <a:ea typeface="Calibri" panose="020F0502020204030204" pitchFamily="34" charset="0"/>
                <a:cs typeface="Times New Roman" panose="02020603050405020304" pitchFamily="18" charset="0"/>
              </a:rPr>
              <a:t>Relevance to t</a:t>
            </a:r>
            <a:r>
              <a:rPr lang="en-GB" sz="2400" dirty="0">
                <a:solidFill>
                  <a:schemeClr val="tx1"/>
                </a:solidFill>
                <a:ea typeface="Calibri" panose="020F0502020204030204" pitchFamily="34" charset="0"/>
                <a:cs typeface="Times New Roman" panose="02020603050405020304" pitchFamily="18" charset="0"/>
              </a:rPr>
              <a:t>he ‘pedagogy of love’ (</a:t>
            </a:r>
            <a:r>
              <a:rPr lang="en-GB" sz="2400" dirty="0" err="1">
                <a:solidFill>
                  <a:schemeClr val="tx1"/>
                </a:solidFill>
                <a:ea typeface="Calibri" panose="020F0502020204030204" pitchFamily="34" charset="0"/>
                <a:cs typeface="Times New Roman" panose="02020603050405020304" pitchFamily="18" charset="0"/>
              </a:rPr>
              <a:t>Loreman</a:t>
            </a:r>
            <a:r>
              <a:rPr lang="en-GB" sz="2400" dirty="0">
                <a:solidFill>
                  <a:schemeClr val="tx1"/>
                </a:solidFill>
                <a:ea typeface="Calibri" panose="020F0502020204030204" pitchFamily="34" charset="0"/>
                <a:cs typeface="Times New Roman" panose="02020603050405020304" pitchFamily="18" charset="0"/>
              </a:rPr>
              <a:t>, 2011)</a:t>
            </a:r>
            <a:endParaRPr lang="en-GB" sz="2400" dirty="0">
              <a:solidFill>
                <a:schemeClr val="tx1"/>
              </a:solidFill>
              <a:effectLst/>
              <a:ea typeface="Calibri" panose="020F0502020204030204" pitchFamily="34" charset="0"/>
              <a:cs typeface="Times New Roman" panose="02020603050405020304" pitchFamily="18" charset="0"/>
            </a:endParaRPr>
          </a:p>
          <a:p>
            <a:endParaRPr lang="en-US" dirty="0"/>
          </a:p>
        </p:txBody>
      </p:sp>
      <p:sp>
        <p:nvSpPr>
          <p:cNvPr id="9" name="TextBox 8">
            <a:extLst>
              <a:ext uri="{FF2B5EF4-FFF2-40B4-BE49-F238E27FC236}">
                <a16:creationId xmlns:a16="http://schemas.microsoft.com/office/drawing/2014/main" id="{7C798BA6-8F0C-0055-4D6E-EC6978770318}"/>
              </a:ext>
            </a:extLst>
          </p:cNvPr>
          <p:cNvSpPr txBox="1"/>
          <p:nvPr/>
        </p:nvSpPr>
        <p:spPr>
          <a:xfrm>
            <a:off x="5820507" y="2047073"/>
            <a:ext cx="3077308" cy="923330"/>
          </a:xfrm>
          <a:prstGeom prst="rect">
            <a:avLst/>
          </a:prstGeom>
          <a:noFill/>
        </p:spPr>
        <p:txBody>
          <a:bodyPr wrap="square">
            <a:spAutoFit/>
          </a:bodyPr>
          <a:lstStyle/>
          <a:p>
            <a:pPr>
              <a:buNone/>
            </a:pPr>
            <a:r>
              <a:rPr lang="en-GB" sz="1800" i="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Illustrative image removed.  </a:t>
            </a:r>
            <a:endParaRPr lang="en-GB" sz="3200" i="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p>
            <a:pPr>
              <a:buNone/>
            </a:pPr>
            <a:r>
              <a:rPr lang="en-GB" sz="1800" i="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 </a:t>
            </a:r>
            <a:endParaRPr lang="en-GB" sz="3200" i="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a:p>
            <a:r>
              <a:rPr lang="en-GB" sz="1800" i="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Click </a:t>
            </a:r>
            <a:r>
              <a:rPr lang="en-GB" sz="1800" i="1" u="sng"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here</a:t>
            </a:r>
            <a:r>
              <a:rPr lang="en-GB" sz="1800" i="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 for image link.</a:t>
            </a:r>
            <a:endParaRPr lang="en-GB" sz="3200" i="1" kern="100" dirty="0">
              <a:solidFill>
                <a:srgbClr val="00B050"/>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2088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24911" cy="571164"/>
          </a:xfrm>
        </p:spPr>
        <p:txBody>
          <a:bodyPr/>
          <a:lstStyle/>
          <a:p>
            <a:r>
              <a:rPr lang="en-US" i="1" dirty="0">
                <a:solidFill>
                  <a:srgbClr val="632523"/>
                </a:solidFill>
                <a:cs typeface="Cambria"/>
              </a:rPr>
              <a:t>Quotes to consider</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5" y="1216787"/>
            <a:ext cx="8329002" cy="799582"/>
          </a:xfrm>
        </p:spPr>
        <p:txBody>
          <a:bodyPr>
            <a:noAutofit/>
          </a:bodyPr>
          <a:lstStyle/>
          <a:p>
            <a:pPr marL="0" indent="0">
              <a:lnSpc>
                <a:spcPct val="115000"/>
              </a:lnSpc>
              <a:buNone/>
            </a:pPr>
            <a:r>
              <a:rPr lang="en-GB" dirty="0">
                <a:solidFill>
                  <a:schemeClr val="tx1">
                    <a:lumMod val="50000"/>
                    <a:lumOff val="50000"/>
                  </a:schemeClr>
                </a:solidFill>
                <a:cs typeface="Times New Roman" panose="02020603050405020304" pitchFamily="18" charset="0"/>
              </a:rPr>
              <a:t>From </a:t>
            </a:r>
            <a:r>
              <a:rPr lang="en-GB" i="1" dirty="0">
                <a:solidFill>
                  <a:schemeClr val="tx1">
                    <a:lumMod val="50000"/>
                    <a:lumOff val="50000"/>
                  </a:schemeClr>
                </a:solidFill>
                <a:cs typeface="Times New Roman" panose="02020603050405020304" pitchFamily="18" charset="0"/>
              </a:rPr>
              <a:t>‘Indigenising University Mathematics’ </a:t>
            </a:r>
            <a:r>
              <a:rPr lang="en-GB" dirty="0">
                <a:solidFill>
                  <a:schemeClr val="tx1">
                    <a:lumMod val="50000"/>
                    <a:lumOff val="50000"/>
                  </a:schemeClr>
                </a:solidFill>
                <a:cs typeface="Times New Roman" panose="02020603050405020304" pitchFamily="18" charset="0"/>
              </a:rPr>
              <a:t>o</a:t>
            </a:r>
            <a:r>
              <a:rPr lang="en-GB" dirty="0">
                <a:solidFill>
                  <a:schemeClr val="tx1">
                    <a:lumMod val="50000"/>
                    <a:lumOff val="50000"/>
                  </a:schemeClr>
                </a:solidFill>
              </a:rPr>
              <a:t>nline symposium hosted by CARMA, University of Newcastle, NSW, Australia (Sept 2021):</a:t>
            </a:r>
          </a:p>
          <a:p>
            <a:pPr>
              <a:lnSpc>
                <a:spcPct val="115000"/>
              </a:lnSpc>
            </a:pPr>
            <a:r>
              <a:rPr lang="en-GB"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On oral traditions</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“Elements of the story are passed down in fragments and it takes years to begin to see the pattern of the carpet.”  </a:t>
            </a:r>
            <a:r>
              <a:rPr lang="en-GB" sz="24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(Bruce Pascoe)</a:t>
            </a:r>
          </a:p>
          <a:p>
            <a:pPr>
              <a:lnSpc>
                <a:spcPct val="115000"/>
              </a:lnSpc>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 have our own unique ways of knowing, teaching and learning which are firmly grounded in the context of our ways of being.  And yet we are thrust into the clothes of another system designed for different bodies, and we are fed ideologies which serve the interests of other peoples.”  </a:t>
            </a:r>
            <a:r>
              <a:rPr lang="en-GB" sz="24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(Dodson, 1998)</a:t>
            </a:r>
          </a:p>
          <a:p>
            <a:pPr marL="0" indent="0">
              <a:lnSpc>
                <a:spcPct val="115000"/>
              </a:lnSpc>
              <a:buNone/>
            </a:pPr>
            <a:endParaRPr lang="en-GB" sz="1800" dirty="0">
              <a:solidFill>
                <a:schemeClr val="tx1">
                  <a:lumMod val="50000"/>
                  <a:lumOff val="50000"/>
                </a:schemeClr>
              </a:solidFill>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05368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24911" cy="632191"/>
          </a:xfrm>
        </p:spPr>
        <p:txBody>
          <a:bodyPr/>
          <a:lstStyle/>
          <a:p>
            <a:r>
              <a:rPr lang="en-US" i="1" dirty="0">
                <a:solidFill>
                  <a:srgbClr val="632523"/>
                </a:solidFill>
                <a:cs typeface="Cambria"/>
              </a:rPr>
              <a:t>Another quote to consider</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71600"/>
            <a:ext cx="8305557" cy="4525107"/>
          </a:xfrm>
        </p:spPr>
        <p:txBody>
          <a:bodyPr>
            <a:noAutofit/>
          </a:bodyPr>
          <a:lstStyle/>
          <a:p>
            <a:pPr marL="0" indent="0">
              <a:lnSpc>
                <a:spcPct val="115000"/>
              </a:lnSpc>
              <a:buNone/>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GB" sz="2400" b="1" u="sng"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Traditional Knowledge</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is knowledge, know-how, skills and practices that are developed, sustained and passed on from generation to generation within a community, often forming part of its cultural or spiritual identity. (...) </a:t>
            </a:r>
            <a:r>
              <a:rPr lang="en-GB"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What makes knowledge ‘traditional’ is not its antiquity: much Traditional Knowledge is not ancient or inert, but is a vital, dynamic part of the contemporary lives of many communities today. </a:t>
            </a: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(It) is being created every day and evolves as individuals and communities respond to the challenges posed by their social environment.” </a:t>
            </a:r>
            <a:endPar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0" indent="0" algn="r">
              <a:lnSpc>
                <a:spcPct val="115000"/>
              </a:lnSpc>
              <a:buNone/>
            </a:pPr>
            <a:r>
              <a:rPr lang="en-GB" sz="2400" dirty="0">
                <a:effectLst/>
                <a:latin typeface="Calibri" panose="020F0502020204030204" pitchFamily="34" charset="0"/>
                <a:ea typeface="Calibri" panose="020F0502020204030204" pitchFamily="34" charset="0"/>
                <a:cs typeface="Times New Roman" panose="02020603050405020304" pitchFamily="18" charset="0"/>
              </a:rPr>
              <a:t>World Intellectual Property Organization</a:t>
            </a:r>
          </a:p>
          <a:p>
            <a:pPr marL="0" indent="0">
              <a:lnSpc>
                <a:spcPct val="115000"/>
              </a:lnSpc>
              <a:buNone/>
            </a:pPr>
            <a:endParaRPr lang="en-GB" sz="1800" dirty="0">
              <a:solidFill>
                <a:schemeClr val="tx1">
                  <a:lumMod val="50000"/>
                  <a:lumOff val="50000"/>
                </a:schemeClr>
              </a:solidFill>
            </a:endParaRPr>
          </a:p>
          <a:p>
            <a:pPr marL="0" indent="0">
              <a:lnSpc>
                <a:spcPct val="115000"/>
              </a:lnSpc>
              <a:buNone/>
            </a:pPr>
            <a:endParaRPr lang="en-GB" sz="1800" dirty="0">
              <a:solidFill>
                <a:schemeClr val="tx1">
                  <a:lumMod val="50000"/>
                  <a:lumOff val="50000"/>
                </a:schemeClr>
              </a:solidFill>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97987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24911" cy="591106"/>
          </a:xfrm>
        </p:spPr>
        <p:txBody>
          <a:bodyPr/>
          <a:lstStyle/>
          <a:p>
            <a:r>
              <a:rPr lang="en-US" i="1" dirty="0">
                <a:solidFill>
                  <a:srgbClr val="632523"/>
                </a:solidFill>
                <a:cs typeface="Cambria"/>
              </a:rPr>
              <a:t>Ethics and cultural awareness</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5" y="1277815"/>
            <a:ext cx="5081710" cy="4783016"/>
          </a:xfrm>
        </p:spPr>
        <p:txBody>
          <a:bodyPr>
            <a:noAutofit/>
          </a:bodyPr>
          <a:lstStyle/>
          <a:p>
            <a:r>
              <a:rPr lang="en-GB" sz="2400" dirty="0">
                <a:solidFill>
                  <a:schemeClr val="tx1"/>
                </a:solidFill>
                <a:effectLst/>
                <a:ea typeface="Calibri" panose="020F0502020204030204" pitchFamily="34" charset="0"/>
                <a:cs typeface="Times New Roman" panose="02020603050405020304" pitchFamily="18" charset="0"/>
              </a:rPr>
              <a:t>Data sovereignty</a:t>
            </a:r>
          </a:p>
          <a:p>
            <a:r>
              <a:rPr lang="en-GB" sz="2400" dirty="0">
                <a:solidFill>
                  <a:schemeClr val="tx1"/>
                </a:solidFill>
                <a:ea typeface="Calibri" panose="020F0502020204030204" pitchFamily="34" charset="0"/>
                <a:cs typeface="Times New Roman" panose="02020603050405020304" pitchFamily="18" charset="0"/>
              </a:rPr>
              <a:t>Protocols re. the dead</a:t>
            </a:r>
          </a:p>
          <a:p>
            <a:r>
              <a:rPr lang="en-GB" sz="2400" dirty="0">
                <a:solidFill>
                  <a:schemeClr val="tx1"/>
                </a:solidFill>
                <a:ea typeface="Calibri" panose="020F0502020204030204" pitchFamily="34" charset="0"/>
                <a:cs typeface="Times New Roman" panose="02020603050405020304" pitchFamily="18" charset="0"/>
              </a:rPr>
              <a:t>Place names and boundaries</a:t>
            </a:r>
          </a:p>
          <a:p>
            <a:r>
              <a:rPr lang="en-GB" sz="2400" u="sng" dirty="0">
                <a:solidFill>
                  <a:schemeClr val="tx1"/>
                </a:solidFill>
                <a:effectLst/>
                <a:ea typeface="Calibri" panose="020F0502020204030204" pitchFamily="34" charset="0"/>
                <a:cs typeface="Times New Roman" panose="02020603050405020304" pitchFamily="18" charset="0"/>
              </a:rPr>
              <a:t>Not</a:t>
            </a:r>
            <a:r>
              <a:rPr lang="en-GB" sz="2400" dirty="0">
                <a:solidFill>
                  <a:schemeClr val="tx1"/>
                </a:solidFill>
                <a:effectLst/>
                <a:ea typeface="Calibri" panose="020F0502020204030204" pitchFamily="34" charset="0"/>
                <a:cs typeface="Times New Roman" panose="02020603050405020304" pitchFamily="18" charset="0"/>
              </a:rPr>
              <a:t> homogeneous! 280 language groups remaining, and different communities have different knowledges.  </a:t>
            </a:r>
            <a:endParaRPr lang="en-GB" sz="2400" dirty="0">
              <a:solidFill>
                <a:schemeClr val="tx1"/>
              </a:solidFill>
              <a:ea typeface="Calibri" panose="020F0502020204030204" pitchFamily="34" charset="0"/>
              <a:cs typeface="Times New Roman" panose="02020603050405020304" pitchFamily="18" charset="0"/>
            </a:endParaRPr>
          </a:p>
          <a:p>
            <a:r>
              <a:rPr lang="en-GB" sz="2400" dirty="0">
                <a:solidFill>
                  <a:schemeClr val="tx1"/>
                </a:solidFill>
                <a:ea typeface="Calibri" panose="020F0502020204030204" pitchFamily="34" charset="0"/>
                <a:cs typeface="Times New Roman" panose="02020603050405020304" pitchFamily="18" charset="0"/>
              </a:rPr>
              <a:t>How to reference Indigenous knowledge respectfully, avoiding misappropriation or tokenism</a:t>
            </a: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pic>
        <p:nvPicPr>
          <p:cNvPr id="1026" name="Picture 2">
            <a:extLst>
              <a:ext uri="{FF2B5EF4-FFF2-40B4-BE49-F238E27FC236}">
                <a16:creationId xmlns:a16="http://schemas.microsoft.com/office/drawing/2014/main" id="{0C6EDDC9-809E-A548-6B38-5EDE8198BE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9769" y="1711569"/>
            <a:ext cx="2475756" cy="371621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6E3A153-B5AD-1F56-E77D-C74CD9669EE3}"/>
              </a:ext>
            </a:extLst>
          </p:cNvPr>
          <p:cNvSpPr txBox="1"/>
          <p:nvPr/>
        </p:nvSpPr>
        <p:spPr>
          <a:xfrm>
            <a:off x="7174524" y="5427784"/>
            <a:ext cx="1699846" cy="369332"/>
          </a:xfrm>
          <a:prstGeom prst="rect">
            <a:avLst/>
          </a:prstGeom>
          <a:noFill/>
        </p:spPr>
        <p:txBody>
          <a:bodyPr wrap="square" rtlCol="0">
            <a:spAutoFit/>
          </a:bodyPr>
          <a:lstStyle/>
          <a:p>
            <a:r>
              <a:rPr lang="en-US" i="1" dirty="0">
                <a:solidFill>
                  <a:schemeClr val="tx1">
                    <a:lumMod val="50000"/>
                    <a:lumOff val="50000"/>
                  </a:schemeClr>
                </a:solidFill>
              </a:rPr>
              <a:t>Eucalyptus</a:t>
            </a:r>
          </a:p>
        </p:txBody>
      </p:sp>
    </p:spTree>
    <p:extLst>
      <p:ext uri="{BB962C8B-B14F-4D97-AF65-F5344CB8AC3E}">
        <p14:creationId xmlns:p14="http://schemas.microsoft.com/office/powerpoint/2010/main" val="670108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24911" cy="720062"/>
          </a:xfrm>
        </p:spPr>
        <p:txBody>
          <a:bodyPr/>
          <a:lstStyle/>
          <a:p>
            <a:r>
              <a:rPr lang="en-US" i="1" dirty="0">
                <a:solidFill>
                  <a:srgbClr val="632523"/>
                </a:solidFill>
                <a:cs typeface="Cambria"/>
              </a:rPr>
              <a:t>Piloting via mapping at RMIT</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71601"/>
            <a:ext cx="8305557" cy="1324708"/>
          </a:xfrm>
        </p:spPr>
        <p:txBody>
          <a:bodyPr>
            <a:noAutofit/>
          </a:bodyPr>
          <a:lstStyle/>
          <a:p>
            <a:pPr marL="0" indent="0">
              <a:lnSpc>
                <a:spcPct val="115000"/>
              </a:lnSpc>
              <a:buNone/>
            </a:pPr>
            <a:endParaRPr lang="en-GB" sz="1800" dirty="0">
              <a:solidFill>
                <a:schemeClr val="tx1">
                  <a:lumMod val="50000"/>
                  <a:lumOff val="50000"/>
                </a:schemeClr>
              </a:solidFill>
            </a:endParaRPr>
          </a:p>
          <a:p>
            <a:pPr marL="0" indent="0">
              <a:lnSpc>
                <a:spcPct val="115000"/>
              </a:lnSpc>
              <a:buNone/>
            </a:pPr>
            <a:endParaRPr lang="en-GB" sz="1800" dirty="0">
              <a:solidFill>
                <a:schemeClr val="tx1">
                  <a:lumMod val="50000"/>
                  <a:lumOff val="50000"/>
                </a:schemeClr>
              </a:solidFill>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pic>
        <p:nvPicPr>
          <p:cNvPr id="7" name="Picture 6" descr="An example of mapping ">
            <a:extLst>
              <a:ext uri="{FF2B5EF4-FFF2-40B4-BE49-F238E27FC236}">
                <a16:creationId xmlns:a16="http://schemas.microsoft.com/office/drawing/2014/main" id="{5E51BD82-1DC9-9097-E7B1-D91BC3182745}"/>
              </a:ext>
            </a:extLst>
          </p:cNvPr>
          <p:cNvPicPr>
            <a:picLocks noChangeAspect="1"/>
          </p:cNvPicPr>
          <p:nvPr/>
        </p:nvPicPr>
        <p:blipFill>
          <a:blip r:embed="rId3"/>
          <a:stretch>
            <a:fillRect/>
          </a:stretch>
        </p:blipFill>
        <p:spPr>
          <a:xfrm>
            <a:off x="524729" y="1193780"/>
            <a:ext cx="7772400" cy="4890498"/>
          </a:xfrm>
          <a:prstGeom prst="rect">
            <a:avLst/>
          </a:prstGeom>
        </p:spPr>
      </p:pic>
      <p:sp>
        <p:nvSpPr>
          <p:cNvPr id="9" name="TextBox 8">
            <a:extLst>
              <a:ext uri="{FF2B5EF4-FFF2-40B4-BE49-F238E27FC236}">
                <a16:creationId xmlns:a16="http://schemas.microsoft.com/office/drawing/2014/main" id="{CAA4432F-5D1E-6865-4A00-BCC10D177E1A}"/>
              </a:ext>
            </a:extLst>
          </p:cNvPr>
          <p:cNvSpPr txBox="1"/>
          <p:nvPr/>
        </p:nvSpPr>
        <p:spPr>
          <a:xfrm>
            <a:off x="5238668" y="6141332"/>
            <a:ext cx="3175356" cy="646331"/>
          </a:xfrm>
          <a:prstGeom prst="rect">
            <a:avLst/>
          </a:prstGeom>
          <a:noFill/>
        </p:spPr>
        <p:txBody>
          <a:bodyPr wrap="none" rtlCol="0">
            <a:spAutoFit/>
          </a:bodyPr>
          <a:lstStyle/>
          <a:p>
            <a:r>
              <a:rPr lang="en-GB" sz="1800" dirty="0">
                <a:solidFill>
                  <a:schemeClr val="tx1"/>
                </a:solidFill>
              </a:rPr>
              <a:t>Murray and Campton (2023)</a:t>
            </a:r>
          </a:p>
          <a:p>
            <a:endParaRPr lang="en-US" dirty="0"/>
          </a:p>
        </p:txBody>
      </p:sp>
    </p:spTree>
    <p:extLst>
      <p:ext uri="{BB962C8B-B14F-4D97-AF65-F5344CB8AC3E}">
        <p14:creationId xmlns:p14="http://schemas.microsoft.com/office/powerpoint/2010/main" val="339720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824911" cy="720062"/>
          </a:xfrm>
        </p:spPr>
        <p:txBody>
          <a:bodyPr/>
          <a:lstStyle/>
          <a:p>
            <a:r>
              <a:rPr lang="en-US" i="1" dirty="0">
                <a:solidFill>
                  <a:srgbClr val="632523"/>
                </a:solidFill>
                <a:cs typeface="Cambria"/>
              </a:rPr>
              <a:t>The challenges</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371601"/>
            <a:ext cx="8305557" cy="1324708"/>
          </a:xfrm>
        </p:spPr>
        <p:txBody>
          <a:bodyPr>
            <a:noAutofit/>
          </a:bodyPr>
          <a:lstStyle/>
          <a:p>
            <a:pPr marL="0" indent="0">
              <a:lnSpc>
                <a:spcPct val="115000"/>
              </a:lnSpc>
              <a:buNone/>
            </a:pPr>
            <a:endParaRPr lang="en-GB" sz="1800" dirty="0">
              <a:solidFill>
                <a:schemeClr val="tx1">
                  <a:lumMod val="50000"/>
                  <a:lumOff val="50000"/>
                </a:schemeClr>
              </a:solidFill>
            </a:endParaRPr>
          </a:p>
          <a:p>
            <a:pPr marL="0" indent="0">
              <a:lnSpc>
                <a:spcPct val="115000"/>
              </a:lnSpc>
              <a:buNone/>
            </a:pPr>
            <a:endParaRPr lang="en-GB" sz="1800" dirty="0">
              <a:solidFill>
                <a:schemeClr val="tx1">
                  <a:lumMod val="50000"/>
                  <a:lumOff val="50000"/>
                </a:schemeClr>
              </a:solidFill>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D6202E59-5ABB-6842-C4CF-1E746BE3345F}"/>
              </a:ext>
            </a:extLst>
          </p:cNvPr>
          <p:cNvSpPr txBox="1"/>
          <p:nvPr/>
        </p:nvSpPr>
        <p:spPr>
          <a:xfrm>
            <a:off x="339969" y="976204"/>
            <a:ext cx="7824911" cy="6370975"/>
          </a:xfrm>
          <a:prstGeom prst="rect">
            <a:avLst/>
          </a:prstGeom>
          <a:noFill/>
        </p:spPr>
        <p:txBody>
          <a:bodyPr wrap="square" rtlCol="0">
            <a:spAutoFit/>
          </a:bodyPr>
          <a:lstStyle/>
          <a:p>
            <a:endParaRPr lang="en-US" sz="2400" dirty="0"/>
          </a:p>
          <a:p>
            <a:r>
              <a:rPr lang="en-GB" sz="2400" dirty="0"/>
              <a:t>Murray and Campton (2023) note that </a:t>
            </a:r>
            <a:r>
              <a:rPr lang="en-US" sz="2400" dirty="0"/>
              <a:t>among educators, there may be perceptions of:</a:t>
            </a:r>
          </a:p>
          <a:p>
            <a:endParaRPr lang="en-US" sz="2400" dirty="0"/>
          </a:p>
          <a:p>
            <a:pPr marL="342900" indent="-342900">
              <a:buFont typeface="Arial" panose="020B0604020202020204" pitchFamily="34" charset="0"/>
              <a:buChar char="•"/>
            </a:pPr>
            <a:r>
              <a:rPr lang="en-US" sz="2400" dirty="0"/>
              <a:t>irrelevance/ unimportance</a:t>
            </a:r>
          </a:p>
          <a:p>
            <a:pPr marL="342900" indent="-342900">
              <a:buFont typeface="Arial" panose="020B0604020202020204" pitchFamily="34" charset="0"/>
              <a:buChar char="•"/>
            </a:pPr>
            <a:r>
              <a:rPr lang="en-US" sz="2400" dirty="0"/>
              <a:t>lack of time</a:t>
            </a:r>
          </a:p>
          <a:p>
            <a:pPr marL="342900" indent="-342900">
              <a:buFont typeface="Arial" panose="020B0604020202020204" pitchFamily="34" charset="0"/>
              <a:buChar char="•"/>
            </a:pPr>
            <a:r>
              <a:rPr lang="en-US" sz="2400" dirty="0"/>
              <a:t>one’s own lack of expertise</a:t>
            </a:r>
          </a:p>
          <a:p>
            <a:pPr marL="342900" indent="-342900">
              <a:buFont typeface="Arial" panose="020B0604020202020204" pitchFamily="34" charset="0"/>
              <a:buChar char="•"/>
            </a:pPr>
            <a:r>
              <a:rPr lang="en-US" sz="2400" dirty="0"/>
              <a:t>fear of doing the wrong thing</a:t>
            </a:r>
          </a:p>
          <a:p>
            <a:pPr marL="342900" indent="-342900">
              <a:buFont typeface="Arial" panose="020B0604020202020204" pitchFamily="34" charset="0"/>
              <a:buChar char="•"/>
            </a:pPr>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pic>
        <p:nvPicPr>
          <p:cNvPr id="2050" name="Picture 2" descr="Thorny Devil">
            <a:extLst>
              <a:ext uri="{FF2B5EF4-FFF2-40B4-BE49-F238E27FC236}">
                <a16:creationId xmlns:a16="http://schemas.microsoft.com/office/drawing/2014/main" id="{45A8C941-75C0-1B02-C18B-4744B49083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1170" y="2748833"/>
            <a:ext cx="3304359" cy="264565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CB6C54-A88A-1191-EEEB-409F037B1293}"/>
              </a:ext>
            </a:extLst>
          </p:cNvPr>
          <p:cNvSpPr txBox="1"/>
          <p:nvPr/>
        </p:nvSpPr>
        <p:spPr>
          <a:xfrm>
            <a:off x="498471" y="4471052"/>
            <a:ext cx="4615571" cy="2492990"/>
          </a:xfrm>
          <a:prstGeom prst="rect">
            <a:avLst/>
          </a:prstGeom>
          <a:noFill/>
        </p:spPr>
        <p:txBody>
          <a:bodyPr wrap="square" rtlCol="0">
            <a:spAutoFit/>
          </a:bodyPr>
          <a:lstStyle/>
          <a:p>
            <a:r>
              <a:rPr lang="en-US" sz="2400" u="sng" dirty="0"/>
              <a:t>Logistics</a:t>
            </a:r>
            <a:r>
              <a:rPr lang="en-US" sz="2400" dirty="0"/>
              <a:t>: collaboration with Indigenous partners is ideal … </a:t>
            </a:r>
            <a:r>
              <a:rPr lang="en-US" sz="2400" u="sng" dirty="0"/>
              <a:t>but</a:t>
            </a:r>
            <a:r>
              <a:rPr lang="en-US" sz="2400" dirty="0"/>
              <a:t> can lead to overly depending on them.</a:t>
            </a:r>
          </a:p>
          <a:p>
            <a:endParaRPr lang="en-US" sz="2400" dirty="0">
              <a:solidFill>
                <a:schemeClr val="tx1"/>
              </a:solidFill>
            </a:endParaRPr>
          </a:p>
          <a:p>
            <a:endParaRPr lang="en-US" sz="1800" dirty="0"/>
          </a:p>
          <a:p>
            <a:endParaRPr lang="en-US" dirty="0"/>
          </a:p>
        </p:txBody>
      </p:sp>
      <p:sp>
        <p:nvSpPr>
          <p:cNvPr id="6" name="TextBox 5">
            <a:extLst>
              <a:ext uri="{FF2B5EF4-FFF2-40B4-BE49-F238E27FC236}">
                <a16:creationId xmlns:a16="http://schemas.microsoft.com/office/drawing/2014/main" id="{64AC04D5-2DC1-AFE1-5068-4DCDB1CA85BE}"/>
              </a:ext>
            </a:extLst>
          </p:cNvPr>
          <p:cNvSpPr txBox="1"/>
          <p:nvPr/>
        </p:nvSpPr>
        <p:spPr>
          <a:xfrm>
            <a:off x="5341170" y="5454982"/>
            <a:ext cx="3754588" cy="369332"/>
          </a:xfrm>
          <a:prstGeom prst="rect">
            <a:avLst/>
          </a:prstGeom>
          <a:noFill/>
        </p:spPr>
        <p:txBody>
          <a:bodyPr wrap="square" rtlCol="0">
            <a:spAutoFit/>
          </a:bodyPr>
          <a:lstStyle/>
          <a:p>
            <a:r>
              <a:rPr lang="en-US" i="1" dirty="0">
                <a:solidFill>
                  <a:schemeClr val="tx1">
                    <a:lumMod val="50000"/>
                    <a:lumOff val="50000"/>
                  </a:schemeClr>
                </a:solidFill>
              </a:rPr>
              <a:t>Thorny devil (Australian lizard)</a:t>
            </a:r>
          </a:p>
        </p:txBody>
      </p:sp>
    </p:spTree>
    <p:extLst>
      <p:ext uri="{BB962C8B-B14F-4D97-AF65-F5344CB8AC3E}">
        <p14:creationId xmlns:p14="http://schemas.microsoft.com/office/powerpoint/2010/main" val="2405504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824911" cy="1178223"/>
          </a:xfrm>
        </p:spPr>
        <p:txBody>
          <a:bodyPr/>
          <a:lstStyle/>
          <a:p>
            <a:br>
              <a:rPr lang="en-US" i="1" dirty="0">
                <a:solidFill>
                  <a:srgbClr val="632523"/>
                </a:solidFill>
                <a:cs typeface="Cambria"/>
              </a:rPr>
            </a:br>
            <a:r>
              <a:rPr lang="en-US" i="1" dirty="0">
                <a:solidFill>
                  <a:srgbClr val="632523"/>
                </a:solidFill>
                <a:cs typeface="Cambria"/>
              </a:rPr>
              <a:t>Some provocations</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946031"/>
            <a:ext cx="8305557" cy="2262554"/>
          </a:xfrm>
        </p:spPr>
        <p:txBody>
          <a:bodyPr>
            <a:noAutofit/>
          </a:bodyPr>
          <a:lstStyle/>
          <a:p>
            <a:pPr marL="0" indent="0">
              <a:lnSpc>
                <a:spcPct val="115000"/>
              </a:lnSpc>
              <a:buNone/>
            </a:pPr>
            <a:endParaRPr lang="en-GB" sz="1800" dirty="0">
              <a:solidFill>
                <a:schemeClr val="tx1">
                  <a:lumMod val="50000"/>
                  <a:lumOff val="50000"/>
                </a:schemeClr>
              </a:solidFill>
            </a:endParaRPr>
          </a:p>
          <a:p>
            <a:pPr marL="0" indent="0">
              <a:lnSpc>
                <a:spcPct val="115000"/>
              </a:lnSpc>
              <a:buNone/>
            </a:pPr>
            <a:endParaRPr lang="en-GB" sz="1800" dirty="0">
              <a:solidFill>
                <a:schemeClr val="tx1">
                  <a:lumMod val="50000"/>
                  <a:lumOff val="50000"/>
                </a:schemeClr>
              </a:solidFill>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196D4C4B-DE38-2B90-485B-E13F8FB67043}"/>
              </a:ext>
            </a:extLst>
          </p:cNvPr>
          <p:cNvSpPr txBox="1"/>
          <p:nvPr/>
        </p:nvSpPr>
        <p:spPr>
          <a:xfrm>
            <a:off x="498474" y="1460918"/>
            <a:ext cx="5550634" cy="5539978"/>
          </a:xfrm>
          <a:prstGeom prst="rect">
            <a:avLst/>
          </a:prstGeom>
          <a:noFill/>
        </p:spPr>
        <p:txBody>
          <a:bodyPr wrap="square" rtlCol="0">
            <a:spAutoFit/>
          </a:bodyPr>
          <a:lstStyle/>
          <a:p>
            <a:r>
              <a:rPr lang="en-GB" sz="2400" b="1" dirty="0">
                <a:solidFill>
                  <a:srgbClr val="FF0000"/>
                </a:solidFill>
                <a:effectLst/>
                <a:ea typeface="Calibri" panose="020F0502020204030204" pitchFamily="34" charset="0"/>
                <a:cs typeface="Times New Roman" panose="02020603050405020304" pitchFamily="18" charset="0"/>
              </a:rPr>
              <a:t>Concepts to consider:</a:t>
            </a:r>
          </a:p>
          <a:p>
            <a:pPr marL="285750" indent="-285750">
              <a:buFont typeface="Arial" panose="020B0604020202020204" pitchFamily="34" charset="0"/>
              <a:buChar char="•"/>
            </a:pPr>
            <a:r>
              <a:rPr lang="en-GB" sz="2400" dirty="0">
                <a:solidFill>
                  <a:srgbClr val="FF0000"/>
                </a:solidFill>
                <a:ea typeface="Calibri" panose="020F0502020204030204" pitchFamily="34" charset="0"/>
                <a:cs typeface="Times New Roman" panose="02020603050405020304" pitchFamily="18" charset="0"/>
              </a:rPr>
              <a:t>a</a:t>
            </a:r>
            <a:r>
              <a:rPr lang="en-GB" sz="2400" dirty="0">
                <a:solidFill>
                  <a:srgbClr val="FF0000"/>
                </a:solidFill>
                <a:effectLst/>
                <a:ea typeface="Calibri" panose="020F0502020204030204" pitchFamily="34" charset="0"/>
                <a:cs typeface="Times New Roman" panose="02020603050405020304" pitchFamily="18" charset="0"/>
              </a:rPr>
              <a:t>gnotology</a:t>
            </a:r>
          </a:p>
          <a:p>
            <a:pPr marL="285750" indent="-285750">
              <a:buFont typeface="Arial" panose="020B0604020202020204" pitchFamily="34" charset="0"/>
              <a:buChar char="•"/>
            </a:pPr>
            <a:r>
              <a:rPr lang="en-GB" sz="2400" dirty="0">
                <a:solidFill>
                  <a:srgbClr val="FF0000"/>
                </a:solidFill>
                <a:ea typeface="Calibri" panose="020F0502020204030204" pitchFamily="34" charset="0"/>
                <a:cs typeface="Times New Roman" panose="02020603050405020304" pitchFamily="18" charset="0"/>
              </a:rPr>
              <a:t>de-centring</a:t>
            </a:r>
          </a:p>
          <a:p>
            <a:endParaRPr lang="en-GB" sz="2400" dirty="0">
              <a:effectLst/>
              <a:ea typeface="Calibri" panose="020F0502020204030204" pitchFamily="34" charset="0"/>
              <a:cs typeface="Times New Roman" panose="02020603050405020304" pitchFamily="18" charset="0"/>
            </a:endParaRPr>
          </a:p>
          <a:p>
            <a:r>
              <a:rPr lang="en-GB" sz="2400" dirty="0">
                <a:ea typeface="Calibri" panose="020F0502020204030204" pitchFamily="34" charset="0"/>
                <a:cs typeface="Times New Roman" panose="02020603050405020304" pitchFamily="18" charset="0"/>
              </a:rPr>
              <a:t>*</a:t>
            </a:r>
            <a:r>
              <a:rPr lang="en-GB" sz="2400" dirty="0">
                <a:effectLst/>
                <a:ea typeface="Calibri" panose="020F0502020204030204" pitchFamily="34" charset="0"/>
                <a:cs typeface="Times New Roman" panose="02020603050405020304" pitchFamily="18" charset="0"/>
              </a:rPr>
              <a:t>Indigenous thinking often perceives things -including time itself- as a circle rather than linear. Is this a challenge to the idea of ‘progress</a:t>
            </a:r>
            <a:r>
              <a:rPr lang="en-GB" sz="2400" dirty="0">
                <a:ea typeface="Calibri" panose="020F0502020204030204" pitchFamily="34" charset="0"/>
                <a:cs typeface="Times New Roman" panose="02020603050405020304" pitchFamily="18" charset="0"/>
              </a:rPr>
              <a:t>’</a:t>
            </a:r>
            <a:r>
              <a:rPr lang="en-GB" sz="2400" dirty="0">
                <a:effectLst/>
                <a:ea typeface="Calibri" panose="020F0502020204030204" pitchFamily="34" charset="0"/>
                <a:cs typeface="Times New Roman" panose="02020603050405020304" pitchFamily="18" charset="0"/>
              </a:rPr>
              <a:t>?  </a:t>
            </a:r>
          </a:p>
          <a:p>
            <a:endParaRPr lang="en-GB" sz="1400" dirty="0">
              <a:ea typeface="Calibri" panose="020F0502020204030204" pitchFamily="34" charset="0"/>
              <a:cs typeface="Times New Roman" panose="02020603050405020304" pitchFamily="18" charset="0"/>
            </a:endParaRPr>
          </a:p>
          <a:p>
            <a:r>
              <a:rPr lang="en-GB" sz="2400" dirty="0">
                <a:effectLst/>
                <a:ea typeface="Calibri" panose="020F0502020204030204" pitchFamily="34" charset="0"/>
                <a:cs typeface="Times New Roman" panose="02020603050405020304" pitchFamily="18" charset="0"/>
              </a:rPr>
              <a:t>*Is </a:t>
            </a:r>
            <a:r>
              <a:rPr lang="en-GB" sz="2400" dirty="0">
                <a:ea typeface="Calibri" panose="020F0502020204030204" pitchFamily="34" charset="0"/>
                <a:cs typeface="Times New Roman" panose="02020603050405020304" pitchFamily="18" charset="0"/>
              </a:rPr>
              <a:t>our</a:t>
            </a:r>
            <a:r>
              <a:rPr lang="en-GB" sz="2400" dirty="0">
                <a:effectLst/>
                <a:ea typeface="Calibri" panose="020F0502020204030204" pitchFamily="34" charset="0"/>
                <a:cs typeface="Times New Roman" panose="02020603050405020304" pitchFamily="18" charset="0"/>
              </a:rPr>
              <a:t> emphasis on </a:t>
            </a:r>
            <a:r>
              <a:rPr lang="en-GB" sz="2400" i="1" dirty="0">
                <a:effectLst/>
                <a:ea typeface="Calibri" panose="020F0502020204030204" pitchFamily="34" charset="0"/>
                <a:cs typeface="Times New Roman" panose="02020603050405020304" pitchFamily="18" charset="0"/>
              </a:rPr>
              <a:t>individual </a:t>
            </a:r>
            <a:r>
              <a:rPr lang="en-GB" sz="2400" dirty="0">
                <a:effectLst/>
                <a:ea typeface="Calibri" panose="020F0502020204030204" pitchFamily="34" charset="0"/>
                <a:cs typeface="Times New Roman" panose="02020603050405020304" pitchFamily="18" charset="0"/>
              </a:rPr>
              <a:t>achievement (rather than a </a:t>
            </a:r>
            <a:r>
              <a:rPr lang="en-GB" sz="2400" i="1" dirty="0">
                <a:effectLst/>
                <a:ea typeface="Calibri" panose="020F0502020204030204" pitchFamily="34" charset="0"/>
                <a:cs typeface="Times New Roman" panose="02020603050405020304" pitchFamily="18" charset="0"/>
              </a:rPr>
              <a:t>shared</a:t>
            </a:r>
            <a:r>
              <a:rPr lang="en-GB" sz="2400" dirty="0">
                <a:effectLst/>
                <a:ea typeface="Calibri" panose="020F0502020204030204" pitchFamily="34" charset="0"/>
                <a:cs typeface="Times New Roman" panose="02020603050405020304" pitchFamily="18" charset="0"/>
              </a:rPr>
              <a:t> quest for knowledge) a restrictive,  ethnocentric construct?  Or...?</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3074" name="Picture 2">
            <a:extLst>
              <a:ext uri="{FF2B5EF4-FFF2-40B4-BE49-F238E27FC236}">
                <a16:creationId xmlns:a16="http://schemas.microsoft.com/office/drawing/2014/main" id="{D5A5161E-1EA8-18FB-F662-A9DE405A16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8707" y="1248561"/>
            <a:ext cx="2575725" cy="38568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0CF1BF6-10EC-6230-61FA-83F27021A0CC}"/>
              </a:ext>
            </a:extLst>
          </p:cNvPr>
          <p:cNvSpPr txBox="1"/>
          <p:nvPr/>
        </p:nvSpPr>
        <p:spPr>
          <a:xfrm>
            <a:off x="6881446" y="5175791"/>
            <a:ext cx="2035631" cy="646331"/>
          </a:xfrm>
          <a:prstGeom prst="rect">
            <a:avLst/>
          </a:prstGeom>
          <a:noFill/>
        </p:spPr>
        <p:txBody>
          <a:bodyPr wrap="square" rtlCol="0">
            <a:spAutoFit/>
          </a:bodyPr>
          <a:lstStyle/>
          <a:p>
            <a:r>
              <a:rPr lang="en-US" i="1" dirty="0">
                <a:solidFill>
                  <a:schemeClr val="tx1">
                    <a:lumMod val="50000"/>
                    <a:lumOff val="50000"/>
                  </a:schemeClr>
                </a:solidFill>
              </a:rPr>
              <a:t>RMIT in </a:t>
            </a:r>
            <a:r>
              <a:rPr lang="en-US" i="1" dirty="0" err="1">
                <a:solidFill>
                  <a:schemeClr val="tx1">
                    <a:lumMod val="50000"/>
                    <a:lumOff val="50000"/>
                  </a:schemeClr>
                </a:solidFill>
              </a:rPr>
              <a:t>Naarm</a:t>
            </a:r>
            <a:r>
              <a:rPr lang="en-US" i="1" dirty="0">
                <a:solidFill>
                  <a:schemeClr val="tx1">
                    <a:lumMod val="50000"/>
                    <a:lumOff val="50000"/>
                  </a:schemeClr>
                </a:solidFill>
              </a:rPr>
              <a:t> </a:t>
            </a:r>
          </a:p>
          <a:p>
            <a:r>
              <a:rPr lang="en-US" i="1" dirty="0">
                <a:solidFill>
                  <a:schemeClr val="tx1">
                    <a:lumMod val="50000"/>
                    <a:lumOff val="50000"/>
                  </a:schemeClr>
                </a:solidFill>
              </a:rPr>
              <a:t>(Melbourne)</a:t>
            </a:r>
          </a:p>
        </p:txBody>
      </p:sp>
    </p:spTree>
    <p:extLst>
      <p:ext uri="{BB962C8B-B14F-4D97-AF65-F5344CB8AC3E}">
        <p14:creationId xmlns:p14="http://schemas.microsoft.com/office/powerpoint/2010/main" val="1057557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387717"/>
            <a:ext cx="7824911" cy="1116106"/>
          </a:xfrm>
        </p:spPr>
        <p:txBody>
          <a:bodyPr/>
          <a:lstStyle/>
          <a:p>
            <a:br>
              <a:rPr lang="en-US" i="1" dirty="0">
                <a:solidFill>
                  <a:srgbClr val="632523"/>
                </a:solidFill>
                <a:cs typeface="Cambria"/>
              </a:rPr>
            </a:br>
            <a:r>
              <a:rPr lang="en-US" i="1" dirty="0">
                <a:solidFill>
                  <a:srgbClr val="632523"/>
                </a:solidFill>
                <a:cs typeface="Cambria"/>
              </a:rPr>
              <a:t>And finally…</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98474" y="1946031"/>
            <a:ext cx="8305557" cy="2262554"/>
          </a:xfrm>
        </p:spPr>
        <p:txBody>
          <a:bodyPr>
            <a:noAutofit/>
          </a:bodyPr>
          <a:lstStyle/>
          <a:p>
            <a:pPr marL="0" indent="0">
              <a:lnSpc>
                <a:spcPct val="115000"/>
              </a:lnSpc>
              <a:buNone/>
            </a:pPr>
            <a:endParaRPr lang="en-GB" sz="1800" dirty="0">
              <a:solidFill>
                <a:schemeClr val="tx1">
                  <a:lumMod val="50000"/>
                  <a:lumOff val="50000"/>
                </a:schemeClr>
              </a:solidFill>
            </a:endParaRPr>
          </a:p>
          <a:p>
            <a:pPr marL="0" indent="0">
              <a:lnSpc>
                <a:spcPct val="115000"/>
              </a:lnSpc>
              <a:buNone/>
            </a:pPr>
            <a:endParaRPr lang="en-GB" sz="1800" dirty="0">
              <a:solidFill>
                <a:schemeClr val="tx1">
                  <a:lumMod val="50000"/>
                  <a:lumOff val="50000"/>
                </a:schemeClr>
              </a:solidFill>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GB" sz="2400" dirty="0">
              <a:solidFill>
                <a:schemeClr val="tx1"/>
              </a:solidFill>
              <a:effectLst/>
              <a:ea typeface="Calibri" panose="020F0502020204030204" pitchFamily="34" charset="0"/>
              <a:cs typeface="Times New Roman" panose="02020603050405020304" pitchFamily="18" charset="0"/>
            </a:endParaRPr>
          </a:p>
          <a:p>
            <a:pPr marL="0" indent="0">
              <a:buNone/>
            </a:pPr>
            <a:endParaRPr lang="en-US" sz="2400" dirty="0">
              <a:solidFill>
                <a:schemeClr val="tx1"/>
              </a:solidFill>
            </a:endParaRPr>
          </a:p>
          <a:p>
            <a:pPr marL="0" indent="0">
              <a:buNone/>
            </a:pPr>
            <a:endParaRPr lang="en-US" sz="2400" dirty="0">
              <a:solidFill>
                <a:schemeClr val="tx1"/>
              </a:solidFill>
            </a:endParaRPr>
          </a:p>
          <a:p>
            <a:pPr marL="0" indent="0">
              <a:buNone/>
            </a:pPr>
            <a:endParaRPr lang="en-GB" i="1" dirty="0"/>
          </a:p>
          <a:p>
            <a:pPr marL="0" indent="0">
              <a:buNone/>
            </a:pPr>
            <a:endParaRPr lang="en-US" sz="2400" b="1" dirty="0">
              <a:solidFill>
                <a:schemeClr val="tx1"/>
              </a:solidFill>
            </a:endParaRPr>
          </a:p>
        </p:txBody>
      </p:sp>
      <p:sp>
        <p:nvSpPr>
          <p:cNvPr id="8" name="TextBox 7">
            <a:extLst>
              <a:ext uri="{FF2B5EF4-FFF2-40B4-BE49-F238E27FC236}">
                <a16:creationId xmlns:a16="http://schemas.microsoft.com/office/drawing/2014/main" id="{C89EBF59-1100-527A-9F52-70FB77C222A1}"/>
              </a:ext>
            </a:extLst>
          </p:cNvPr>
          <p:cNvSpPr txBox="1"/>
          <p:nvPr/>
        </p:nvSpPr>
        <p:spPr>
          <a:xfrm>
            <a:off x="4736123" y="250873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196D4C4B-DE38-2B90-485B-E13F8FB67043}"/>
              </a:ext>
            </a:extLst>
          </p:cNvPr>
          <p:cNvSpPr txBox="1"/>
          <p:nvPr/>
        </p:nvSpPr>
        <p:spPr>
          <a:xfrm>
            <a:off x="498474" y="1946031"/>
            <a:ext cx="2608141" cy="4339650"/>
          </a:xfrm>
          <a:prstGeom prst="rect">
            <a:avLst/>
          </a:prstGeom>
          <a:noFill/>
        </p:spPr>
        <p:txBody>
          <a:bodyPr wrap="square" rtlCol="0">
            <a:spAutoFit/>
          </a:bodyPr>
          <a:lstStyle/>
          <a:p>
            <a:r>
              <a:rPr lang="en-GB" sz="2400" dirty="0">
                <a:effectLst/>
                <a:ea typeface="Calibri" panose="020F0502020204030204" pitchFamily="34" charset="0"/>
                <a:cs typeface="Times New Roman" panose="02020603050405020304" pitchFamily="18" charset="0"/>
              </a:rPr>
              <a:t>Which aspects could we apply/ adapt to our context here at UAL?  </a:t>
            </a:r>
          </a:p>
          <a:p>
            <a:endParaRPr lang="en-GB" sz="2400" dirty="0">
              <a:ea typeface="Calibri" panose="020F0502020204030204" pitchFamily="34" charset="0"/>
              <a:cs typeface="Times New Roman" panose="02020603050405020304" pitchFamily="18" charset="0"/>
            </a:endParaRPr>
          </a:p>
          <a:p>
            <a:endParaRPr lang="en-GB" sz="2400" dirty="0">
              <a:ea typeface="Calibri" panose="020F0502020204030204" pitchFamily="34" charset="0"/>
              <a:cs typeface="Times New Roman" panose="02020603050405020304" pitchFamily="18" charset="0"/>
            </a:endParaRPr>
          </a:p>
          <a:p>
            <a:r>
              <a:rPr lang="en-GB" sz="2400" dirty="0">
                <a:ea typeface="Calibri" panose="020F0502020204030204" pitchFamily="34" charset="0"/>
                <a:cs typeface="Times New Roman" panose="02020603050405020304" pitchFamily="18" charset="0"/>
              </a:rPr>
              <a:t>And what do we leave in Australia…?</a:t>
            </a:r>
            <a:endParaRPr lang="en-GB" sz="2400" dirty="0">
              <a:effectLst/>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7170" name="Picture 2" descr="Kimberley rock art">
            <a:extLst>
              <a:ext uri="{FF2B5EF4-FFF2-40B4-BE49-F238E27FC236}">
                <a16:creationId xmlns:a16="http://schemas.microsoft.com/office/drawing/2014/main" id="{7D28D0FE-2ACC-B597-AB69-B4B58185CA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465" y="2163842"/>
            <a:ext cx="5479715" cy="30832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C696B57-D6EF-F147-58F5-2E9A2A35D644}"/>
              </a:ext>
            </a:extLst>
          </p:cNvPr>
          <p:cNvSpPr txBox="1"/>
          <p:nvPr/>
        </p:nvSpPr>
        <p:spPr>
          <a:xfrm>
            <a:off x="3540370" y="5222697"/>
            <a:ext cx="6007254" cy="369332"/>
          </a:xfrm>
          <a:prstGeom prst="rect">
            <a:avLst/>
          </a:prstGeom>
          <a:noFill/>
        </p:spPr>
        <p:txBody>
          <a:bodyPr wrap="square" rtlCol="0">
            <a:spAutoFit/>
          </a:bodyPr>
          <a:lstStyle/>
          <a:p>
            <a:r>
              <a:rPr lang="en-US" i="1" dirty="0">
                <a:solidFill>
                  <a:schemeClr val="tx1">
                    <a:lumMod val="50000"/>
                    <a:lumOff val="50000"/>
                  </a:schemeClr>
                </a:solidFill>
              </a:rPr>
              <a:t>Ancient Aboriginal rock art in the Kimberley</a:t>
            </a:r>
          </a:p>
        </p:txBody>
      </p:sp>
    </p:spTree>
    <p:extLst>
      <p:ext uri="{BB962C8B-B14F-4D97-AF65-F5344CB8AC3E}">
        <p14:creationId xmlns:p14="http://schemas.microsoft.com/office/powerpoint/2010/main" val="2928657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929246" cy="1116106"/>
          </a:xfrm>
        </p:spPr>
        <p:txBody>
          <a:bodyPr/>
          <a:lstStyle/>
          <a:p>
            <a:pPr algn="ctr"/>
            <a:r>
              <a:rPr lang="en-US" sz="2400" i="1" dirty="0">
                <a:solidFill>
                  <a:srgbClr val="632523"/>
                </a:solidFill>
                <a:cs typeface="Cambria"/>
              </a:rPr>
              <a:t>Image and source links:</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412946" y="1019907"/>
            <a:ext cx="7929246" cy="5568462"/>
          </a:xfrm>
        </p:spPr>
        <p:txBody>
          <a:bodyPr>
            <a:noAutofit/>
          </a:bodyPr>
          <a:lstStyle/>
          <a:p>
            <a:pPr marL="0" indent="0">
              <a:buNone/>
            </a:pPr>
            <a:r>
              <a:rPr lang="en-US" sz="1200" dirty="0">
                <a:solidFill>
                  <a:schemeClr val="tx1"/>
                </a:solidFill>
              </a:rPr>
              <a:t>Slide 1: </a:t>
            </a:r>
            <a:r>
              <a:rPr lang="en-US" sz="1200" dirty="0">
                <a:solidFill>
                  <a:schemeClr val="tx1"/>
                </a:solidFill>
                <a:hlinkClick r:id="rId3"/>
              </a:rPr>
              <a:t>https://www.freeworldmaps.net/australia/</a:t>
            </a:r>
            <a:endParaRPr lang="en-US" sz="1200" dirty="0">
              <a:solidFill>
                <a:schemeClr val="tx1"/>
              </a:solidFill>
            </a:endParaRPr>
          </a:p>
          <a:p>
            <a:pPr marL="0" indent="0">
              <a:buNone/>
            </a:pPr>
            <a:r>
              <a:rPr lang="en-US" sz="1200" dirty="0">
                <a:solidFill>
                  <a:schemeClr val="tx1"/>
                </a:solidFill>
              </a:rPr>
              <a:t>Slide 2: </a:t>
            </a:r>
            <a:r>
              <a:rPr lang="en-US" sz="1200" dirty="0">
                <a:solidFill>
                  <a:schemeClr val="tx1"/>
                </a:solidFill>
                <a:hlinkClick r:id="rId4"/>
              </a:rPr>
              <a:t>https://www.westernsydney.edu.au/campbelltown_observatory/home/areas_of_research_and_teaching/aboriginal_astronomy</a:t>
            </a:r>
            <a:endParaRPr lang="en-US" sz="1200" dirty="0">
              <a:solidFill>
                <a:schemeClr val="tx1"/>
              </a:solidFill>
            </a:endParaRPr>
          </a:p>
          <a:p>
            <a:pPr marL="0" indent="0">
              <a:buNone/>
            </a:pPr>
            <a:r>
              <a:rPr lang="en-US" sz="1200" dirty="0">
                <a:solidFill>
                  <a:schemeClr val="tx1"/>
                </a:solidFill>
              </a:rPr>
              <a:t>Slide 3, 9 and 10: </a:t>
            </a:r>
            <a:r>
              <a:rPr lang="en-GB" sz="1200" dirty="0">
                <a:effectLst/>
                <a:hlinkClick r:id="rId5"/>
              </a:rPr>
              <a:t>https://doi.org/10.1007/s13384-023-00663-3</a:t>
            </a:r>
            <a:endParaRPr lang="en-GB" sz="1200" dirty="0">
              <a:effectLst/>
            </a:endParaRPr>
          </a:p>
          <a:p>
            <a:pPr marL="0" indent="0">
              <a:buNone/>
            </a:pPr>
            <a:r>
              <a:rPr lang="en-US" sz="1200" dirty="0">
                <a:solidFill>
                  <a:schemeClr val="tx1"/>
                </a:solidFill>
              </a:rPr>
              <a:t>Slide 4: </a:t>
            </a:r>
            <a:r>
              <a:rPr lang="en-US" sz="1200" dirty="0">
                <a:solidFill>
                  <a:schemeClr val="tx1"/>
                </a:solidFill>
                <a:hlinkClick r:id="rId6"/>
              </a:rPr>
              <a:t>https://www.8ways.online/</a:t>
            </a:r>
            <a:endParaRPr lang="en-US" sz="1200" dirty="0">
              <a:solidFill>
                <a:schemeClr val="tx1"/>
              </a:solidFill>
            </a:endParaRPr>
          </a:p>
          <a:p>
            <a:pPr marL="0" indent="0">
              <a:buNone/>
            </a:pPr>
            <a:r>
              <a:rPr lang="en-US" sz="1200" dirty="0">
                <a:solidFill>
                  <a:schemeClr val="tx1"/>
                </a:solidFill>
              </a:rPr>
              <a:t>Slide 5: </a:t>
            </a:r>
            <a:r>
              <a:rPr lang="en-US" sz="1200" dirty="0">
                <a:solidFill>
                  <a:schemeClr val="tx1"/>
                </a:solidFill>
                <a:hlinkClick r:id="rId7"/>
              </a:rPr>
              <a:t>https://www.welcometocountry.com/collections/art?page=3</a:t>
            </a:r>
            <a:r>
              <a:rPr lang="en-US" sz="1200" dirty="0">
                <a:solidFill>
                  <a:schemeClr val="tx1"/>
                </a:solidFill>
              </a:rPr>
              <a:t> and </a:t>
            </a:r>
            <a:r>
              <a:rPr lang="en-US" sz="1200" dirty="0">
                <a:solidFill>
                  <a:schemeClr val="tx1"/>
                </a:solidFill>
                <a:hlinkClick r:id="rId8"/>
              </a:rPr>
              <a:t>https://link.springer.com/book/10.1007/978-94-6091-484-3</a:t>
            </a:r>
            <a:endParaRPr lang="en-US" sz="1200" dirty="0">
              <a:solidFill>
                <a:schemeClr val="tx1"/>
              </a:solidFill>
            </a:endParaRPr>
          </a:p>
          <a:p>
            <a:pPr marL="0" indent="0">
              <a:buNone/>
            </a:pPr>
            <a:r>
              <a:rPr lang="en-US" sz="1200" dirty="0">
                <a:solidFill>
                  <a:schemeClr val="tx1"/>
                </a:solidFill>
              </a:rPr>
              <a:t>Slide 7: </a:t>
            </a:r>
            <a:r>
              <a:rPr lang="en-US" sz="1200" dirty="0">
                <a:solidFill>
                  <a:schemeClr val="tx1"/>
                </a:solidFill>
                <a:hlinkClick r:id="rId9"/>
              </a:rPr>
              <a:t>https://www.wipo.int/tk/en/</a:t>
            </a:r>
            <a:endParaRPr lang="en-US" sz="1200" dirty="0">
              <a:solidFill>
                <a:schemeClr val="tx1"/>
              </a:solidFill>
            </a:endParaRPr>
          </a:p>
          <a:p>
            <a:pPr marL="0" indent="0">
              <a:buNone/>
            </a:pPr>
            <a:r>
              <a:rPr lang="en-US" sz="1200" dirty="0">
                <a:solidFill>
                  <a:schemeClr val="tx1"/>
                </a:solidFill>
              </a:rPr>
              <a:t>Slide 8: </a:t>
            </a:r>
            <a:r>
              <a:rPr lang="en-US" sz="1200" dirty="0">
                <a:solidFill>
                  <a:schemeClr val="tx1"/>
                </a:solidFill>
                <a:hlinkClick r:id="rId10"/>
              </a:rPr>
              <a:t>https://commons.wikimedia.org/wiki/File:00_4937_Eucalyptus_salubris_-_tree_%28Australia%29.jpg</a:t>
            </a:r>
            <a:r>
              <a:rPr lang="en-US" sz="1200" dirty="0">
                <a:solidFill>
                  <a:schemeClr val="tx1"/>
                </a:solidFill>
              </a:rPr>
              <a:t> (W. Bulach)</a:t>
            </a:r>
          </a:p>
          <a:p>
            <a:pPr marL="0" indent="0">
              <a:buNone/>
            </a:pPr>
            <a:r>
              <a:rPr lang="en-US" sz="1200" dirty="0">
                <a:solidFill>
                  <a:schemeClr val="tx1"/>
                </a:solidFill>
              </a:rPr>
              <a:t>Slide 10: </a:t>
            </a:r>
            <a:r>
              <a:rPr lang="en-US" sz="1200" dirty="0">
                <a:solidFill>
                  <a:schemeClr val="tx1"/>
                </a:solidFill>
                <a:hlinkClick r:id="rId11"/>
              </a:rPr>
              <a:t>https://animalia.bio/thorny-devil</a:t>
            </a:r>
            <a:endParaRPr lang="en-US" sz="1200" dirty="0">
              <a:solidFill>
                <a:schemeClr val="tx1"/>
              </a:solidFill>
            </a:endParaRPr>
          </a:p>
          <a:p>
            <a:pPr marL="0" indent="0">
              <a:buNone/>
            </a:pPr>
            <a:r>
              <a:rPr lang="en-US" sz="1200" dirty="0">
                <a:solidFill>
                  <a:schemeClr val="tx1"/>
                </a:solidFill>
              </a:rPr>
              <a:t>Slide 11: </a:t>
            </a:r>
            <a:r>
              <a:rPr lang="en-US" sz="1200" dirty="0">
                <a:solidFill>
                  <a:schemeClr val="tx1"/>
                </a:solidFill>
                <a:hlinkClick r:id="rId12"/>
              </a:rPr>
              <a:t>https://commons.m.wikimedia.org/wiki/File:Design_Hub_RMIT_%2848400086107%29.jpg</a:t>
            </a:r>
            <a:r>
              <a:rPr lang="en-US" sz="1200" dirty="0">
                <a:solidFill>
                  <a:schemeClr val="tx1"/>
                </a:solidFill>
              </a:rPr>
              <a:t>  (Rob Deutscher)</a:t>
            </a:r>
          </a:p>
          <a:p>
            <a:pPr marL="0" indent="0">
              <a:buNone/>
            </a:pPr>
            <a:r>
              <a:rPr lang="en-US" sz="1200" dirty="0">
                <a:solidFill>
                  <a:schemeClr val="tx1"/>
                </a:solidFill>
              </a:rPr>
              <a:t>Slide 12: </a:t>
            </a:r>
            <a:r>
              <a:rPr lang="en-US" sz="1200" dirty="0">
                <a:solidFill>
                  <a:schemeClr val="tx1"/>
                </a:solidFill>
                <a:hlinkClick r:id="rId13"/>
              </a:rPr>
              <a:t>https://www.abc.net.au/news/2015-11-02/indigenous-rock-art-could-be-among-oldest-in-world/6906476?utm_campaign=abc_news_web&amp;utm_content=link&amp;utm_medium=content_shared&amp;utm_source=abc_news_web</a:t>
            </a:r>
            <a:endParaRPr lang="en-US" sz="1200" dirty="0">
              <a:solidFill>
                <a:schemeClr val="tx1"/>
              </a:solidFill>
            </a:endParaRPr>
          </a:p>
          <a:p>
            <a:pPr marL="0" indent="0">
              <a:buNone/>
            </a:pPr>
            <a:endParaRPr lang="en-US" sz="1800" dirty="0">
              <a:solidFill>
                <a:schemeClr val="tx1"/>
              </a:solidFill>
            </a:endParaRPr>
          </a:p>
          <a:p>
            <a:pPr marL="0" indent="0">
              <a:buNone/>
            </a:pPr>
            <a:endParaRPr lang="en-US" sz="1800" dirty="0">
              <a:solidFill>
                <a:schemeClr val="tx1"/>
              </a:solidFill>
            </a:endParaRPr>
          </a:p>
          <a:p>
            <a:pPr marL="0" indent="0">
              <a:buNone/>
            </a:pPr>
            <a:endParaRPr lang="en-US" sz="1800" dirty="0">
              <a:solidFill>
                <a:schemeClr val="tx1"/>
              </a:solidFill>
            </a:endParaRPr>
          </a:p>
          <a:p>
            <a:pPr marL="0" indent="0">
              <a:buNone/>
            </a:pPr>
            <a:endParaRPr lang="en-US" sz="1800" dirty="0">
              <a:solidFill>
                <a:schemeClr val="tx1"/>
              </a:solidFill>
            </a:endParaRPr>
          </a:p>
          <a:p>
            <a:pPr marL="0" indent="0">
              <a:buNone/>
            </a:pPr>
            <a:endParaRPr lang="en-US" sz="1800" dirty="0">
              <a:solidFill>
                <a:schemeClr val="tx1"/>
              </a:solidFill>
            </a:endParaRPr>
          </a:p>
          <a:p>
            <a:pPr marL="0" indent="0">
              <a:buNone/>
            </a:pPr>
            <a:endParaRPr lang="en-US" sz="1800" dirty="0">
              <a:solidFill>
                <a:schemeClr val="tx1"/>
              </a:solidFill>
            </a:endParaRPr>
          </a:p>
        </p:txBody>
      </p:sp>
    </p:spTree>
    <p:extLst>
      <p:ext uri="{BB962C8B-B14F-4D97-AF65-F5344CB8AC3E}">
        <p14:creationId xmlns:p14="http://schemas.microsoft.com/office/powerpoint/2010/main" val="3489883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929246" cy="1116106"/>
          </a:xfrm>
        </p:spPr>
        <p:txBody>
          <a:bodyPr/>
          <a:lstStyle/>
          <a:p>
            <a:pPr algn="ctr"/>
            <a:r>
              <a:rPr lang="en-US" i="1" dirty="0">
                <a:solidFill>
                  <a:srgbClr val="632523"/>
                </a:solidFill>
                <a:cs typeface="Cambria"/>
              </a:rPr>
              <a:t>Further information</a:t>
            </a:r>
            <a:br>
              <a:rPr lang="en-US" i="1" dirty="0">
                <a:solidFill>
                  <a:srgbClr val="632523"/>
                </a:solidFill>
                <a:cs typeface="Cambria"/>
              </a:rPr>
            </a:br>
            <a:endParaRPr lang="en-US" dirty="0">
              <a:solidFill>
                <a:srgbClr val="632523"/>
              </a:solidFill>
            </a:endParaRPr>
          </a:p>
        </p:txBody>
      </p:sp>
      <p:sp>
        <p:nvSpPr>
          <p:cNvPr id="3" name="Content Placeholder 2"/>
          <p:cNvSpPr>
            <a:spLocks noGrp="1"/>
          </p:cNvSpPr>
          <p:nvPr>
            <p:ph idx="1"/>
          </p:nvPr>
        </p:nvSpPr>
        <p:spPr>
          <a:xfrm>
            <a:off x="716280" y="1585884"/>
            <a:ext cx="7929246" cy="4418427"/>
          </a:xfrm>
        </p:spPr>
        <p:txBody>
          <a:bodyPr>
            <a:noAutofit/>
          </a:bodyPr>
          <a:lstStyle/>
          <a:p>
            <a:pPr marL="0" indent="0">
              <a:buNone/>
            </a:pPr>
            <a:r>
              <a:rPr lang="en-US" sz="2400" dirty="0">
                <a:solidFill>
                  <a:schemeClr val="tx1">
                    <a:lumMod val="75000"/>
                    <a:lumOff val="25000"/>
                  </a:schemeClr>
                </a:solidFill>
                <a:hlinkClick r:id="rId3"/>
              </a:rPr>
              <a:t>https://aiatsis.gov.au/sites/default/files/2020-10/aiatsis-code-ethics.pdf</a:t>
            </a:r>
            <a:endParaRPr lang="en-US" sz="2400" dirty="0">
              <a:solidFill>
                <a:schemeClr val="tx1">
                  <a:lumMod val="75000"/>
                  <a:lumOff val="25000"/>
                </a:schemeClr>
              </a:solidFill>
              <a:hlinkClick r:id="rId4"/>
            </a:endParaRPr>
          </a:p>
          <a:p>
            <a:pPr marL="0" indent="0">
              <a:buNone/>
            </a:pPr>
            <a:r>
              <a:rPr lang="en-US" sz="2400" dirty="0">
                <a:solidFill>
                  <a:schemeClr val="tx1">
                    <a:lumMod val="75000"/>
                    <a:lumOff val="25000"/>
                  </a:schemeClr>
                </a:solidFill>
                <a:hlinkClick r:id="rId4"/>
              </a:rPr>
              <a:t>https://carmamaths.org/iumproject/details.shtml</a:t>
            </a:r>
            <a:endParaRPr lang="en-US" sz="2400" b="1" dirty="0">
              <a:solidFill>
                <a:schemeClr val="tx1">
                  <a:lumMod val="75000"/>
                  <a:lumOff val="25000"/>
                </a:schemeClr>
              </a:solidFill>
            </a:endParaRPr>
          </a:p>
          <a:p>
            <a:pPr marL="0" indent="0">
              <a:buNone/>
            </a:pPr>
            <a:r>
              <a:rPr lang="en-US" sz="2400" dirty="0">
                <a:solidFill>
                  <a:schemeClr val="tx1">
                    <a:lumMod val="75000"/>
                    <a:lumOff val="25000"/>
                  </a:schemeClr>
                </a:solidFill>
                <a:hlinkClick r:id="rId5"/>
              </a:rPr>
              <a:t>https://indigenousmathematicians.org/</a:t>
            </a:r>
            <a:endParaRPr lang="en-US" sz="2400" dirty="0">
              <a:solidFill>
                <a:schemeClr val="tx1">
                  <a:lumMod val="75000"/>
                  <a:lumOff val="25000"/>
                </a:schemeClr>
              </a:solidFill>
            </a:endParaRPr>
          </a:p>
          <a:p>
            <a:pPr marL="0" indent="0">
              <a:buNone/>
            </a:pPr>
            <a:r>
              <a:rPr lang="en-US" sz="2400" dirty="0">
                <a:solidFill>
                  <a:schemeClr val="tx1">
                    <a:lumMod val="75000"/>
                    <a:lumOff val="25000"/>
                  </a:schemeClr>
                </a:solidFill>
                <a:hlinkClick r:id="rId6"/>
              </a:rPr>
              <a:t>https://rmit.edu.au/students/support-services/indigenous</a:t>
            </a:r>
            <a:endParaRPr lang="en-US" sz="2400" dirty="0">
              <a:solidFill>
                <a:schemeClr val="tx1">
                  <a:lumMod val="75000"/>
                  <a:lumOff val="25000"/>
                </a:schemeClr>
              </a:solidFill>
            </a:endParaRPr>
          </a:p>
          <a:p>
            <a:pPr marL="0" indent="0">
              <a:buNone/>
            </a:pPr>
            <a:r>
              <a:rPr lang="en-US" sz="2400" dirty="0">
                <a:solidFill>
                  <a:schemeClr val="tx1">
                    <a:lumMod val="75000"/>
                    <a:lumOff val="25000"/>
                  </a:schemeClr>
                </a:solidFill>
                <a:hlinkClick r:id="rId7"/>
              </a:rPr>
              <a:t>https://universitiesaustralia.edu.au/policy-submissions/diversity-equity/indigenous-higher-education/</a:t>
            </a:r>
            <a:endParaRPr lang="en-US" sz="2400" dirty="0">
              <a:solidFill>
                <a:schemeClr val="tx1">
                  <a:lumMod val="75000"/>
                  <a:lumOff val="25000"/>
                </a:schemeClr>
              </a:solidFill>
            </a:endParaRPr>
          </a:p>
          <a:p>
            <a:pPr marL="0" indent="0">
              <a:buNone/>
            </a:pPr>
            <a:endParaRPr lang="en-US" sz="1800" dirty="0">
              <a:solidFill>
                <a:schemeClr val="tx1">
                  <a:lumMod val="75000"/>
                  <a:lumOff val="25000"/>
                </a:schemeClr>
              </a:solidFill>
            </a:endParaRPr>
          </a:p>
          <a:p>
            <a:pPr marL="0" indent="0">
              <a:buNone/>
            </a:pPr>
            <a:endParaRPr lang="en-US" sz="1800" dirty="0">
              <a:solidFill>
                <a:schemeClr val="tx1">
                  <a:lumMod val="75000"/>
                  <a:lumOff val="25000"/>
                </a:schemeClr>
              </a:solidFill>
            </a:endParaRPr>
          </a:p>
          <a:p>
            <a:pPr marL="0" indent="0">
              <a:buNone/>
            </a:pPr>
            <a:endParaRPr lang="en-US" sz="1800" b="1" dirty="0">
              <a:solidFill>
                <a:schemeClr val="tx1">
                  <a:lumMod val="75000"/>
                  <a:lumOff val="25000"/>
                </a:schemeClr>
              </a:solidFill>
            </a:endParaRPr>
          </a:p>
          <a:p>
            <a:pPr marL="0" indent="0">
              <a:buNone/>
            </a:pPr>
            <a:endParaRPr lang="en-US" sz="1800" dirty="0">
              <a:solidFill>
                <a:schemeClr val="tx1">
                  <a:lumMod val="75000"/>
                  <a:lumOff val="25000"/>
                </a:schemeClr>
              </a:solidFill>
            </a:endParaRPr>
          </a:p>
          <a:p>
            <a:pPr marL="0" indent="0">
              <a:buNone/>
            </a:pPr>
            <a:endParaRPr lang="en-US" sz="1800" dirty="0">
              <a:solidFill>
                <a:schemeClr val="tx1"/>
              </a:solidFill>
            </a:endParaRPr>
          </a:p>
        </p:txBody>
      </p:sp>
    </p:spTree>
    <p:extLst>
      <p:ext uri="{BB962C8B-B14F-4D97-AF65-F5344CB8AC3E}">
        <p14:creationId xmlns:p14="http://schemas.microsoft.com/office/powerpoint/2010/main" val="1617949596"/>
      </p:ext>
    </p:extLst>
  </p:cSld>
  <p:clrMapOvr>
    <a:masterClrMapping/>
  </p:clrMapOvr>
</p:sld>
</file>

<file path=ppt/theme/theme1.xml><?xml version="1.0" encoding="utf-8"?>
<a:theme xmlns:a="http://schemas.openxmlformats.org/drawingml/2006/main" name="Adva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stReviewed xmlns="3f316cc2-2614-4bf6-a7eb-b143b9c9317d" xsi:nil="true"/>
    <lcf76f155ced4ddcb4097134ff3c332f xmlns="3f316cc2-2614-4bf6-a7eb-b143b9c9317d">
      <Terms xmlns="http://schemas.microsoft.com/office/infopath/2007/PartnerControls"/>
    </lcf76f155ced4ddcb4097134ff3c332f>
    <TaxCatchAll xmlns="e2beaed2-91dd-404d-a579-0b5789b426b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6B668D9E804B4B8BBB65D7F1AD1653" ma:contentTypeVersion="17" ma:contentTypeDescription="Create a new document." ma:contentTypeScope="" ma:versionID="b1c0f0cdcd3a3112b23f3de08e33173d">
  <xsd:schema xmlns:xsd="http://www.w3.org/2001/XMLSchema" xmlns:xs="http://www.w3.org/2001/XMLSchema" xmlns:p="http://schemas.microsoft.com/office/2006/metadata/properties" xmlns:ns2="3f316cc2-2614-4bf6-a7eb-b143b9c9317d" xmlns:ns3="e2beaed2-91dd-404d-a579-0b5789b426be" targetNamespace="http://schemas.microsoft.com/office/2006/metadata/properties" ma:root="true" ma:fieldsID="7ab766157ff0b514a3c7c70eff029f99" ns2:_="" ns3:_="">
    <xsd:import namespace="3f316cc2-2614-4bf6-a7eb-b143b9c9317d"/>
    <xsd:import namespace="e2beaed2-91dd-404d-a579-0b5789b426b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astReviewed"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316cc2-2614-4bf6-a7eb-b143b9c931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astReviewed" ma:index="21" nillable="true" ma:displayName="Last Reviewed" ma:format="DateOnly" ma:internalName="LastReviewed">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a4177f9-52a5-4023-b952-3a64f72acbf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2beaed2-91dd-404d-a579-0b5789b426b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f69a03e-101d-4438-aea1-cba5d20c3339}" ma:internalName="TaxCatchAll" ma:showField="CatchAllData" ma:web="e2beaed2-91dd-404d-a579-0b5789b426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D00D1B-8B48-43E5-AF28-8A1593225461}">
  <ds:schemaRefs>
    <ds:schemaRef ds:uri="http://schemas.microsoft.com/office/2006/metadata/properties"/>
    <ds:schemaRef ds:uri="http://schemas.microsoft.com/office/infopath/2007/PartnerControls"/>
    <ds:schemaRef ds:uri="3f316cc2-2614-4bf6-a7eb-b143b9c9317d"/>
    <ds:schemaRef ds:uri="e2beaed2-91dd-404d-a579-0b5789b426be"/>
  </ds:schemaRefs>
</ds:datastoreItem>
</file>

<file path=customXml/itemProps2.xml><?xml version="1.0" encoding="utf-8"?>
<ds:datastoreItem xmlns:ds="http://schemas.openxmlformats.org/officeDocument/2006/customXml" ds:itemID="{4E788470-291C-4F79-AD1F-EAC4ACD37EF7}">
  <ds:schemaRefs>
    <ds:schemaRef ds:uri="http://schemas.microsoft.com/sharepoint/v3/contenttype/forms"/>
  </ds:schemaRefs>
</ds:datastoreItem>
</file>

<file path=customXml/itemProps3.xml><?xml version="1.0" encoding="utf-8"?>
<ds:datastoreItem xmlns:ds="http://schemas.openxmlformats.org/officeDocument/2006/customXml" ds:itemID="{020D7529-645D-4809-96C7-EF0807CC70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f316cc2-2614-4bf6-a7eb-b143b9c9317d"/>
    <ds:schemaRef ds:uri="e2beaed2-91dd-404d-a579-0b5789b426b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2395</TotalTime>
  <Words>2046</Words>
  <Application>Microsoft Macintosh PowerPoint</Application>
  <PresentationFormat>On-screen Show (4:3)</PresentationFormat>
  <Paragraphs>230</Paragraphs>
  <Slides>14</Slides>
  <Notes>14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-apple-system</vt:lpstr>
      <vt:lpstr>Aptos</vt:lpstr>
      <vt:lpstr>Arial</vt:lpstr>
      <vt:lpstr>Calibri</vt:lpstr>
      <vt:lpstr>Cambria</vt:lpstr>
      <vt:lpstr>Rockwell</vt:lpstr>
      <vt:lpstr>Times</vt:lpstr>
      <vt:lpstr>Times New Roman</vt:lpstr>
      <vt:lpstr>Wingdings</vt:lpstr>
      <vt:lpstr>Advantage</vt:lpstr>
      <vt:lpstr>Another Intercultural Context: </vt:lpstr>
      <vt:lpstr>Primary research: sources… </vt:lpstr>
      <vt:lpstr>Some background context </vt:lpstr>
      <vt:lpstr>What is Indigenisation?  </vt:lpstr>
      <vt:lpstr>Aboriginal learning </vt:lpstr>
      <vt:lpstr>Quotes to consider </vt:lpstr>
      <vt:lpstr>Another quote to consider </vt:lpstr>
      <vt:lpstr>Ethics and cultural awareness </vt:lpstr>
      <vt:lpstr>Piloting via mapping at RMIT </vt:lpstr>
      <vt:lpstr>The challenges </vt:lpstr>
      <vt:lpstr> Some provocations </vt:lpstr>
      <vt:lpstr> And finally… </vt:lpstr>
      <vt:lpstr>Image and source links: </vt:lpstr>
      <vt:lpstr>Further information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Mathematical Art Statement:  multidisciplinary magic</dc:title>
  <dc:creator>Karen Harris</dc:creator>
  <cp:lastModifiedBy>Karen Harris</cp:lastModifiedBy>
  <cp:revision>224</cp:revision>
  <cp:lastPrinted>2022-07-11T16:08:34Z</cp:lastPrinted>
  <dcterms:created xsi:type="dcterms:W3CDTF">2021-08-17T20:48:12Z</dcterms:created>
  <dcterms:modified xsi:type="dcterms:W3CDTF">2025-07-21T13:19:38Z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0x010100A16B668D9E804B4B8BBB65D7F1AD1653</vt:lpwstr>
  </property>
</Properties>
</file>