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0" r:id="rId4"/>
  </p:sldMasterIdLst>
  <p:notesMasterIdLst>
    <p:notesMasterId r:id="rId26"/>
  </p:notesMasterIdLst>
  <p:handoutMasterIdLst>
    <p:handoutMasterId r:id="rId27"/>
  </p:handoutMasterIdLst>
  <p:sldIdLst>
    <p:sldId id="257" r:id="rId5"/>
    <p:sldId id="324" r:id="rId6"/>
    <p:sldId id="322" r:id="rId7"/>
    <p:sldId id="336" r:id="rId8"/>
    <p:sldId id="325" r:id="rId9"/>
    <p:sldId id="342" r:id="rId10"/>
    <p:sldId id="326" r:id="rId11"/>
    <p:sldId id="331" r:id="rId12"/>
    <p:sldId id="332" r:id="rId13"/>
    <p:sldId id="327" r:id="rId14"/>
    <p:sldId id="328" r:id="rId15"/>
    <p:sldId id="329" r:id="rId16"/>
    <p:sldId id="330" r:id="rId17"/>
    <p:sldId id="339" r:id="rId18"/>
    <p:sldId id="340" r:id="rId19"/>
    <p:sldId id="335" r:id="rId20"/>
    <p:sldId id="338" r:id="rId21"/>
    <p:sldId id="337" r:id="rId22"/>
    <p:sldId id="333" r:id="rId23"/>
    <p:sldId id="334" r:id="rId24"/>
    <p:sldId id="282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tthew Heselden" initials="MH" lastIdx="4" clrIdx="0">
    <p:extLst>
      <p:ext uri="{19B8F6BF-5375-455C-9EA6-DF929625EA0E}">
        <p15:presenceInfo xmlns:p15="http://schemas.microsoft.com/office/powerpoint/2012/main" userId="S::m.heselden@arts.ac.uk::cec0677e-25a5-4eed-9fef-b4e71eca8c11" providerId="AD"/>
      </p:ext>
    </p:extLst>
  </p:cmAuthor>
  <p:cmAuthor id="2" name="Stephanie Feather" initials="SF" lastIdx="3" clrIdx="1">
    <p:extLst>
      <p:ext uri="{19B8F6BF-5375-455C-9EA6-DF929625EA0E}">
        <p15:presenceInfo xmlns:p15="http://schemas.microsoft.com/office/powerpoint/2012/main" userId="S::s.feather@arts.ac.uk::27174df1-a550-411e-9b86-4d4953a57290" providerId="AD"/>
      </p:ext>
    </p:extLst>
  </p:cmAuthor>
  <p:cmAuthor id="3" name="Barbara Denton" initials="BD" lastIdx="14" clrIdx="2">
    <p:extLst>
      <p:ext uri="{19B8F6BF-5375-455C-9EA6-DF929625EA0E}">
        <p15:presenceInfo xmlns:p15="http://schemas.microsoft.com/office/powerpoint/2012/main" userId="S-1-5-21-2706140998-3416399097-4274183996-29587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2F2F2"/>
    <a:srgbClr val="FFFFFF"/>
    <a:srgbClr val="F2692B"/>
    <a:srgbClr val="002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44" autoAdjust="0"/>
    <p:restoredTop sz="71429" autoAdjust="0"/>
  </p:normalViewPr>
  <p:slideViewPr>
    <p:cSldViewPr snapToGrid="0">
      <p:cViewPr>
        <p:scale>
          <a:sx n="76" d="100"/>
          <a:sy n="76" d="100"/>
        </p:scale>
        <p:origin x="2124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11/12/2025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11/12/2025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77787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DFCB1-FAA6-FCE8-F7E6-12D397D79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B53453-AAD3-2936-6CE1-66384EC23F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A5834A-B3F0-9051-2188-27D4A1C902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issue is that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D23AC6-854E-9C6F-CE84-D730587C42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25244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0" dirty="0"/>
              <a:t>Thus, for many, code is black magic.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6249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42AE4-1824-3E3B-8315-3E545BE0A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564CFD-6161-F6C4-5B75-D25BE31403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EE2D9B-82FD-8F9D-BFDB-BFC6AD4E1C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dirty="0"/>
              <a:t>https://unsplash.com/photos/people-are-pulling-on-a-rope-under-colorful-lights-TtqE496f8FE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5824B4-7035-B3E6-EE73-1AB69A61DD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41316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F3E6AE-63E2-641A-7ECA-F45CA8CA2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BD9C9A-B2B2-03F4-5CE7-62FB254930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467FD4-A534-F8F4-3B6C-1D6BC54E89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So, are you ready?</a:t>
            </a:r>
          </a:p>
          <a:p>
            <a:endParaRPr lang="en-GB" dirty="0"/>
          </a:p>
          <a:p>
            <a:r>
              <a:rPr lang="en-GB" dirty="0"/>
              <a:t>https://www.youtube.com/watch?v=CIhylLW4Fcs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272626-8C5D-9A2F-53B0-DE179AF4B9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74430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732A2-7407-E540-2758-C1639B809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F00154-2737-C748-4548-FC8634A94C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30636C-1F4B-296A-EE3F-20C3C77870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438A0E-707B-B65F-DD2B-7263EBDB72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7296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8F462-4A7F-5D26-861F-5F7F43E6E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F6D3A1-B012-37FB-5989-45C7E7D3B5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AEA407-D9E7-4760-18BA-234F9BDFA1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dirty="0"/>
              <a:t>You wouldn’t want to get a drink in plastic bag, would you?</a:t>
            </a:r>
            <a:endParaRPr lang="en-GB" b="0" dirty="0"/>
          </a:p>
          <a:p>
            <a:endParaRPr lang="en-GB" b="0" dirty="0"/>
          </a:p>
          <a:p>
            <a:r>
              <a:rPr lang="en-GB" b="0" dirty="0"/>
              <a:t>https://unsplash.com/photos/a-shelf-with-jars-of-food-on-it-wCbDabmsDtQ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A52D50-C989-B5C1-EB7E-60A51C01CC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977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13B05-82B4-EBC2-66F2-A3B38B8DC8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F24F08-9CA2-956F-D4D6-0B954DDE26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54A0F5-67FD-9608-593D-276BAE9754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9E6F8F-8114-0440-A892-26227FD3AC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65122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7A502-3AA9-22E8-5AAC-4B1AE00C4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B724AA-AEF5-3D5A-F2AA-BAF0D42ADB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D24195-C838-8F88-EC2E-3BA740410C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19F46F-7BDD-8AB8-65D4-9766A46859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00975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2C4F4-5977-6702-779A-D047847EEA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D2E22E-B781-1ECA-8B96-CBE78AB6E7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DA27FE-766B-C0F9-8AB7-5AB48B69AC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0A346B-07B2-5461-5D2C-97DCC74CBA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7253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01C28-D505-21EB-37AA-7281CEF24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30F7B0-6B12-41A4-384C-28F0438276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FAC143-3E89-7BC9-6130-971683253F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68320B-A2B3-3676-F4BF-7425BD2F1C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35525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45164B-C197-165D-BDE8-EB21B0425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DCFA29-3639-F074-4401-63ABBB9A86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357B24-A7FE-7972-9E27-A54E32B1A1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B78E59-3754-26EE-A2AF-7269E958C8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09423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D3F72-F49F-60FC-D0F7-66657B5CC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636DA2-CA71-4CD6-2042-DD0BCAFFDF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EC90A2-EE39-1D13-3708-68F5E5195D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Key Stage 2, specifically around Year 4 (ages 8-9) introduced Cartesian Coordinate System (X/Y graphs)</a:t>
            </a:r>
          </a:p>
          <a:p>
            <a:endParaRPr lang="en-GB" b="0" dirty="0"/>
          </a:p>
          <a:p>
            <a:endParaRPr lang="en-GB" b="0" dirty="0"/>
          </a:p>
          <a:p>
            <a:r>
              <a:rPr lang="en-GB" b="0" dirty="0"/>
              <a:t>https://www.pexels.com/photo/yellow-pencil-on-white-paper-8482029/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240BBE-6C9B-2509-A21A-C2ADF7CA05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88769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2F292-B9D7-ED31-FEC5-1D2818227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FF0D78-A0B7-196B-55FA-53DA0EC4BC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41BE46-14AE-B697-F213-B4A9A4B1D5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Key Stage 2, specifically around Year 4 (ages 8-9) introduced Cartesian Coordinate System (X/Y graphs)</a:t>
            </a:r>
          </a:p>
          <a:p>
            <a:endParaRPr lang="en-GB" b="0" dirty="0"/>
          </a:p>
          <a:p>
            <a:endParaRPr lang="en-GB" b="0" dirty="0"/>
          </a:p>
          <a:p>
            <a:r>
              <a:rPr lang="en-GB" b="0" dirty="0"/>
              <a:t>https://www.pexels.com/photo/yellow-pencil-on-white-paper-8482029/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620F36-1BF9-FCE8-F2C4-87337CEE07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4266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B49F2-6F3C-47CA-877D-54E8C85BD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7C8B6E-C9FC-3179-EB28-47B4C7AD14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06B2EC-AA08-AE9F-EBDB-589C47EA7B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Key Stage 2, specifically around Year 4 (ages 8-9) introduced Cartesian Coordinate System (X/Y graphs)</a:t>
            </a:r>
          </a:p>
          <a:p>
            <a:endParaRPr lang="en-GB" b="0" dirty="0"/>
          </a:p>
          <a:p>
            <a:endParaRPr lang="en-GB" b="0" dirty="0"/>
          </a:p>
          <a:p>
            <a:r>
              <a:rPr lang="en-GB" b="0" dirty="0"/>
              <a:t>https://www.pexels.com/photo/yellow-pencil-on-white-paper-8482029/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B804E1-EB5A-F9EF-4A40-A2B6A52D45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39272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B9DCB-74B5-3FE5-DA88-7D0B10EBB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BAA149-C6B2-5D08-0075-BA41CD0169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313B03-6653-3CE0-AD73-DCA09574A1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8CB5B1-370A-E652-BE45-3E9BAB6EA8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743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2063C-8ABD-28CD-64E5-950FD214F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649175-0414-B087-1789-9A664744F6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6F3B5B-497A-4B79-FFE6-2FD646F1F2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Let us use a float container to track the score (you can hate me for it later!), and that’s all we need in terms of variables!</a:t>
            </a:r>
          </a:p>
          <a:p>
            <a:endParaRPr lang="en-GB" dirty="0"/>
          </a:p>
          <a:p>
            <a:r>
              <a:rPr lang="en-GB" dirty="0"/>
              <a:t>Unity apps run by default at 60 FPS – frames per second. Every frame, the Update function goes through all code, up and down, left, and right, and repeats the cycle.</a:t>
            </a:r>
          </a:p>
          <a:p>
            <a:endParaRPr lang="en-GB" dirty="0"/>
          </a:p>
          <a:p>
            <a:r>
              <a:rPr lang="en-GB" dirty="0"/>
              <a:t>If we lead with 3 points, we win; if the computer does, we lose.</a:t>
            </a:r>
          </a:p>
          <a:p>
            <a:endParaRPr lang="en-GB" dirty="0"/>
          </a:p>
          <a:p>
            <a:r>
              <a:rPr lang="en-GB" dirty="0"/>
              <a:t>Every frame (so 60 times a second!) , the computer will slowly pull (move) the object on the X-axis towards itself.</a:t>
            </a:r>
          </a:p>
          <a:p>
            <a:endParaRPr lang="en-GB" dirty="0"/>
          </a:p>
          <a:p>
            <a:r>
              <a:rPr lang="en-GB" dirty="0"/>
              <a:t>If we press the space key as our input, we move the object towards the player at a much faster pace (as there is only so much you can do in 60 frames per second).</a:t>
            </a:r>
          </a:p>
          <a:p>
            <a:endParaRPr lang="en-GB" dirty="0"/>
          </a:p>
          <a:p>
            <a:r>
              <a:rPr lang="en-GB" dirty="0"/>
              <a:t>Then, if the object position reached the player (presented here is -6:</a:t>
            </a:r>
          </a:p>
          <a:p>
            <a:pPr marL="171450" indent="-171450">
              <a:buFontTx/>
              <a:buChar char="-"/>
            </a:pPr>
            <a:r>
              <a:rPr lang="en-GB" dirty="0"/>
              <a:t>We scored, the ball resets to the initial position of 0,0, and we print the message of the score.</a:t>
            </a:r>
          </a:p>
          <a:p>
            <a:pPr marL="171450" indent="-171450">
              <a:buFontTx/>
              <a:buChar char="-"/>
            </a:pPr>
            <a:r>
              <a:rPr lang="en-GB" dirty="0"/>
              <a:t>We also repeat the same logic for the computer with values that reflect it</a:t>
            </a:r>
          </a:p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A6C153-E944-A705-D530-0B4F0FBC8B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53540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B7C1E-7EE0-C4D1-2F1D-C8ED63477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0BD648-BE9C-C1A6-E896-5D3A411190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091E37-9B51-392E-7EED-1F6DC2F51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And that’s it, we have a game.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9CF5B8-2013-8691-2D82-692AC66939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50451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4816B-25ED-41AD-761B-578A4798A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FE0A80-FA84-C3F4-4742-720BFCAA90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13AB50-9734-B7D6-DB88-237CB6E80E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66CC8C-E683-5007-070C-2F8A6AB99C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09442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D3D7A-B0E7-6521-ADC1-CBF4402E4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8DD0D2-0F63-FDAD-781A-28730BF33B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2BA347-A986-4BAC-425A-DACE8F2923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E214C4-E645-F5B8-5AE0-CD2708375C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74444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Thank you for</a:t>
            </a:r>
            <a:r>
              <a:rPr lang="en-GB" baseline="0" dirty="0"/>
              <a:t> listening.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2346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ndon College of Communication, University of the Arts London logo">
            <a:extLst>
              <a:ext uri="{FF2B5EF4-FFF2-40B4-BE49-F238E27FC236}">
                <a16:creationId xmlns:a16="http://schemas.microsoft.com/office/drawing/2014/main" id="{66AC9F82-20E5-CD47-BB64-65BEC2CC94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23" y="248302"/>
            <a:ext cx="4899077" cy="9960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291" y="1620000"/>
            <a:ext cx="11232284" cy="3620215"/>
          </a:xfrm>
        </p:spPr>
        <p:txBody>
          <a:bodyPr anchor="b"/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0291" y="5625950"/>
            <a:ext cx="11232284" cy="97170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5380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or statement – symb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50975" y="2489662"/>
            <a:ext cx="9290050" cy="1878676"/>
          </a:xfrm>
        </p:spPr>
        <p:txBody>
          <a:bodyPr anchor="ctr"/>
          <a:lstStyle>
            <a:lvl1pPr algn="ctr">
              <a:lnSpc>
                <a:spcPct val="110000"/>
              </a:lnSpc>
              <a:defRPr sz="3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Add Section title, quote or statement text </a:t>
            </a:r>
            <a:br>
              <a:rPr lang="en-US"/>
            </a:br>
            <a:r>
              <a:rPr lang="en-US"/>
              <a:t>2 lines max</a:t>
            </a:r>
            <a:endParaRPr lang="en-GB"/>
          </a:p>
        </p:txBody>
      </p:sp>
      <p:grpSp>
        <p:nvGrpSpPr>
          <p:cNvPr id="7" name="Group 6" descr="Large UAL brand colon symbol">
            <a:extLst>
              <a:ext uri="{FF2B5EF4-FFF2-40B4-BE49-F238E27FC236}">
                <a16:creationId xmlns:a16="http://schemas.microsoft.com/office/drawing/2014/main" id="{E4E37A13-D473-BA40-9527-A26177D3933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 userDrawn="1"/>
        </p:nvGrpSpPr>
        <p:grpSpPr>
          <a:xfrm>
            <a:off x="5156662" y="610986"/>
            <a:ext cx="1878676" cy="5636027"/>
            <a:chOff x="3429000" y="0"/>
            <a:chExt cx="2286000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D045CDF-EA93-134D-B504-A522F08E8F3D}"/>
                </a:ext>
              </a:extLst>
            </p:cNvPr>
            <p:cNvSpPr/>
            <p:nvPr userDrawn="1"/>
          </p:nvSpPr>
          <p:spPr>
            <a:xfrm>
              <a:off x="3429000" y="0"/>
              <a:ext cx="2286000" cy="228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5AC84F8-E839-CA43-A60E-B83570C53937}"/>
                </a:ext>
              </a:extLst>
            </p:cNvPr>
            <p:cNvSpPr/>
            <p:nvPr userDrawn="1"/>
          </p:nvSpPr>
          <p:spPr>
            <a:xfrm>
              <a:off x="3429000" y="4572000"/>
              <a:ext cx="2286000" cy="228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21699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slide – dark grey"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DB353C-DCFB-A34A-8DF1-AD024339FD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F92047F7-4CA0-5744-9AC1-E8B42A808F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575" y="1601888"/>
            <a:ext cx="7452164" cy="434806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Add introduction text, chapter break or statement</a:t>
            </a:r>
            <a:endParaRPr lang="en-GB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7638687-87A6-6F46-AAD1-EA4CFA931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6350">
            <a:solidFill>
              <a:schemeClr val="bg1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DDF9555A-4CD8-4D4F-ACEB-1AC24FEE6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81" y="6154815"/>
            <a:ext cx="2574369" cy="523384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CFBEFAC4-F7AD-C24D-BE28-358262C777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pPr algn="r"/>
            <a:r>
              <a:rPr lang="en-GB"/>
              <a:t>2023 TIGA Best Practice in Games Education Conference: Excellence in Diversity</a:t>
            </a:r>
            <a:endParaRPr lang="en-GB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9F97D54-560C-9749-BD60-0BBA622B50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3935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slide – light gre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DB353C-DCFB-A34A-8DF1-AD024339FD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ED10ED7-0D2C-2B42-B172-79A652121B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575" y="1601888"/>
            <a:ext cx="7452164" cy="434806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Add introduction text, chapter break or statement</a:t>
            </a:r>
            <a:endParaRPr lang="en-GB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7638687-87A6-6F46-AAD1-EA4CFA931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D9E11670-E923-8349-8D11-B72112F3D0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7A17EA1-5116-8F40-8702-D94B6BF3A7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2023 TIGA Best Practice in Games Education Conference: Excellence in Diversity</a:t>
            </a:r>
            <a:endParaRPr lang="en-GB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B408155-3457-2846-9BCF-11FB56DCF3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70975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F7DE77F0-5E8F-F445-AB32-F307362655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36DDD88-F5A8-0D44-B7D8-EAAB62AC4A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8388349" cy="43576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7768CFC-6AEF-D744-A23B-B3F7B1CC16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3D8E003C-1168-5E45-9A26-6F1AA94F61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F244053C-E493-6C4D-9CEF-16DB2081F0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2023 TIGA Best Practice in Games Education Conference: Excellence in Diversity</a:t>
            </a:r>
            <a:endParaRPr lang="en-GB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93710B7-7EB9-FA45-A0FE-45B364844F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542243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24C29ADA-2C74-8848-9D73-1968630AA9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380B404-1F62-4A41-813F-C9C69982E6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11232573" cy="4357686"/>
          </a:xfrm>
        </p:spPr>
        <p:txBody>
          <a:bodyPr numCol="2" spcCol="720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A99F18A-DC93-8D43-B5EA-B3DEB27CA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EF6A94CB-E55B-8549-B957-5BE33C1D4D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6999A4BE-B528-B04B-85B9-C6C54914FB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2023 TIGA Best Practice in Games Education Conference: Excellence in Diversity</a:t>
            </a:r>
            <a:endParaRPr lang="en-GB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F507F58-E567-5F48-A2BB-D93CE6CA19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58798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24C29ADA-2C74-8848-9D73-1968630AA9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380B404-1F62-4A41-813F-C9C69982E6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11232573" cy="4357686"/>
          </a:xfrm>
        </p:spPr>
        <p:txBody>
          <a:bodyPr numCol="3" spcCol="360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 marL="4320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96CFDA8-D52D-404B-9F32-67F3F898B7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B5AF4A7E-2352-6D48-9365-ED48CCC94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31CFFB53-9114-8B44-A6EB-A212D0D24C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2023 TIGA Best Practice in Games Education Conference: Excellence in Diversity</a:t>
            </a:r>
            <a:endParaRPr lang="en-GB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029C99F5-47F2-ED4E-A070-12B5B7C3CD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23970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68EFA127-AF66-DF47-AE0A-5AE59DEEA3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5BF9F6A-185E-D049-AB08-15D7583E12A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5520573" cy="43576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11" descr="Add chart, table or image here">
            <a:extLst>
              <a:ext uri="{FF2B5EF4-FFF2-40B4-BE49-F238E27FC236}">
                <a16:creationId xmlns:a16="http://schemas.microsoft.com/office/drawing/2014/main" id="{A6E03B43-8C85-3146-B22E-4FD9A082F70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191251" y="1592262"/>
            <a:ext cx="5520267" cy="4357687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chart/table/photo</a:t>
            </a:r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DD6696-3FA5-8E4E-B7A1-26C67A1C97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CF8F4CB0-8FB8-6747-883B-C50A25AF3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0C3FEA33-AC9B-6043-9DDD-CE162D572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2023 TIGA Best Practice in Games Education Conference: Excellence in Diversity</a:t>
            </a:r>
            <a:endParaRPr lang="en-GB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58FE6DA1-D5C2-9742-9034-655CED4077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569319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DE77F893-67C0-CE4F-A59D-E2C0A7A456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F15A368-1733-764C-B16B-70BDFCDA4CD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998" y="1602535"/>
            <a:ext cx="6479602" cy="4347415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5" name="Picture Placeholder 3" descr="Add image here"/>
          <p:cNvSpPr>
            <a:spLocks noGrp="1"/>
          </p:cNvSpPr>
          <p:nvPr>
            <p:ph type="pic" sz="quarter" idx="10"/>
          </p:nvPr>
        </p:nvSpPr>
        <p:spPr>
          <a:xfrm>
            <a:off x="8075613" y="1602536"/>
            <a:ext cx="3636387" cy="2088000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8" name="Picture Placeholder 3" descr="Add image here or remove placeholder box if not required">
            <a:extLst>
              <a:ext uri="{FF2B5EF4-FFF2-40B4-BE49-F238E27FC236}">
                <a16:creationId xmlns:a16="http://schemas.microsoft.com/office/drawing/2014/main" id="{856F6CC8-311C-B64C-8916-5A1222AAACF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075613" y="3843729"/>
            <a:ext cx="3636000" cy="2088000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331FF65-03E8-8A49-B200-30B7E9B5F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7292342F-D3CE-4E49-9241-D37271737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3FCB8051-DAAA-514B-972B-6B1708BD24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2023 TIGA Best Practice in Games Education Conference: Excellence in Diversity</a:t>
            </a:r>
            <a:endParaRPr lang="en-GB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848389-282B-0C4B-90ED-D81CEE670D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9530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0F8E0B70-5C30-5847-8AEF-774CFAD7E2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358CE39-2EA0-9949-BF9D-697281F619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9426" y="1592263"/>
            <a:ext cx="5616574" cy="43576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6A0B221D-7C49-BD4E-B0DD-913726BFFA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0003" y="1859622"/>
            <a:ext cx="5040000" cy="3620977"/>
          </a:xfrm>
        </p:spPr>
        <p:txBody>
          <a:bodyPr anchor="ctr"/>
          <a:lstStyle>
            <a:lvl1pPr marL="0" indent="0" algn="l">
              <a:buNone/>
              <a:defRPr sz="3400" b="1"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statement text or quote in the space, use 34pt or 24pt text</a:t>
            </a:r>
          </a:p>
        </p:txBody>
      </p:sp>
      <p:sp>
        <p:nvSpPr>
          <p:cNvPr id="11" name="Picture Placeholder 10" descr="Add image here">
            <a:extLst>
              <a:ext uri="{FF2B5EF4-FFF2-40B4-BE49-F238E27FC236}">
                <a16:creationId xmlns:a16="http://schemas.microsoft.com/office/drawing/2014/main" id="{5A57B211-0045-2844-B5DA-1D7E13A68B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592262"/>
            <a:ext cx="5615999" cy="4357688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448677C-D124-FC43-990E-2CA08441FE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66" y="5481275"/>
            <a:ext cx="2230339" cy="468000"/>
          </a:xfrm>
          <a:solidFill>
            <a:schemeClr val="bg1"/>
          </a:solidFill>
        </p:spPr>
        <p:txBody>
          <a:bodyPr anchor="ctr"/>
          <a:lstStyle>
            <a:lvl1pPr marL="0" indent="0">
              <a:buNone/>
              <a:defRPr sz="1800"/>
            </a:lvl1pPr>
            <a:lvl2pPr marL="432000" indent="0">
              <a:buFontTx/>
              <a:buNone/>
              <a:defRPr sz="1200"/>
            </a:lvl2pPr>
          </a:lstStyle>
          <a:p>
            <a:pPr lvl="1"/>
            <a:r>
              <a:rPr lang="en-US" dirty="0"/>
              <a:t> Image credit</a:t>
            </a:r>
            <a:br>
              <a:rPr lang="en-US" dirty="0"/>
            </a:br>
            <a:r>
              <a:rPr lang="en-US" dirty="0"/>
              <a:t> goes here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4FC2831-8571-0047-869E-580ABE877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60A5A30C-C96A-AB45-BA1C-43ADF8639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91D07C53-5F2E-564B-AA5D-C8C104D2E3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2023 TIGA Best Practice in Games Education Conference: Excellence in Diversity</a:t>
            </a:r>
            <a:endParaRPr lang="en-GB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3B8BE1E-EB54-5A43-AA5B-AD876ECA32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60193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5324497-2F38-AD4E-829F-1579C94E9A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5B82E3E-EE9A-C14D-BE3F-85108C85DB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0003" y="1592262"/>
            <a:ext cx="5544560" cy="438373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0003" y="1859622"/>
            <a:ext cx="5040000" cy="3798228"/>
          </a:xfrm>
        </p:spPr>
        <p:txBody>
          <a:bodyPr anchor="ctr"/>
          <a:lstStyle>
            <a:lvl1pPr marL="0" indent="0" algn="l">
              <a:buNone/>
              <a:defRPr sz="3400" b="1"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statement text or quote in the space, use 34pt or 24pt text</a:t>
            </a:r>
          </a:p>
        </p:txBody>
      </p:sp>
      <p:sp>
        <p:nvSpPr>
          <p:cNvPr id="10" name="Picture Placeholder 3" descr="Add first of three images here">
            <a:extLst>
              <a:ext uri="{FF2B5EF4-FFF2-40B4-BE49-F238E27FC236}">
                <a16:creationId xmlns:a16="http://schemas.microsoft.com/office/drawing/2014/main" id="{7DA10396-CCCF-0340-BB00-412EEECBC0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67438" y="1592263"/>
            <a:ext cx="5544561" cy="2367736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Picture Placeholder 3" descr="Add second image here">
            <a:extLst>
              <a:ext uri="{FF2B5EF4-FFF2-40B4-BE49-F238E27FC236}">
                <a16:creationId xmlns:a16="http://schemas.microsoft.com/office/drawing/2014/main" id="{4CFF857B-12AB-E04C-A1F6-FC4B79FE18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67438" y="4145976"/>
            <a:ext cx="3636962" cy="1803974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Picture Placeholder 3" descr="Add third image here or remaove if not required">
            <a:extLst>
              <a:ext uri="{FF2B5EF4-FFF2-40B4-BE49-F238E27FC236}">
                <a16:creationId xmlns:a16="http://schemas.microsoft.com/office/drawing/2014/main" id="{8C79CD37-E4DA-FA41-8E9D-41522B86F44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948863" y="4145977"/>
            <a:ext cx="1763136" cy="1803974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CFD15CC-2D5D-A34D-A6E7-81613F6D4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AC1C16A6-7F4C-0949-B1B0-7C8CE7921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FC367B92-1561-E34D-BE06-2C6F86B68F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2023 TIGA Best Practice in Games Education Conference: Excellence in Diversity</a:t>
            </a:r>
            <a:endParaRPr lang="en-GB" dirty="0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03F0AE9C-EBB9-834E-A3DE-B16392E838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382801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2C96613-2613-8145-BDBC-95527046A26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 dirty="0"/>
              <a:t>Optional chapter heading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C99F548-E5CC-0448-82E6-D55920EF41A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633DDAB-073B-FE41-A6AF-4E5A138C354A}"/>
              </a:ext>
            </a:extLst>
          </p:cNvPr>
          <p:cNvSpPr txBox="1"/>
          <p:nvPr userDrawn="1"/>
        </p:nvSpPr>
        <p:spPr>
          <a:xfrm>
            <a:off x="479426" y="1601129"/>
            <a:ext cx="971549" cy="45943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Today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002942C-93EA-4F4E-9FE7-97ED1598FA64}"/>
              </a:ext>
            </a:extLst>
          </p:cNvPr>
          <p:cNvSpPr txBox="1"/>
          <p:nvPr userDrawn="1"/>
        </p:nvSpPr>
        <p:spPr>
          <a:xfrm>
            <a:off x="1442733" y="2121634"/>
            <a:ext cx="3120806" cy="141365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00 January 2020</a:t>
            </a:r>
          </a:p>
          <a:p>
            <a:pPr algn="l"/>
            <a:r>
              <a:rPr lang="en-US" sz="2400" dirty="0"/>
              <a:t>Key milestone 01 and brief explanation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C29B702-B3DE-0E4B-A032-9DF36505806E}"/>
              </a:ext>
            </a:extLst>
          </p:cNvPr>
          <p:cNvSpPr txBox="1"/>
          <p:nvPr userDrawn="1"/>
        </p:nvSpPr>
        <p:spPr>
          <a:xfrm>
            <a:off x="2236102" y="4159188"/>
            <a:ext cx="3178958" cy="12608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00 February 2020</a:t>
            </a:r>
          </a:p>
          <a:p>
            <a:pPr algn="l"/>
            <a:r>
              <a:rPr lang="en-US" sz="2400" dirty="0"/>
              <a:t>Key milestone or goals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B9AB991-EC53-7549-843F-B3CDF98CBD5F}"/>
              </a:ext>
            </a:extLst>
          </p:cNvPr>
          <p:cNvSpPr txBox="1"/>
          <p:nvPr userDrawn="1"/>
        </p:nvSpPr>
        <p:spPr>
          <a:xfrm>
            <a:off x="5232400" y="1616529"/>
            <a:ext cx="2700338" cy="4192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00 March 2020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BED1ECC-0BD9-3743-8D2D-E05823441A35}"/>
              </a:ext>
            </a:extLst>
          </p:cNvPr>
          <p:cNvSpPr txBox="1"/>
          <p:nvPr userDrawn="1"/>
        </p:nvSpPr>
        <p:spPr>
          <a:xfrm>
            <a:off x="5668960" y="4159188"/>
            <a:ext cx="3198816" cy="12608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00 April 2020</a:t>
            </a:r>
          </a:p>
          <a:p>
            <a:pPr algn="l"/>
            <a:r>
              <a:rPr lang="en-US" sz="2400" dirty="0"/>
              <a:t>Key milestone or goals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73D4268-F8E4-6849-A550-C1431A22F0C8}"/>
              </a:ext>
            </a:extLst>
          </p:cNvPr>
          <p:cNvSpPr txBox="1"/>
          <p:nvPr userDrawn="1"/>
        </p:nvSpPr>
        <p:spPr>
          <a:xfrm>
            <a:off x="6958380" y="2121633"/>
            <a:ext cx="2312230" cy="10421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00 May 2020</a:t>
            </a:r>
          </a:p>
          <a:p>
            <a:pPr algn="l"/>
            <a:r>
              <a:rPr lang="en-US" sz="2400" dirty="0"/>
              <a:t>Key stakeholder sign off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5C7AD6-27F5-2C4B-908F-E5DAD2F70D7A}"/>
              </a:ext>
            </a:extLst>
          </p:cNvPr>
          <p:cNvSpPr txBox="1"/>
          <p:nvPr userDrawn="1"/>
        </p:nvSpPr>
        <p:spPr>
          <a:xfrm>
            <a:off x="9045208" y="4159188"/>
            <a:ext cx="2700338" cy="12608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00 June 2020</a:t>
            </a:r>
          </a:p>
          <a:p>
            <a:pPr algn="l"/>
            <a:r>
              <a:rPr lang="en-US" sz="2400" dirty="0"/>
              <a:t>Project delivery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B68505F-017D-C448-8C2E-7EBFF3A15AB8}"/>
              </a:ext>
            </a:extLst>
          </p:cNvPr>
          <p:cNvSpPr txBox="1"/>
          <p:nvPr userDrawn="1"/>
        </p:nvSpPr>
        <p:spPr>
          <a:xfrm>
            <a:off x="9804400" y="1618404"/>
            <a:ext cx="2022743" cy="7749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00 July 2020</a:t>
            </a:r>
          </a:p>
          <a:p>
            <a:pPr algn="l"/>
            <a:r>
              <a:rPr lang="en-US" sz="2400" dirty="0"/>
              <a:t>Roll out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2A73C77-45B4-6F40-9DFA-2549E2C44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3429000"/>
            <a:ext cx="10741025" cy="0"/>
          </a:xfrm>
          <a:prstGeom prst="straightConnector1">
            <a:avLst/>
          </a:prstGeom>
          <a:ln w="635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DB80CA9-D612-334D-B547-0EA0546D5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479425" y="2068379"/>
            <a:ext cx="2078" cy="1360623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BA5457-1215-D54E-B9A3-E70A18F8A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450975" y="3267440"/>
            <a:ext cx="0" cy="185601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531D2A4-0774-3544-AEBF-B11C2AAA4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2236102" y="3457135"/>
            <a:ext cx="0" cy="671734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04AD4E3-1DB3-0745-8BA0-36872B5EB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248470" y="2068379"/>
            <a:ext cx="0" cy="1352047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C7F8EBD-245C-374E-B6EF-34F631DFF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668960" y="3428999"/>
            <a:ext cx="0" cy="671734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521D648-1B33-B848-9E28-22C1055A06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6959600" y="3249637"/>
            <a:ext cx="0" cy="203404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8AD7176-913D-F745-878C-3D30A4B17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9045208" y="3457135"/>
            <a:ext cx="0" cy="671734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22E4D0C-D51E-7E41-8739-255B8C76D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9804400" y="2393372"/>
            <a:ext cx="0" cy="1033332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EFD903F-4131-8F43-9B3B-E473720103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Picture 33">
            <a:extLst>
              <a:ext uri="{FF2B5EF4-FFF2-40B4-BE49-F238E27FC236}">
                <a16:creationId xmlns:a16="http://schemas.microsoft.com/office/drawing/2014/main" id="{DA3CE8FB-3ED9-B64C-A455-9752742924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0685733F-6C6F-9549-84A0-153D083033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2023 TIGA Best Practice in Games Education Conference: Excellence in Diversity</a:t>
            </a:r>
            <a:endParaRPr lang="en-GB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CF0EE21-71A6-114A-A05C-5132C14251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044564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1/2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5324497-2F38-AD4E-829F-1579C94E9A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 dirty="0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5B82E3E-EE9A-C14D-BE3F-85108C85DB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7" y="1592263"/>
            <a:ext cx="4608512" cy="4368673"/>
          </a:xfrm>
        </p:spPr>
        <p:txBody>
          <a:bodyPr anchor="ctr"/>
          <a:lstStyle>
            <a:lvl1pPr marL="0" indent="0" algn="l">
              <a:buNone/>
              <a:defRPr sz="3400" b="1"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statement text or quote in the space, use 34pt or 24pt text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24563" y="0"/>
            <a:ext cx="616743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239895-CBF1-9A44-AE0E-97321883F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24563" y="0"/>
            <a:ext cx="6167437" cy="6858000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2541D261-763F-C74D-B9EC-20280292EC40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167437" y="1592263"/>
            <a:ext cx="5545137" cy="43576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C566D20-9ED7-F24C-8234-C6723323E5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8ECB5870-BC80-F64B-A5ED-145F2F2C5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67B1EEDC-5770-814D-AB47-82F4CC3496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2023 TIGA Best Practice in Games Education Conference: Excellence in Diversity</a:t>
            </a:r>
            <a:endParaRPr lang="en-GB" dirty="0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721A1AE5-AD2C-2247-A1E6-B60F43EDA9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7336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1/3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5324497-2F38-AD4E-829F-1579C94E9A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 dirty="0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5B82E3E-EE9A-C14D-BE3F-85108C85DB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7" y="1592263"/>
            <a:ext cx="3636961" cy="4368673"/>
          </a:xfrm>
        </p:spPr>
        <p:txBody>
          <a:bodyPr anchor="ctr"/>
          <a:lstStyle>
            <a:lvl1pPr marL="0" indent="0" algn="l">
              <a:buNone/>
              <a:defRPr sz="3400" b="1"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statement text or quote in the space, use 34pt or 24pt text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5F3EFB-C9F8-E04B-8B93-5D6DF7840D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16388" y="0"/>
            <a:ext cx="80756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9027F85-A326-5B4C-A284-BD4EA17ED9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16388" y="0"/>
            <a:ext cx="8075613" cy="6858000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tx1"/>
              </a:solidFill>
            </a:endParaRP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3A1DA97-7FEA-2F42-8E12-4BABE52A9ADD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232400" y="1592263"/>
            <a:ext cx="6480174" cy="43576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00EA739-BE1A-6748-96FD-C4F5683CC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F74A38FA-9A86-7049-9050-DE6098499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23" name="Footer Placeholder 4">
            <a:extLst>
              <a:ext uri="{FF2B5EF4-FFF2-40B4-BE49-F238E27FC236}">
                <a16:creationId xmlns:a16="http://schemas.microsoft.com/office/drawing/2014/main" id="{C7EDDFB0-8C35-B242-B9C7-9FF8CD6E3E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2023 TIGA Best Practice in Games Education Conference: Excellence in Diversity</a:t>
            </a:r>
            <a:endParaRPr lang="en-GB" dirty="0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DE590B1C-3001-3A4C-AE2A-BA95BADFA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922420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1/2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5324497-2F38-AD4E-829F-1579C94E9A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 dirty="0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5B82E3E-EE9A-C14D-BE3F-85108C85DB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9426" y="1592263"/>
            <a:ext cx="5545137" cy="4368673"/>
          </a:xfrm>
        </p:spPr>
        <p:txBody>
          <a:bodyPr anchor="t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24563" y="0"/>
            <a:ext cx="616743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CCDF47-40D6-0E40-9E93-34D45B6FB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24563" y="0"/>
            <a:ext cx="6167437" cy="6858000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tx1"/>
              </a:solidFill>
            </a:endParaRP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D76DD8CF-32FC-E74F-A900-AB93DBD3A1F8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167437" y="1592263"/>
            <a:ext cx="5545137" cy="43576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377C0B9-DA67-F547-AE09-F6A98E6DDF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8F97CD63-0CA6-AF41-BEDB-C082F3903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BFD9081A-76D9-EC44-ADFB-D21AF3669F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2023 TIGA Best Practice in Games Education Conference: Excellence in Diversity</a:t>
            </a:r>
            <a:endParaRPr lang="en-GB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A4D06AF0-C632-9540-8FFF-4243777E26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506415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1/3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5324497-2F38-AD4E-829F-1579C94E9A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38A1F960-AF27-6F48-B335-BF1BE9804D3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9427" y="1592263"/>
            <a:ext cx="3636962" cy="4368673"/>
          </a:xfrm>
        </p:spPr>
        <p:txBody>
          <a:bodyPr anchor="t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16388" y="0"/>
            <a:ext cx="80756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C93FBF2-1F8B-424F-8A94-A7A44155C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16387" y="0"/>
            <a:ext cx="8075613" cy="6858000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BBCDC9-67AD-304F-A641-19C555A78673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259263" y="1592263"/>
            <a:ext cx="7453312" cy="43576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E0A0D21-9030-4D45-A211-D39B6B082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FD444D99-E38A-8444-8164-098AC0D22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6EB66008-C52E-2B4C-B01E-C5B69D18D8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2023 TIGA Best Practice in Games Education Conference: Excellence in Diversity</a:t>
            </a:r>
            <a:endParaRPr lang="en-GB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7D1526E6-C718-F347-8F04-D3C8E284C3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522587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2C96613-2613-8145-BDBC-95527046A26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C99F548-E5CC-0448-82E6-D55920EF41A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13" name="Content Placeholder 2" descr="Add chart, table or image here">
            <a:extLst>
              <a:ext uri="{FF2B5EF4-FFF2-40B4-BE49-F238E27FC236}">
                <a16:creationId xmlns:a16="http://schemas.microsoft.com/office/drawing/2014/main" id="{6F5D1C0F-74B3-8A4E-AAC6-F9A9FAAF8A5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78546" y="1592262"/>
            <a:ext cx="11232972" cy="4357687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chart/table/photo</a:t>
            </a:r>
            <a:endParaRPr lang="en-GB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30EEEBC-D860-D246-9F54-381A66182F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66" y="5481275"/>
            <a:ext cx="2230339" cy="468000"/>
          </a:xfrm>
          <a:solidFill>
            <a:schemeClr val="bg1"/>
          </a:solidFill>
        </p:spPr>
        <p:txBody>
          <a:bodyPr anchor="ctr"/>
          <a:lstStyle>
            <a:lvl1pPr marL="0" indent="0">
              <a:buNone/>
              <a:defRPr sz="1800"/>
            </a:lvl1pPr>
            <a:lvl2pPr marL="432000" indent="0">
              <a:buFontTx/>
              <a:buNone/>
              <a:defRPr sz="1200"/>
            </a:lvl2pPr>
          </a:lstStyle>
          <a:p>
            <a:pPr lvl="1"/>
            <a:r>
              <a:rPr lang="en-US" dirty="0"/>
              <a:t> Image credit</a:t>
            </a:r>
            <a:br>
              <a:rPr lang="en-US" dirty="0"/>
            </a:br>
            <a:r>
              <a:rPr lang="en-US" dirty="0"/>
              <a:t> goes here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EFD903F-4131-8F43-9B3B-E473720103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87196130-FE70-6D4A-9516-97747C1B4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0685733F-6C6F-9549-84A0-153D083033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2023 TIGA Best Practice in Games Education Conference: Excellence in Diversity</a:t>
            </a:r>
            <a:endParaRPr lang="en-GB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CF0EE21-71A6-114A-A05C-5132C14251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219797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129248-FBFD-954A-B55D-D93105C099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 dirty="0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09043EE-AABB-3D43-B913-B5AE4336098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14" name="Picture Placeholder 3" descr="Add first image here">
            <a:extLst>
              <a:ext uri="{FF2B5EF4-FFF2-40B4-BE49-F238E27FC236}">
                <a16:creationId xmlns:a16="http://schemas.microsoft.com/office/drawing/2014/main" id="{C7C14F64-0AD7-814E-ADBD-00D172CAC6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80000" y="1592263"/>
            <a:ext cx="5544563" cy="4357688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3" name="Picture Placeholder 3" descr="Add second image here">
            <a:extLst>
              <a:ext uri="{FF2B5EF4-FFF2-40B4-BE49-F238E27FC236}">
                <a16:creationId xmlns:a16="http://schemas.microsoft.com/office/drawing/2014/main" id="{2A65CA6F-7D91-3C47-9C36-79BAEE1D48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67438" y="1592263"/>
            <a:ext cx="5544562" cy="4357688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0695510-C34D-974F-A1F8-C76E12C25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AC64705A-2C91-6B4A-8EF4-B78DC4CCD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20DE0675-243B-3445-95CC-DB82EBEEEF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2023 TIGA Best Practice in Games Education Conference: Excellence in Diversity</a:t>
            </a:r>
            <a:endParaRPr lang="en-GB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E28472E9-D590-4E4B-8E7C-FE262AB41E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411290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content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F162B308-0512-BD4B-A204-B0C00FA050D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D35E84DA-6071-AD49-ADD8-6ED4561CF1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19" name="Content Placeholder 2" descr="Content box">
            <a:extLst>
              <a:ext uri="{FF2B5EF4-FFF2-40B4-BE49-F238E27FC236}">
                <a16:creationId xmlns:a16="http://schemas.microsoft.com/office/drawing/2014/main" id="{1E65073E-903D-774A-B1F5-49BFBA514392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479424" y="1592262"/>
            <a:ext cx="3636963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content or delete if not required.</a:t>
            </a:r>
            <a:endParaRPr lang="en-GB"/>
          </a:p>
        </p:txBody>
      </p:sp>
      <p:sp>
        <p:nvSpPr>
          <p:cNvPr id="27" name="Content Placeholder 2" descr="Content box">
            <a:extLst>
              <a:ext uri="{FF2B5EF4-FFF2-40B4-BE49-F238E27FC236}">
                <a16:creationId xmlns:a16="http://schemas.microsoft.com/office/drawing/2014/main" id="{3B30A9D2-E284-2E4C-A561-386EF0A682B7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259262" y="1592262"/>
            <a:ext cx="3673475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content or delete if not required.</a:t>
            </a:r>
            <a:endParaRPr lang="en-GB"/>
          </a:p>
        </p:txBody>
      </p:sp>
      <p:sp>
        <p:nvSpPr>
          <p:cNvPr id="30" name="Content Placeholder 2" descr="Content box">
            <a:extLst>
              <a:ext uri="{FF2B5EF4-FFF2-40B4-BE49-F238E27FC236}">
                <a16:creationId xmlns:a16="http://schemas.microsoft.com/office/drawing/2014/main" id="{F5982CB3-F96D-4847-90D1-78412688D8D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8075612" y="1592262"/>
            <a:ext cx="3636387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content or delete if not required.</a:t>
            </a:r>
            <a:endParaRPr lang="en-GB"/>
          </a:p>
        </p:txBody>
      </p:sp>
      <p:sp>
        <p:nvSpPr>
          <p:cNvPr id="18" name="Content Placeholder 2" descr="Content box">
            <a:extLst>
              <a:ext uri="{FF2B5EF4-FFF2-40B4-BE49-F238E27FC236}">
                <a16:creationId xmlns:a16="http://schemas.microsoft.com/office/drawing/2014/main" id="{7D56863F-F6CD-E24A-AA3A-95A03E55F183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491501" y="3856869"/>
            <a:ext cx="3637361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content or delete if not required.</a:t>
            </a:r>
            <a:endParaRPr lang="en-GB"/>
          </a:p>
        </p:txBody>
      </p:sp>
      <p:sp>
        <p:nvSpPr>
          <p:cNvPr id="26" name="Content Placeholder 2" descr="Content box">
            <a:extLst>
              <a:ext uri="{FF2B5EF4-FFF2-40B4-BE49-F238E27FC236}">
                <a16:creationId xmlns:a16="http://schemas.microsoft.com/office/drawing/2014/main" id="{C49033BA-802B-9D4E-86E7-1DCABD905243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4271736" y="3844862"/>
            <a:ext cx="3661002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content or delete if not required.</a:t>
            </a:r>
            <a:endParaRPr lang="en-GB"/>
          </a:p>
        </p:txBody>
      </p:sp>
      <p:sp>
        <p:nvSpPr>
          <p:cNvPr id="28" name="Content Placeholder 2" descr="Content box">
            <a:extLst>
              <a:ext uri="{FF2B5EF4-FFF2-40B4-BE49-F238E27FC236}">
                <a16:creationId xmlns:a16="http://schemas.microsoft.com/office/drawing/2014/main" id="{12B41031-5953-1A41-9DB9-9AD4FADFC778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8075612" y="3856869"/>
            <a:ext cx="3636387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content or delete if not required.</a:t>
            </a:r>
            <a:endParaRPr lang="en-GB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356DA0C-D1BE-D54E-A66F-1F9B0DA3C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85DFF5E0-8534-D74E-9F22-764DB7E5D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A5E7991D-0B78-C048-8751-2356A80F59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2023 TIGA Best Practice in Games Education Conference: Excellence in Diversity</a:t>
            </a:r>
            <a:endParaRPr lang="en-GB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6F30593-54C3-7444-BD6C-62F7EBAC1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266161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FF6C17C8-51A5-284E-8E96-266EA704A3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000" y="509953"/>
            <a:ext cx="11232001" cy="6894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 noProof="0" dirty="0"/>
              <a:t>Full page image</a:t>
            </a:r>
            <a:endParaRPr lang="en-GB" dirty="0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0088D9D9-CB9E-2F46-A0E3-379EAB62161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2" descr="Text box with instruction on how to add a full slide image. Delete this box from slide">
            <a:extLst>
              <a:ext uri="{FF2B5EF4-FFF2-40B4-BE49-F238E27FC236}">
                <a16:creationId xmlns:a16="http://schemas.microsoft.com/office/drawing/2014/main" id="{78A0F6EB-7578-CC42-82B5-AFD3AB11FD8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9425" y="1592263"/>
            <a:ext cx="5545138" cy="1393825"/>
          </a:xfrm>
          <a:solidFill>
            <a:schemeClr val="bg2"/>
          </a:solidFill>
        </p:spPr>
        <p:txBody>
          <a:bodyPr lIns="72000" tIns="72000" rIns="72000" bIns="72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32000" indent="0">
              <a:buNone/>
              <a:defRPr/>
            </a:lvl2pPr>
            <a:lvl3pPr marL="864000" indent="0">
              <a:buNone/>
              <a:defRPr/>
            </a:lvl3pPr>
            <a:lvl4pPr marL="0" indent="0">
              <a:buNone/>
              <a:defRPr/>
            </a:lvl4pPr>
            <a:lvl5pPr marL="432000" indent="0">
              <a:buNone/>
              <a:defRPr/>
            </a:lvl5pPr>
          </a:lstStyle>
          <a:p>
            <a:pPr lvl="0"/>
            <a:r>
              <a:rPr lang="en-US"/>
              <a:t>Use this slide for full slide images. </a:t>
            </a:r>
            <a:br>
              <a:rPr lang="en-US"/>
            </a:br>
            <a:r>
              <a:rPr lang="en-US"/>
              <a:t>Click on icon to add image. </a:t>
            </a:r>
            <a:br>
              <a:rPr lang="en-US"/>
            </a:br>
            <a:r>
              <a:rPr lang="en-US"/>
              <a:t>Delete this box.</a:t>
            </a:r>
            <a:endParaRPr lang="en-GB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EF270151-B9E4-FA4B-9B03-04A9FDD063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8467" y="6220048"/>
            <a:ext cx="2230339" cy="468000"/>
          </a:xfrm>
          <a:solidFill>
            <a:schemeClr val="bg1"/>
          </a:solidFill>
        </p:spPr>
        <p:txBody>
          <a:bodyPr anchor="ctr"/>
          <a:lstStyle>
            <a:lvl1pPr marL="0" indent="0">
              <a:buNone/>
              <a:defRPr sz="1800"/>
            </a:lvl1pPr>
            <a:lvl2pPr marL="432000" indent="0">
              <a:buFontTx/>
              <a:buNone/>
              <a:defRPr sz="1200"/>
            </a:lvl2pPr>
          </a:lstStyle>
          <a:p>
            <a:pPr lvl="1"/>
            <a:r>
              <a:rPr lang="en-US" dirty="0"/>
              <a:t> Image credit</a:t>
            </a:r>
            <a:br>
              <a:rPr lang="en-US" dirty="0"/>
            </a:br>
            <a:r>
              <a:rPr lang="en-US" dirty="0"/>
              <a:t> goes here</a:t>
            </a:r>
          </a:p>
        </p:txBody>
      </p:sp>
    </p:spTree>
    <p:extLst>
      <p:ext uri="{BB962C8B-B14F-4D97-AF65-F5344CB8AC3E}">
        <p14:creationId xmlns:p14="http://schemas.microsoft.com/office/powerpoint/2010/main" val="41692979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– thank you and contact detail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CE6882B2-221E-724F-B8AA-2F0E5363E18D}"/>
              </a:ext>
            </a:extLst>
          </p:cNvPr>
          <p:cNvSpPr txBox="1"/>
          <p:nvPr userDrawn="1"/>
        </p:nvSpPr>
        <p:spPr>
          <a:xfrm>
            <a:off x="480291" y="5610903"/>
            <a:ext cx="11232284" cy="51593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r"/>
            <a:r>
              <a:rPr lang="en-US" sz="2400" b="1" err="1">
                <a:solidFill>
                  <a:schemeClr val="bg1"/>
                </a:solidFill>
              </a:rPr>
              <a:t>arts.ac.uk</a:t>
            </a:r>
            <a:endParaRPr lang="en-US" sz="2400" b="1">
              <a:solidFill>
                <a:schemeClr val="bg1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3991515-FC5A-7B45-B827-6D443E937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6350">
            <a:solidFill>
              <a:schemeClr val="bg1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7AA1D43C-71F1-9D4B-BD31-C7E5E8F2A5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575" y="1592264"/>
            <a:ext cx="2699188" cy="435768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Thank you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9161BF-F8C2-9348-B7ED-1BC2249C8A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81" y="6154815"/>
            <a:ext cx="2574369" cy="52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515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78353D-46A7-2448-89A2-82D8D5FD3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509953"/>
            <a:ext cx="11232001" cy="6894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5E140-9D5F-0646-BC1E-1FBC73E96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0575" y="1597880"/>
            <a:ext cx="112320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2AE4E-44FE-7E4B-AF1A-860913C2F4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249DCB-2F53-A44C-9480-CDBE29F0F2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2023 TIGA Best Practice in Games Education Conference: Excellence in Diversity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719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1" r:id="rId1"/>
    <p:sldLayoutId id="2147484098" r:id="rId2"/>
    <p:sldLayoutId id="2147484093" r:id="rId3"/>
    <p:sldLayoutId id="2147484176" r:id="rId4"/>
    <p:sldLayoutId id="2147484175" r:id="rId5"/>
    <p:sldLayoutId id="2147484073" r:id="rId6"/>
    <p:sldLayoutId id="2147484177" r:id="rId7"/>
    <p:sldLayoutId id="2147484174" r:id="rId8"/>
    <p:sldLayoutId id="2147484094" r:id="rId9"/>
    <p:sldLayoutId id="2147484062" r:id="rId10"/>
    <p:sldLayoutId id="2147484095" r:id="rId11"/>
    <p:sldLayoutId id="2147484182" r:id="rId12"/>
    <p:sldLayoutId id="2147484178" r:id="rId13"/>
    <p:sldLayoutId id="2147484179" r:id="rId14"/>
    <p:sldLayoutId id="2147484180" r:id="rId15"/>
    <p:sldLayoutId id="2147484181" r:id="rId16"/>
    <p:sldLayoutId id="2147484074" r:id="rId17"/>
    <p:sldLayoutId id="2147484075" r:id="rId18"/>
    <p:sldLayoutId id="2147484097" r:id="rId19"/>
    <p:sldLayoutId id="2147484082" r:id="rId20"/>
    <p:sldLayoutId id="2147484173" r:id="rId2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b="1" kern="1200" spc="-1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32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tx1"/>
        </a:buClr>
        <a:buSzPct val="80000"/>
        <a:buFont typeface="Wingdings 2" panose="05020102010507070707" pitchFamily="18" charset="2"/>
        <a:buChar char="¢"/>
        <a:tabLst/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1pPr>
      <a:lvl2pPr marL="864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1000"/>
        </a:spcAft>
        <a:buClr>
          <a:schemeClr val="tx1"/>
        </a:buClr>
        <a:buSzPct val="80000"/>
        <a:buFont typeface="Wingdings 2" panose="05020102010507070707" pitchFamily="18" charset="2"/>
        <a:buChar char="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2pPr>
      <a:lvl3pPr marL="864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1000"/>
        </a:spcAft>
        <a:buClrTx/>
        <a:buSzPct val="80000"/>
        <a:buFont typeface="Wingdings 2" panose="05020102010507070707" pitchFamily="18" charset="2"/>
        <a:buChar char="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3pPr>
      <a:lvl4pPr marL="432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1"/>
        </a:buClr>
        <a:buSzPct val="80000"/>
        <a:buFont typeface="Wingdings 2" panose="05020102010507070707" pitchFamily="18" charset="2"/>
        <a:buChar char="¢"/>
        <a:tabLst/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4pPr>
      <a:lvl5pPr marL="864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1"/>
        </a:buClr>
        <a:buSzPct val="80000"/>
        <a:buFont typeface="Wingdings 2" panose="05020102010507070707" pitchFamily="18" charset="2"/>
        <a:buChar char="¢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5pPr>
      <a:lvl6pPr marL="864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1"/>
        </a:buClr>
        <a:buSzPct val="80000"/>
        <a:buFont typeface="Wingdings 2" panose="05020102010507070707" pitchFamily="18" charset="2"/>
        <a:buChar char="£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6pPr>
      <a:lvl7pPr marL="432000" indent="-432000" algn="l" defTabSz="126000" rtl="0" eaLnBrk="1" latinLnBrk="0" hangingPunct="1">
        <a:lnSpc>
          <a:spcPct val="110000"/>
        </a:lnSpc>
        <a:spcBef>
          <a:spcPts val="0"/>
        </a:spcBef>
        <a:buFont typeface="+mj-lt"/>
        <a:buAutoNum type="arabicPeriod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1260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2400" b="1" kern="1200" spc="-10" baseline="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1260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7378" userDrawn="1">
          <p15:clr>
            <a:srgbClr val="F26B43"/>
          </p15:clr>
        </p15:guide>
        <p15:guide id="4" pos="302" userDrawn="1">
          <p15:clr>
            <a:srgbClr val="F26B43"/>
          </p15:clr>
        </p15:guide>
        <p15:guide id="5" pos="824" userDrawn="1">
          <p15:clr>
            <a:srgbClr val="F26B43"/>
          </p15:clr>
        </p15:guide>
        <p15:guide id="6" pos="914" userDrawn="1">
          <p15:clr>
            <a:srgbClr val="F26B43"/>
          </p15:clr>
        </p15:guide>
        <p15:guide id="7" pos="1413" userDrawn="1">
          <p15:clr>
            <a:srgbClr val="F26B43"/>
          </p15:clr>
        </p15:guide>
        <p15:guide id="8" pos="1504" userDrawn="1">
          <p15:clr>
            <a:srgbClr val="F26B43"/>
          </p15:clr>
        </p15:guide>
        <p15:guide id="9" pos="2003" userDrawn="1">
          <p15:clr>
            <a:srgbClr val="F26B43"/>
          </p15:clr>
        </p15:guide>
        <p15:guide id="10" pos="2094" userDrawn="1">
          <p15:clr>
            <a:srgbClr val="F26B43"/>
          </p15:clr>
        </p15:guide>
        <p15:guide id="11" pos="2593" userDrawn="1">
          <p15:clr>
            <a:srgbClr val="F26B43"/>
          </p15:clr>
        </p15:guide>
        <p15:guide id="12" pos="2683" userDrawn="1">
          <p15:clr>
            <a:srgbClr val="F26B43"/>
          </p15:clr>
        </p15:guide>
        <p15:guide id="13" pos="3205" userDrawn="1">
          <p15:clr>
            <a:srgbClr val="F26B43"/>
          </p15:clr>
        </p15:guide>
        <p15:guide id="14" pos="3296" userDrawn="1">
          <p15:clr>
            <a:srgbClr val="F26B43"/>
          </p15:clr>
        </p15:guide>
        <p15:guide id="15" pos="3795" userDrawn="1">
          <p15:clr>
            <a:srgbClr val="F26B43"/>
          </p15:clr>
        </p15:guide>
        <p15:guide id="16" pos="3885" userDrawn="1">
          <p15:clr>
            <a:srgbClr val="F26B43"/>
          </p15:clr>
        </p15:guide>
        <p15:guide id="17" pos="4384" userDrawn="1">
          <p15:clr>
            <a:srgbClr val="F26B43"/>
          </p15:clr>
        </p15:guide>
        <p15:guide id="18" pos="4475" userDrawn="1">
          <p15:clr>
            <a:srgbClr val="F26B43"/>
          </p15:clr>
        </p15:guide>
        <p15:guide id="19" pos="4997" userDrawn="1">
          <p15:clr>
            <a:srgbClr val="F26B43"/>
          </p15:clr>
        </p15:guide>
        <p15:guide id="20" pos="5087" userDrawn="1">
          <p15:clr>
            <a:srgbClr val="F26B43"/>
          </p15:clr>
        </p15:guide>
        <p15:guide id="21" pos="5586" userDrawn="1">
          <p15:clr>
            <a:srgbClr val="F26B43"/>
          </p15:clr>
        </p15:guide>
        <p15:guide id="22" pos="5677" userDrawn="1">
          <p15:clr>
            <a:srgbClr val="F26B43"/>
          </p15:clr>
        </p15:guide>
        <p15:guide id="23" pos="6176" userDrawn="1">
          <p15:clr>
            <a:srgbClr val="F26B43"/>
          </p15:clr>
        </p15:guide>
        <p15:guide id="24" pos="6267" userDrawn="1">
          <p15:clr>
            <a:srgbClr val="F26B43"/>
          </p15:clr>
        </p15:guide>
        <p15:guide id="25" pos="6766" userDrawn="1">
          <p15:clr>
            <a:srgbClr val="F26B43"/>
          </p15:clr>
        </p15:guide>
        <p15:guide id="26" pos="6856" userDrawn="1">
          <p15:clr>
            <a:srgbClr val="F26B43"/>
          </p15:clr>
        </p15:guide>
        <p15:guide id="27" orient="horz" pos="1003" userDrawn="1">
          <p15:clr>
            <a:srgbClr val="F26B43"/>
          </p15:clr>
        </p15:guide>
        <p15:guide id="28" orient="horz" pos="3748" userDrawn="1">
          <p15:clr>
            <a:srgbClr val="F26B43"/>
          </p15:clr>
        </p15:guide>
        <p15:guide id="29" orient="horz" pos="686" userDrawn="1">
          <p15:clr>
            <a:srgbClr val="F26B43"/>
          </p15:clr>
        </p15:guide>
        <p15:guide id="30" orient="horz" pos="4156" userDrawn="1">
          <p15:clr>
            <a:srgbClr val="F26B43"/>
          </p15:clr>
        </p15:guide>
        <p15:guide id="31" orient="horz" pos="25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0C226-C8F3-4DBE-969F-66B866BB70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Demonstrating programming concepts with non-programming objects</a:t>
            </a:r>
            <a:endParaRPr lang="en-GB" sz="3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446647-EF95-4665-8FE1-31FBC02423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GB" dirty="0"/>
              <a:t>Thom Kaczmarek – Senior Lecturer in Games Design at </a:t>
            </a:r>
            <a:br>
              <a:rPr lang="en-GB" dirty="0"/>
            </a:br>
            <a:r>
              <a:rPr lang="en-GB" dirty="0"/>
              <a:t>London College of Communication, University of the Arts London</a:t>
            </a:r>
          </a:p>
        </p:txBody>
      </p:sp>
    </p:spTree>
    <p:extLst>
      <p:ext uri="{BB962C8B-B14F-4D97-AF65-F5344CB8AC3E}">
        <p14:creationId xmlns:p14="http://schemas.microsoft.com/office/powerpoint/2010/main" val="426035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81"/>
    </mc:Choice>
    <mc:Fallback xmlns="">
      <p:transition spd="slow" advTm="978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4087C7-0C15-C83E-28C3-20D5A2C80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B0A38-0176-5876-60C3-D514B22C74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issue</a:t>
            </a:r>
          </a:p>
        </p:txBody>
      </p:sp>
    </p:spTree>
    <p:extLst>
      <p:ext uri="{BB962C8B-B14F-4D97-AF65-F5344CB8AC3E}">
        <p14:creationId xmlns:p14="http://schemas.microsoft.com/office/powerpoint/2010/main" val="124215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57"/>
    </mc:Choice>
    <mc:Fallback xmlns="">
      <p:transition spd="slow" advTm="2057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rogramming is magic! : r/ProgrammerHumor">
            <a:extLst>
              <a:ext uri="{FF2B5EF4-FFF2-40B4-BE49-F238E27FC236}">
                <a16:creationId xmlns:a16="http://schemas.microsoft.com/office/drawing/2014/main" id="{8B1FF806-8AD3-B268-0F3C-CE5FCC36CC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6"/>
          <a:stretch>
            <a:fillRect/>
          </a:stretch>
        </p:blipFill>
        <p:spPr bwMode="auto">
          <a:xfrm>
            <a:off x="6096000" y="1590437"/>
            <a:ext cx="5201919" cy="4359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98184FD-41F2-6847-9101-B99A1EBB79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Based on my MA in Academic Practice…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8204BF-5368-4A40-BF46-94EC9258F4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0" defTabSz="914400">
              <a:lnSpc>
                <a:spcPct val="100000"/>
              </a:lnSpc>
              <a:spcAft>
                <a:spcPts val="0"/>
              </a:spcAft>
              <a:buClrTx/>
              <a:buSzTx/>
              <a:defRPr/>
            </a:pPr>
            <a:r>
              <a:rPr lang="en-GB" sz="2400" b="0" dirty="0"/>
              <a:t>There is a new digital divide, potentially with more socio-economic and political significance than initially thought - the division between creators (programmers of the experience) and consumers (those who consume the content of the programme).</a:t>
            </a:r>
          </a:p>
          <a:p>
            <a:endParaRPr lang="en-GB" sz="2400" b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8BABEA90-C939-E544-BF29-452C5AE5CA6F}"/>
              </a:ext>
            </a:extLst>
          </p:cNvPr>
          <p:cNvSpPr txBox="1">
            <a:spLocks/>
          </p:cNvSpPr>
          <p:nvPr/>
        </p:nvSpPr>
        <p:spPr>
          <a:xfrm>
            <a:off x="0" y="5482115"/>
            <a:ext cx="7527850" cy="468000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ctr">
            <a:noAutofit/>
          </a:bodyPr>
          <a:lstStyle>
            <a:lvl1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None/>
              <a:tabLst/>
              <a:defRPr sz="18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80000"/>
              <a:buFontTx/>
              <a:buNone/>
              <a:tabLst>
                <a:tab pos="126000" algn="l"/>
              </a:tabLst>
              <a:defRPr sz="16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Pct val="80000"/>
              <a:buFont typeface="Wingdings 2" panose="05020102010507070707" pitchFamily="18" charset="2"/>
              <a:buChar char="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b="1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GB" sz="1200" b="1" dirty="0"/>
              <a:t> The black magic</a:t>
            </a:r>
            <a:br>
              <a:rPr lang="en-GB" sz="1200" dirty="0"/>
            </a:br>
            <a:r>
              <a:rPr lang="en-GB" sz="1200" dirty="0"/>
              <a:t> @worldofprogrammers</a:t>
            </a:r>
            <a:endParaRPr lang="en-US" sz="12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130F07-8311-D046-88C4-8ABD96FA98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 dirty="0"/>
              <a:t>Demonstrating programming concepts with non-programming objects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79A996-B4A1-2049-8B5D-BCEEB40A95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3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6924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97"/>
    </mc:Choice>
    <mc:Fallback xmlns="">
      <p:transition spd="slow" advTm="12097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087BB-51BF-7121-200C-A8A78932A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ople are pulling on a rope under colorful lights.">
            <a:extLst>
              <a:ext uri="{FF2B5EF4-FFF2-40B4-BE49-F238E27FC236}">
                <a16:creationId xmlns:a16="http://schemas.microsoft.com/office/drawing/2014/main" id="{5906548C-6417-2012-CB46-FA8B059F8A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39" t="13928" r="8491"/>
          <a:stretch>
            <a:fillRect/>
          </a:stretch>
        </p:blipFill>
        <p:spPr bwMode="auto">
          <a:xfrm>
            <a:off x="6037935" y="1588895"/>
            <a:ext cx="5259986" cy="4359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BC011EF-A61A-50DB-9A7F-E1E89BBCD7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So let us pull on the curtain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C5E073-8CAE-E5DA-B74C-FF8AD3B55A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sz="2000" b="0" dirty="0"/>
              <a:t>In less than 5 minutes, I will teach you how to use</a:t>
            </a:r>
          </a:p>
          <a:p>
            <a:pPr marL="285750" indent="-285750">
              <a:buFontTx/>
              <a:buChar char="-"/>
            </a:pPr>
            <a:r>
              <a:rPr lang="en-GB" sz="2000" b="0" dirty="0"/>
              <a:t>Variables to track scores</a:t>
            </a:r>
          </a:p>
          <a:p>
            <a:pPr marL="285750" indent="-285750">
              <a:buFontTx/>
              <a:buChar char="-"/>
            </a:pPr>
            <a:r>
              <a:rPr lang="en-GB" sz="2000" b="0" dirty="0"/>
              <a:t>Print to display them</a:t>
            </a:r>
          </a:p>
          <a:p>
            <a:pPr marL="285750" indent="-285750">
              <a:buFontTx/>
              <a:buChar char="-"/>
            </a:pPr>
            <a:r>
              <a:rPr lang="en-GB" sz="2000" b="0" dirty="0"/>
              <a:t>Math for numeric changes</a:t>
            </a:r>
          </a:p>
          <a:p>
            <a:pPr marL="285750" indent="-285750">
              <a:buFontTx/>
              <a:buChar char="-"/>
            </a:pPr>
            <a:r>
              <a:rPr lang="en-GB" sz="2000" b="0" dirty="0"/>
              <a:t>Conditionals for game state changes</a:t>
            </a:r>
            <a:endParaRPr lang="en-GB" sz="2000" dirty="0"/>
          </a:p>
          <a:p>
            <a:r>
              <a:rPr lang="en-GB" sz="2000" b="0" dirty="0"/>
              <a:t>And in the end, make a Tug of War game using all of those!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F465E1D8-F554-7090-2DE2-575695E85685}"/>
              </a:ext>
            </a:extLst>
          </p:cNvPr>
          <p:cNvSpPr txBox="1">
            <a:spLocks/>
          </p:cNvSpPr>
          <p:nvPr/>
        </p:nvSpPr>
        <p:spPr>
          <a:xfrm>
            <a:off x="0" y="5482115"/>
            <a:ext cx="7527850" cy="468000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ctr">
            <a:noAutofit/>
          </a:bodyPr>
          <a:lstStyle>
            <a:lvl1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None/>
              <a:tabLst/>
              <a:defRPr sz="18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80000"/>
              <a:buFontTx/>
              <a:buNone/>
              <a:tabLst>
                <a:tab pos="126000" algn="l"/>
              </a:tabLst>
              <a:defRPr sz="16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Pct val="80000"/>
              <a:buFont typeface="Wingdings 2" panose="05020102010507070707" pitchFamily="18" charset="2"/>
              <a:buChar char="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b="1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GB" sz="1200" b="1" dirty="0"/>
              <a:t> </a:t>
            </a:r>
            <a:r>
              <a:rPr lang="en-GB" sz="1200" b="1" dirty="0" err="1"/>
              <a:t>ResKPTour</a:t>
            </a:r>
            <a:br>
              <a:rPr lang="en-GB" sz="1200" dirty="0"/>
            </a:br>
            <a:r>
              <a:rPr lang="en-GB" sz="1200" dirty="0"/>
              <a:t> </a:t>
            </a:r>
            <a:r>
              <a:rPr lang="en-GB" sz="1200" dirty="0" err="1"/>
              <a:t>Unsplash</a:t>
            </a:r>
            <a:r>
              <a:rPr lang="en-GB" sz="1200" dirty="0"/>
              <a:t> </a:t>
            </a:r>
            <a:r>
              <a:rPr lang="pl-PL" sz="1200" dirty="0"/>
              <a:t>| Photo: </a:t>
            </a:r>
            <a:r>
              <a:rPr lang="en-GB" sz="1200" dirty="0"/>
              <a:t>Nathan Pellerin</a:t>
            </a:r>
            <a:endParaRPr lang="en-US" sz="12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87B32C-C0A9-6D09-0AE4-B0DE2B3B60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 dirty="0"/>
              <a:t>Demonstrating programming concepts with non-programming objects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7B2A36-908C-44D4-A0BA-D5075BC28E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4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3992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97"/>
    </mc:Choice>
    <mc:Fallback xmlns="">
      <p:transition spd="slow" advTm="12097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7C44B-1375-4345-6835-284773A2B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re You Ready GIFs | Tenor">
            <a:extLst>
              <a:ext uri="{FF2B5EF4-FFF2-40B4-BE49-F238E27FC236}">
                <a16:creationId xmlns:a16="http://schemas.microsoft.com/office/drawing/2014/main" id="{B8B1D17D-B693-6B50-5361-883FC72A82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643" y="0"/>
            <a:ext cx="898071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D2FA3CBA-4C9D-D596-46A4-689BF963D8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76657" y="-491282"/>
            <a:ext cx="9290050" cy="1878676"/>
          </a:xfrm>
        </p:spPr>
        <p:txBody>
          <a:bodyPr/>
          <a:lstStyle/>
          <a:p>
            <a:r>
              <a:rPr lang="en-GB" dirty="0">
                <a:highlight>
                  <a:srgbClr val="000000"/>
                </a:highlight>
              </a:rPr>
              <a:t>AC/DC – Are you Ready (Official HD Video)</a:t>
            </a:r>
          </a:p>
        </p:txBody>
      </p:sp>
    </p:spTree>
    <p:extLst>
      <p:ext uri="{BB962C8B-B14F-4D97-AF65-F5344CB8AC3E}">
        <p14:creationId xmlns:p14="http://schemas.microsoft.com/office/powerpoint/2010/main" val="3490687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57"/>
    </mc:Choice>
    <mc:Fallback xmlns="">
      <p:transition spd="slow" advTm="2057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23678-FD7D-1518-BBA9-A7B402FCE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F2870-F346-2DD5-E21A-7F210DF3B1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Containers</a:t>
            </a:r>
          </a:p>
        </p:txBody>
      </p:sp>
    </p:spTree>
    <p:extLst>
      <p:ext uri="{BB962C8B-B14F-4D97-AF65-F5344CB8AC3E}">
        <p14:creationId xmlns:p14="http://schemas.microsoft.com/office/powerpoint/2010/main" val="2951270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57"/>
    </mc:Choice>
    <mc:Fallback xmlns="">
      <p:transition spd="slow" advTm="2057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6B7325-BD98-D109-1A65-A3378E7D3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 shelf with jars of food on it">
            <a:extLst>
              <a:ext uri="{FF2B5EF4-FFF2-40B4-BE49-F238E27FC236}">
                <a16:creationId xmlns:a16="http://schemas.microsoft.com/office/drawing/2014/main" id="{DC25498C-69AE-1895-B870-C79EDDE5FB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67"/>
          <a:stretch>
            <a:fillRect/>
          </a:stretch>
        </p:blipFill>
        <p:spPr bwMode="auto">
          <a:xfrm>
            <a:off x="6037934" y="1591243"/>
            <a:ext cx="5259985" cy="4358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0CEB6DB-9DF8-F0D7-E967-E8F631062A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Variables as containers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740CD-D1D5-A177-E6D1-C9D90E225C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sz="2000" b="0" dirty="0"/>
              <a:t>I bet you have a fridge and/or a spice cabinet at home, with various containers for different things!</a:t>
            </a:r>
          </a:p>
          <a:p>
            <a:r>
              <a:rPr lang="en-GB" sz="2000" b="0" dirty="0"/>
              <a:t>In programming, we also use containers, which we call variables. Each is labelled with a unique name for easier identification.</a:t>
            </a:r>
          </a:p>
          <a:p>
            <a:r>
              <a:rPr lang="en-GB" sz="2000" b="0" dirty="0"/>
              <a:t>There are specific types of variables for different data, such as numbers or text.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BCF11B42-9E4B-FE02-951E-B60946F86C90}"/>
              </a:ext>
            </a:extLst>
          </p:cNvPr>
          <p:cNvSpPr txBox="1">
            <a:spLocks/>
          </p:cNvSpPr>
          <p:nvPr/>
        </p:nvSpPr>
        <p:spPr>
          <a:xfrm>
            <a:off x="0" y="5482115"/>
            <a:ext cx="7527850" cy="468000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ctr">
            <a:noAutofit/>
          </a:bodyPr>
          <a:lstStyle>
            <a:lvl1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None/>
              <a:tabLst/>
              <a:defRPr sz="18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80000"/>
              <a:buFontTx/>
              <a:buNone/>
              <a:tabLst>
                <a:tab pos="126000" algn="l"/>
              </a:tabLst>
              <a:defRPr sz="16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Pct val="80000"/>
              <a:buFont typeface="Wingdings 2" panose="05020102010507070707" pitchFamily="18" charset="2"/>
              <a:buChar char="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b="1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GB" sz="1200" b="1" dirty="0"/>
              <a:t> Racked up spices</a:t>
            </a:r>
            <a:br>
              <a:rPr lang="en-GB" sz="1200" dirty="0"/>
            </a:br>
            <a:r>
              <a:rPr lang="en-GB" sz="1200" dirty="0"/>
              <a:t> </a:t>
            </a:r>
            <a:r>
              <a:rPr lang="en-GB" sz="1200" dirty="0" err="1"/>
              <a:t>Unsplash</a:t>
            </a:r>
            <a:r>
              <a:rPr lang="en-GB" sz="1200" dirty="0"/>
              <a:t> </a:t>
            </a:r>
            <a:r>
              <a:rPr lang="pl-PL" sz="1200" dirty="0"/>
              <a:t>| Photo: </a:t>
            </a:r>
            <a:r>
              <a:rPr lang="en-GB" sz="1200" dirty="0"/>
              <a:t>Paul Esch-Laurent</a:t>
            </a:r>
            <a:endParaRPr lang="en-US" sz="12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71B0B4-8972-E4C5-1AEE-AE13B33B56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 dirty="0"/>
              <a:t>Demonstrating programming concepts with non-programming objects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F7FE8A-E9E2-6EE4-203D-BDF83A9025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7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527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97"/>
    </mc:Choice>
    <mc:Fallback xmlns="">
      <p:transition spd="slow" advTm="12097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A402FD-1170-D423-1E67-35BD7B914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DDB82-49EE-75E3-9944-1340F3C33C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Printers</a:t>
            </a:r>
          </a:p>
        </p:txBody>
      </p:sp>
    </p:spTree>
    <p:extLst>
      <p:ext uri="{BB962C8B-B14F-4D97-AF65-F5344CB8AC3E}">
        <p14:creationId xmlns:p14="http://schemas.microsoft.com/office/powerpoint/2010/main" val="131333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57"/>
    </mc:Choice>
    <mc:Fallback xmlns="">
      <p:transition spd="slow" advTm="2057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7BA48-3B10-317C-F0B1-AC7A8A1E4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a printer sitting on top of a wooden floor next to a potted plant">
            <a:extLst>
              <a:ext uri="{FF2B5EF4-FFF2-40B4-BE49-F238E27FC236}">
                <a16:creationId xmlns:a16="http://schemas.microsoft.com/office/drawing/2014/main" id="{01A9E105-62D3-24DA-B8E7-C47B498F66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82"/>
          <a:stretch>
            <a:fillRect/>
          </a:stretch>
        </p:blipFill>
        <p:spPr bwMode="auto">
          <a:xfrm>
            <a:off x="6049773" y="1591646"/>
            <a:ext cx="5248147" cy="4358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67C5151-3AA0-2D58-28E7-C6269B3630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Communicate changes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EE67BC-C7B6-21E7-61CF-E3D785A233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sz="2200" b="0" dirty="0"/>
              <a:t>We are all familiar with printers, and how they put any data we tell them to on paper – text, images, etc.</a:t>
            </a:r>
          </a:p>
          <a:p>
            <a:endParaRPr lang="en-GB" sz="2200" b="0" dirty="0"/>
          </a:p>
          <a:p>
            <a:r>
              <a:rPr lang="en-GB" sz="2200" b="0" dirty="0"/>
              <a:t>In coding, we do have a print() function that does exactly that; it displays whatever data we put in it, usually in the console (print) window.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7C2B98E4-30BA-A564-61D1-D636F4E7E155}"/>
              </a:ext>
            </a:extLst>
          </p:cNvPr>
          <p:cNvSpPr txBox="1">
            <a:spLocks/>
          </p:cNvSpPr>
          <p:nvPr/>
        </p:nvSpPr>
        <p:spPr>
          <a:xfrm>
            <a:off x="0" y="5482115"/>
            <a:ext cx="7527850" cy="468000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ctr">
            <a:noAutofit/>
          </a:bodyPr>
          <a:lstStyle>
            <a:lvl1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None/>
              <a:tabLst/>
              <a:defRPr sz="18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80000"/>
              <a:buFontTx/>
              <a:buNone/>
              <a:tabLst>
                <a:tab pos="126000" algn="l"/>
              </a:tabLst>
              <a:defRPr sz="16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Pct val="80000"/>
              <a:buFont typeface="Wingdings 2" panose="05020102010507070707" pitchFamily="18" charset="2"/>
              <a:buChar char="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b="1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GB" sz="1200" b="1" dirty="0"/>
              <a:t> Printer </a:t>
            </a:r>
            <a:br>
              <a:rPr lang="en-GB" sz="1200" dirty="0"/>
            </a:br>
            <a:r>
              <a:rPr lang="en-GB" sz="1200" dirty="0"/>
              <a:t> </a:t>
            </a:r>
            <a:r>
              <a:rPr lang="en-GB" sz="1200" dirty="0" err="1"/>
              <a:t>Unsplash</a:t>
            </a:r>
            <a:r>
              <a:rPr lang="pl-PL" sz="1200" dirty="0"/>
              <a:t>| Photo: </a:t>
            </a:r>
            <a:r>
              <a:rPr lang="en-GB" sz="1200" dirty="0"/>
              <a:t>Joonas Sild</a:t>
            </a:r>
            <a:endParaRPr lang="en-US" sz="12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01CE57-1470-77D3-F864-D4DB9CB7F7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 dirty="0"/>
              <a:t>Demonstrating programming concepts with non-programming objects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D866FC-D36A-C07C-0D37-E0B05CAD83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9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7647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97"/>
    </mc:Choice>
    <mc:Fallback xmlns="">
      <p:transition spd="slow" advTm="12097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258A42-4681-9124-A59F-1AC68820F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7D9A-88F6-4FEA-003D-0FF44488E5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Conditional Clause / If statement</a:t>
            </a:r>
          </a:p>
        </p:txBody>
      </p:sp>
    </p:spTree>
    <p:extLst>
      <p:ext uri="{BB962C8B-B14F-4D97-AF65-F5344CB8AC3E}">
        <p14:creationId xmlns:p14="http://schemas.microsoft.com/office/powerpoint/2010/main" val="411379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57"/>
    </mc:Choice>
    <mc:Fallback xmlns="">
      <p:transition spd="slow" advTm="2057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3A6FC-0DD4-42BC-DA36-C1D6EB999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739D7D0D-7959-03F7-2C99-386E603D21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019"/>
          <a:stretch>
            <a:fillRect/>
          </a:stretch>
        </p:blipFill>
        <p:spPr>
          <a:xfrm>
            <a:off x="6037933" y="1591646"/>
            <a:ext cx="5258534" cy="4358469"/>
          </a:xfrm>
          <a:prstGeom prst="rect">
            <a:avLst/>
          </a:prstGeom>
        </p:spPr>
      </p:pic>
      <p:pic>
        <p:nvPicPr>
          <p:cNvPr id="9" name="Picture 8" descr="A logo with a red yellow and black circle&#10;&#10;AI-generated content may be incorrect.">
            <a:extLst>
              <a:ext uri="{FF2B5EF4-FFF2-40B4-BE49-F238E27FC236}">
                <a16:creationId xmlns:a16="http://schemas.microsoft.com/office/drawing/2014/main" id="{C5E5EDE3-AA2C-DA9C-3056-F871C5C900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106" y="1702339"/>
            <a:ext cx="4131956" cy="413195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DB00FFB-D923-8651-6209-2085D7399F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Hypothetical scenario, what if?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3DA0FC-2A3B-6B3E-7F82-05E452CC92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sz="2000" b="0" dirty="0"/>
              <a:t>If you’re attending IGDA London tonight, do follow them on Eventbrite for more events like this! </a:t>
            </a:r>
          </a:p>
          <a:p>
            <a:endParaRPr lang="en-GB" sz="2000" b="0" dirty="0"/>
          </a:p>
          <a:p>
            <a:r>
              <a:rPr lang="en-GB" sz="2000" b="0" dirty="0"/>
              <a:t>This could be expressed in code as:</a:t>
            </a:r>
            <a:br>
              <a:rPr lang="en-GB" sz="2000" b="0" dirty="0"/>
            </a:br>
            <a:br>
              <a:rPr lang="en-GB" sz="2000" b="0" dirty="0"/>
            </a:br>
            <a:r>
              <a:rPr lang="en-GB" sz="1200" b="0" dirty="0"/>
              <a:t>if(</a:t>
            </a:r>
            <a:r>
              <a:rPr lang="en-GB" sz="1200" b="0" dirty="0" err="1"/>
              <a:t>in_IGDA_Attendance</a:t>
            </a:r>
            <a:r>
              <a:rPr lang="en-GB" sz="1200" b="0" dirty="0"/>
              <a:t> == true)							if(condition is met)</a:t>
            </a:r>
            <a:br>
              <a:rPr lang="en-GB" sz="1200" b="0" dirty="0"/>
            </a:br>
            <a:r>
              <a:rPr lang="en-GB" sz="1200" b="0" dirty="0"/>
              <a:t>{																							{</a:t>
            </a:r>
            <a:br>
              <a:rPr lang="en-GB" sz="1200" b="0" dirty="0"/>
            </a:br>
            <a:r>
              <a:rPr lang="en-GB" sz="1200" b="0" dirty="0"/>
              <a:t>	</a:t>
            </a:r>
            <a:r>
              <a:rPr lang="en-GB" sz="1200" b="0" dirty="0" err="1"/>
              <a:t>follow_On_EventBrite</a:t>
            </a:r>
            <a:r>
              <a:rPr lang="en-GB" sz="1200" b="0" dirty="0"/>
              <a:t>();													then do something;</a:t>
            </a:r>
            <a:br>
              <a:rPr lang="en-GB" sz="1200" b="0" dirty="0"/>
            </a:br>
            <a:r>
              <a:rPr lang="en-GB" sz="1200" b="0" dirty="0"/>
              <a:t>}																							}</a:t>
            </a:r>
            <a:endParaRPr lang="en-GB" sz="1400" b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E4EC21B-3A54-08B6-53E9-2969FD3E4FB6}"/>
              </a:ext>
            </a:extLst>
          </p:cNvPr>
          <p:cNvSpPr txBox="1">
            <a:spLocks/>
          </p:cNvSpPr>
          <p:nvPr/>
        </p:nvSpPr>
        <p:spPr>
          <a:xfrm>
            <a:off x="0" y="5482115"/>
            <a:ext cx="7527850" cy="468000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ctr">
            <a:noAutofit/>
          </a:bodyPr>
          <a:lstStyle>
            <a:lvl1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None/>
              <a:tabLst/>
              <a:defRPr sz="18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80000"/>
              <a:buFontTx/>
              <a:buNone/>
              <a:tabLst>
                <a:tab pos="126000" algn="l"/>
              </a:tabLst>
              <a:defRPr sz="16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Pct val="80000"/>
              <a:buFont typeface="Wingdings 2" panose="05020102010507070707" pitchFamily="18" charset="2"/>
              <a:buChar char="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b="1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GB" sz="1200" b="1" dirty="0"/>
              <a:t> IGDA London chapter logo</a:t>
            </a:r>
            <a:br>
              <a:rPr lang="en-GB" sz="1200" dirty="0"/>
            </a:br>
            <a:r>
              <a:rPr lang="en-GB" sz="1200" dirty="0"/>
              <a:t> IGDA</a:t>
            </a:r>
            <a:endParaRPr lang="en-US" sz="12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774258-D72C-3B11-A661-5B552E2924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 dirty="0"/>
              <a:t>Demonstrating programming concepts with non-programming objects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EE08EE-312A-1ED7-3B92-67447171C0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11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2208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97"/>
    </mc:Choice>
    <mc:Fallback xmlns="">
      <p:transition spd="slow" advTm="12097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B665B-E095-A3D9-E0F0-31EC983D2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4E5AB-01CC-E1EF-E42A-448194E994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scary math</a:t>
            </a:r>
          </a:p>
        </p:txBody>
      </p:sp>
    </p:spTree>
    <p:extLst>
      <p:ext uri="{BB962C8B-B14F-4D97-AF65-F5344CB8AC3E}">
        <p14:creationId xmlns:p14="http://schemas.microsoft.com/office/powerpoint/2010/main" val="1884402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57"/>
    </mc:Choice>
    <mc:Fallback xmlns="">
      <p:transition spd="slow" advTm="2057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87564-BF67-6660-D466-1C5073C7C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9A7C0FE-0810-68A1-9609-6D51CDD9A27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095" r="9272"/>
          <a:stretch>
            <a:fillRect/>
          </a:stretch>
        </p:blipFill>
        <p:spPr>
          <a:xfrm>
            <a:off x="6037935" y="1590601"/>
            <a:ext cx="5259985" cy="434418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8720B5F-B9E6-72F2-7C09-142AD3ABF9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 simple addition…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42A8DF-1CF0-B9ED-A5A3-2BBA6461D7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sz="1800" b="0" dirty="0"/>
              <a:t>1. Arithmetic (basic operations on numbers)</a:t>
            </a:r>
          </a:p>
          <a:p>
            <a:r>
              <a:rPr lang="en-GB" sz="1800" b="0" dirty="0"/>
              <a:t>1 + 2 = ?</a:t>
            </a:r>
          </a:p>
          <a:p>
            <a:endParaRPr lang="en-GB" sz="1800" b="0" dirty="0"/>
          </a:p>
          <a:p>
            <a:r>
              <a:rPr lang="en-GB" sz="1800" b="0" dirty="0"/>
              <a:t>Yes 3!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262A7CE2-B43F-A887-F41D-723AC24C0BB7}"/>
              </a:ext>
            </a:extLst>
          </p:cNvPr>
          <p:cNvSpPr txBox="1">
            <a:spLocks/>
          </p:cNvSpPr>
          <p:nvPr/>
        </p:nvSpPr>
        <p:spPr>
          <a:xfrm>
            <a:off x="0" y="5482115"/>
            <a:ext cx="7527850" cy="468000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ctr">
            <a:noAutofit/>
          </a:bodyPr>
          <a:lstStyle>
            <a:lvl1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None/>
              <a:tabLst/>
              <a:defRPr sz="18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80000"/>
              <a:buFontTx/>
              <a:buNone/>
              <a:tabLst>
                <a:tab pos="126000" algn="l"/>
              </a:tabLst>
              <a:defRPr sz="16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Pct val="80000"/>
              <a:buFont typeface="Wingdings 2" panose="05020102010507070707" pitchFamily="18" charset="2"/>
              <a:buChar char="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b="1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GB" sz="1200" b="1" dirty="0"/>
              <a:t> Yellow Pencil on White Paper</a:t>
            </a:r>
            <a:br>
              <a:rPr lang="en-GB" sz="1200" dirty="0"/>
            </a:br>
            <a:r>
              <a:rPr lang="en-GB" sz="1200" dirty="0"/>
              <a:t> </a:t>
            </a:r>
            <a:r>
              <a:rPr lang="en-GB" sz="1200" dirty="0" err="1"/>
              <a:t>Pexels</a:t>
            </a:r>
            <a:r>
              <a:rPr lang="en-GB" sz="1200" dirty="0"/>
              <a:t> </a:t>
            </a:r>
            <a:r>
              <a:rPr lang="pl-PL" sz="1200" dirty="0"/>
              <a:t>| Photo: </a:t>
            </a:r>
            <a:r>
              <a:rPr lang="en-GB" sz="1200" dirty="0"/>
              <a:t>Sergey Meshkov</a:t>
            </a:r>
            <a:endParaRPr lang="en-US" sz="12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7CF151-0EBD-11C0-2F8A-59B79DE5C1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17799" y="6356351"/>
            <a:ext cx="7973696" cy="365125"/>
          </a:xfrm>
        </p:spPr>
        <p:txBody>
          <a:bodyPr/>
          <a:lstStyle/>
          <a:p>
            <a:pPr algn="r"/>
            <a:r>
              <a:rPr lang="en-GB" dirty="0"/>
              <a:t>Demonstrating programming concepts with non-programming objects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FD504B-E978-F347-0363-35A2440175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13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7930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97"/>
    </mc:Choice>
    <mc:Fallback xmlns="">
      <p:transition spd="slow" advTm="120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A88E7-B38A-F449-910C-5770EEE00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29886D1-D220-7A95-001F-B743AA0AAA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095" r="9272"/>
          <a:stretch>
            <a:fillRect/>
          </a:stretch>
        </p:blipFill>
        <p:spPr>
          <a:xfrm>
            <a:off x="6037935" y="1590601"/>
            <a:ext cx="5259985" cy="434418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18DFAE7-19D5-02C9-4286-17EDE007D7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…and multiplication…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31C9A-4B0E-1EF9-B823-4BDDA25A21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sz="1800" b="0" dirty="0"/>
              <a:t>2. Algebra: uses letters to represent unknown values.</a:t>
            </a:r>
          </a:p>
          <a:p>
            <a:r>
              <a:rPr lang="en-GB" sz="1800" b="0" dirty="0"/>
              <a:t>If y = 1, how much is x? If x = y * 6</a:t>
            </a:r>
          </a:p>
          <a:p>
            <a:endParaRPr lang="en-GB" sz="1800" b="0" dirty="0"/>
          </a:p>
          <a:p>
            <a:r>
              <a:rPr lang="en-GB" sz="1800" b="0" dirty="0"/>
              <a:t>Yes 6!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CE7F233E-2CE2-2552-3F57-942D2923001E}"/>
              </a:ext>
            </a:extLst>
          </p:cNvPr>
          <p:cNvSpPr txBox="1">
            <a:spLocks/>
          </p:cNvSpPr>
          <p:nvPr/>
        </p:nvSpPr>
        <p:spPr>
          <a:xfrm>
            <a:off x="0" y="5482115"/>
            <a:ext cx="7527850" cy="468000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ctr">
            <a:noAutofit/>
          </a:bodyPr>
          <a:lstStyle>
            <a:lvl1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None/>
              <a:tabLst/>
              <a:defRPr sz="18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80000"/>
              <a:buFontTx/>
              <a:buNone/>
              <a:tabLst>
                <a:tab pos="126000" algn="l"/>
              </a:tabLst>
              <a:defRPr sz="16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Pct val="80000"/>
              <a:buFont typeface="Wingdings 2" panose="05020102010507070707" pitchFamily="18" charset="2"/>
              <a:buChar char="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b="1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GB" sz="1200" b="1" dirty="0"/>
              <a:t> Yellow Pencil on White Paper</a:t>
            </a:r>
            <a:br>
              <a:rPr lang="en-GB" sz="1200" dirty="0"/>
            </a:br>
            <a:r>
              <a:rPr lang="en-GB" sz="1200" dirty="0"/>
              <a:t> </a:t>
            </a:r>
            <a:r>
              <a:rPr lang="en-GB" sz="1200" dirty="0" err="1"/>
              <a:t>Pexels</a:t>
            </a:r>
            <a:r>
              <a:rPr lang="en-GB" sz="1200" dirty="0"/>
              <a:t> </a:t>
            </a:r>
            <a:r>
              <a:rPr lang="pl-PL" sz="1200" dirty="0"/>
              <a:t>| Photo: </a:t>
            </a:r>
            <a:r>
              <a:rPr lang="en-GB" sz="1200" dirty="0"/>
              <a:t>Sergey Meshkov</a:t>
            </a:r>
            <a:endParaRPr lang="en-US" sz="12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B97FD-C36A-3DC7-5481-54770E142E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17799" y="6356351"/>
            <a:ext cx="7973696" cy="365125"/>
          </a:xfrm>
        </p:spPr>
        <p:txBody>
          <a:bodyPr/>
          <a:lstStyle/>
          <a:p>
            <a:pPr algn="r"/>
            <a:r>
              <a:rPr lang="en-GB" dirty="0"/>
              <a:t>Demonstrating programming concepts with non-programming objects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E0F955-1A80-1D47-52BF-788F482736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14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992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97"/>
    </mc:Choice>
    <mc:Fallback xmlns="">
      <p:transition spd="slow" advTm="120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A613D-A7F8-B049-B0D7-9DE8865FF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CF14834-4E64-CED7-B872-19219A2BE4A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095" r="9272"/>
          <a:stretch>
            <a:fillRect/>
          </a:stretch>
        </p:blipFill>
        <p:spPr>
          <a:xfrm>
            <a:off x="6037935" y="1590601"/>
            <a:ext cx="5259985" cy="434418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E49D356-FF34-50C5-7E10-713486894D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…and graphs, sorry!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03C806-84CC-2B7C-E09C-59CA31CEBC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sz="1800" b="0" dirty="0"/>
              <a:t>3. Cartesian Coordinates (XY Graph):</a:t>
            </a:r>
          </a:p>
          <a:p>
            <a:r>
              <a:rPr lang="en-GB" sz="1800" b="0" dirty="0"/>
              <a:t>A point in a graph is often represented as a pair of values (X, Y) or, in Unity terms, a Vector2(X, Y).</a:t>
            </a:r>
          </a:p>
          <a:p>
            <a:r>
              <a:rPr lang="en-GB" sz="1800" b="0" dirty="0"/>
              <a:t>So, if the object starts at (0, 0) and we want to move it ten times by (0.5, 0.1), where does it end?</a:t>
            </a:r>
          </a:p>
          <a:p>
            <a:r>
              <a:rPr lang="en-GB" sz="1800" b="0" dirty="0"/>
              <a:t>Yes, at (5,1)! as it travels from (0,0), its position changes: (0,0)&gt;&gt;(0.5,0.1)&gt;&gt;(1,0.2)&gt;&gt;(1.5,0.3) &gt;&gt;(2,0.4) &gt;&gt;(2.5,0..5) &gt;&gt;(3,0.6) &gt;&gt;(3.5,0.7) &gt;&gt;(4,0.8) &gt;&gt;(4.5,0.9) &gt;&gt;(5,1)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7D7498A9-F1DB-2584-E6F2-327703257345}"/>
              </a:ext>
            </a:extLst>
          </p:cNvPr>
          <p:cNvSpPr txBox="1">
            <a:spLocks/>
          </p:cNvSpPr>
          <p:nvPr/>
        </p:nvSpPr>
        <p:spPr>
          <a:xfrm>
            <a:off x="0" y="5482115"/>
            <a:ext cx="7527850" cy="468000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ctr">
            <a:noAutofit/>
          </a:bodyPr>
          <a:lstStyle>
            <a:lvl1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None/>
              <a:tabLst/>
              <a:defRPr sz="18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80000"/>
              <a:buFontTx/>
              <a:buNone/>
              <a:tabLst>
                <a:tab pos="126000" algn="l"/>
              </a:tabLst>
              <a:defRPr sz="16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Pct val="80000"/>
              <a:buFont typeface="Wingdings 2" panose="05020102010507070707" pitchFamily="18" charset="2"/>
              <a:buChar char="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b="1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GB" sz="1200" b="1" dirty="0"/>
              <a:t> Yellow Pencil on White Paper</a:t>
            </a:r>
            <a:br>
              <a:rPr lang="en-GB" sz="1200" dirty="0"/>
            </a:br>
            <a:r>
              <a:rPr lang="en-GB" sz="1200" dirty="0"/>
              <a:t> </a:t>
            </a:r>
            <a:r>
              <a:rPr lang="en-GB" sz="1200" dirty="0" err="1"/>
              <a:t>Pexels</a:t>
            </a:r>
            <a:r>
              <a:rPr lang="en-GB" sz="1200" dirty="0"/>
              <a:t> </a:t>
            </a:r>
            <a:r>
              <a:rPr lang="pl-PL" sz="1200" dirty="0"/>
              <a:t>| Photo: </a:t>
            </a:r>
            <a:r>
              <a:rPr lang="en-GB" sz="1200" dirty="0"/>
              <a:t>Sergey Meshkov</a:t>
            </a:r>
            <a:endParaRPr lang="en-US" sz="12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2E2FA9-AF69-57BA-2723-22C207ADC8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17799" y="6356351"/>
            <a:ext cx="7973696" cy="365125"/>
          </a:xfrm>
        </p:spPr>
        <p:txBody>
          <a:bodyPr/>
          <a:lstStyle/>
          <a:p>
            <a:pPr algn="r"/>
            <a:r>
              <a:rPr lang="en-GB" dirty="0"/>
              <a:t>Demonstrating programming concepts with non-programming objects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D0C26E-B3EC-E0A2-E8D2-EBEF62E5AC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15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9206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97"/>
    </mc:Choice>
    <mc:Fallback xmlns="">
      <p:transition spd="slow" advTm="120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BC036-C9BC-ED01-7B45-4BBE294DB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19DB4-3711-1493-D76E-9F16CF74A6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8000" dirty="0">
                <a:latin typeface="Fave Script Bold Pro" panose="020F0502020204030204" pitchFamily="2" charset="0"/>
              </a:rPr>
              <a:t>That’s all folks!</a:t>
            </a:r>
          </a:p>
        </p:txBody>
      </p:sp>
    </p:spTree>
    <p:extLst>
      <p:ext uri="{BB962C8B-B14F-4D97-AF65-F5344CB8AC3E}">
        <p14:creationId xmlns:p14="http://schemas.microsoft.com/office/powerpoint/2010/main" val="348880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57"/>
    </mc:Choice>
    <mc:Fallback xmlns="">
      <p:transition spd="slow" advTm="2057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CDDEC-7716-FF6D-66CA-ABAC2232D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417565B-F300-F49D-C252-5EAB5482C1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7806384"/>
          </a:xfrm>
          <a:prstGeom prst="rect">
            <a:avLst/>
          </a:prstGeom>
        </p:spPr>
      </p:pic>
      <p:pic>
        <p:nvPicPr>
          <p:cNvPr id="3" name="Picture 2" descr="A screen shot of a computer program&#10;&#10;AI-generated content may be incorrect.">
            <a:extLst>
              <a:ext uri="{FF2B5EF4-FFF2-40B4-BE49-F238E27FC236}">
                <a16:creationId xmlns:a16="http://schemas.microsoft.com/office/drawing/2014/main" id="{4DA7076F-D511-83AF-FB01-80866A0062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" b="179"/>
          <a:stretch>
            <a:fillRect/>
          </a:stretch>
        </p:blipFill>
        <p:spPr>
          <a:xfrm>
            <a:off x="805929" y="864158"/>
            <a:ext cx="10533234" cy="55671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C42B1CB-481F-DFBF-B2AD-A965255858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4920" y="4398563"/>
            <a:ext cx="10121150" cy="18193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54D2E73-B793-1203-FD5F-C23D958316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4920" y="2840580"/>
            <a:ext cx="10121150" cy="35907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7E6D75F-F1CD-3EFD-FA8D-64FC9027FE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4920" y="2627219"/>
            <a:ext cx="10121150" cy="35907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B595711-84DC-FF22-FCAE-F134F17578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4920" y="2300669"/>
            <a:ext cx="10121150" cy="46177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85DCB13-4456-CB27-E67C-6C400D2F42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4920" y="1813561"/>
            <a:ext cx="10121150" cy="46177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0F7879-4284-98DE-1849-5AC49F65CC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929" y="1338105"/>
            <a:ext cx="10580141" cy="677433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A51C8CC-4358-F101-5CF6-301889A3B3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088" y="6381041"/>
            <a:ext cx="10533234" cy="45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964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57"/>
    </mc:Choice>
    <mc:Fallback xmlns="">
      <p:transition spd="slow" advTm="20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A65DB-0B90-2E3C-BF1E-CC24BC5AA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0C3BD-76F5-D2E4-372C-1FE96BCE8D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UNITY GIF</a:t>
            </a:r>
          </a:p>
        </p:txBody>
      </p:sp>
      <p:pic>
        <p:nvPicPr>
          <p:cNvPr id="3" name="Screen Recording 2">
            <a:hlinkClick r:id="" action="ppaction://media"/>
            <a:extLst>
              <a:ext uri="{FF2B5EF4-FFF2-40B4-BE49-F238E27FC236}">
                <a16:creationId xmlns:a16="http://schemas.microsoft.com/office/drawing/2014/main" id="{BA0679D3-BE49-64AF-F6E0-B1585040A6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560" y="0"/>
            <a:ext cx="12204560" cy="732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51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57"/>
    </mc:Choice>
    <mc:Fallback xmlns="">
      <p:transition spd="slow" advTm="20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4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C996C-AA41-F839-B429-979DC70451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70871-5C30-7EC1-96D9-FB230733B3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Games to learn code</a:t>
            </a:r>
          </a:p>
        </p:txBody>
      </p:sp>
    </p:spTree>
    <p:extLst>
      <p:ext uri="{BB962C8B-B14F-4D97-AF65-F5344CB8AC3E}">
        <p14:creationId xmlns:p14="http://schemas.microsoft.com/office/powerpoint/2010/main" val="206443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57"/>
    </mc:Choice>
    <mc:Fallback xmlns="">
      <p:transition spd="slow" advTm="2057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72287-13BC-E2D5-CBB5-DDD831AB9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Screenshot #1">
            <a:extLst>
              <a:ext uri="{FF2B5EF4-FFF2-40B4-BE49-F238E27FC236}">
                <a16:creationId xmlns:a16="http://schemas.microsoft.com/office/drawing/2014/main" id="{901FF48C-0B53-CBD6-4B6D-DB027A8690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16"/>
          <a:stretch>
            <a:fillRect/>
          </a:stretch>
        </p:blipFill>
        <p:spPr bwMode="auto">
          <a:xfrm>
            <a:off x="6037932" y="1590720"/>
            <a:ext cx="5350150" cy="4354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ightbot Walkthrough All Levels - YouTube">
            <a:extLst>
              <a:ext uri="{FF2B5EF4-FFF2-40B4-BE49-F238E27FC236}">
                <a16:creationId xmlns:a16="http://schemas.microsoft.com/office/drawing/2014/main" id="{DAF9A9A9-AF79-6463-B77D-9D7BE2FB80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33"/>
          <a:stretch>
            <a:fillRect/>
          </a:stretch>
        </p:blipFill>
        <p:spPr bwMode="auto">
          <a:xfrm>
            <a:off x="6037935" y="1590721"/>
            <a:ext cx="5350148" cy="4354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creenshot #1">
            <a:extLst>
              <a:ext uri="{FF2B5EF4-FFF2-40B4-BE49-F238E27FC236}">
                <a16:creationId xmlns:a16="http://schemas.microsoft.com/office/drawing/2014/main" id="{5840203F-05FD-E9D9-6B93-C10BB819E9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113"/>
          <a:stretch>
            <a:fillRect/>
          </a:stretch>
        </p:blipFill>
        <p:spPr bwMode="auto">
          <a:xfrm>
            <a:off x="6037931" y="1590744"/>
            <a:ext cx="5350149" cy="435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creenshot #1">
            <a:extLst>
              <a:ext uri="{FF2B5EF4-FFF2-40B4-BE49-F238E27FC236}">
                <a16:creationId xmlns:a16="http://schemas.microsoft.com/office/drawing/2014/main" id="{E62DDFEB-3CF6-4255-CB7A-15EBB77CCD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04"/>
          <a:stretch>
            <a:fillRect/>
          </a:stretch>
        </p:blipFill>
        <p:spPr bwMode="auto">
          <a:xfrm>
            <a:off x="6037933" y="1590721"/>
            <a:ext cx="5350149" cy="4354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3974488C-4AC9-7418-1A94-6963ABA978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Play to learn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9E53D8-52A9-3A27-7711-F310B9ACCD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sz="2000" b="0" dirty="0"/>
              <a:t>Start with “</a:t>
            </a:r>
            <a:r>
              <a:rPr lang="en-GB" sz="2000" b="0" dirty="0" err="1"/>
              <a:t>LightBot</a:t>
            </a:r>
            <a:r>
              <a:rPr lang="en-GB" sz="2000" b="0" dirty="0"/>
              <a:t>” – sequential Logic, basic loops and conditionals – my MA was based on it!</a:t>
            </a:r>
          </a:p>
          <a:p>
            <a:r>
              <a:rPr lang="en-GB" sz="2000" b="0" dirty="0"/>
              <a:t>In time expand to “Human Resource Machine” / “7 Billion Humans” for more Scratch-like visual programming</a:t>
            </a:r>
          </a:p>
          <a:p>
            <a:r>
              <a:rPr lang="en-GB" sz="2000" b="0" dirty="0"/>
              <a:t>Finally upgrade to either an Unreal-like blueprint of “while True: Learn” or Python-oriented “The Farmer Was Replaced”</a:t>
            </a:r>
          </a:p>
          <a:p>
            <a:endParaRPr lang="en-GB" sz="2000" b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A5A1995-22ED-33EC-37CE-D5AD845F5C07}"/>
              </a:ext>
            </a:extLst>
          </p:cNvPr>
          <p:cNvSpPr txBox="1">
            <a:spLocks/>
          </p:cNvSpPr>
          <p:nvPr/>
        </p:nvSpPr>
        <p:spPr>
          <a:xfrm>
            <a:off x="0" y="5482115"/>
            <a:ext cx="7527850" cy="468000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ctr">
            <a:noAutofit/>
          </a:bodyPr>
          <a:lstStyle>
            <a:lvl1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None/>
              <a:tabLst/>
              <a:defRPr sz="18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200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80000"/>
              <a:buFontTx/>
              <a:buNone/>
              <a:tabLst>
                <a:tab pos="126000" algn="l"/>
              </a:tabLst>
              <a:defRPr sz="16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Tx/>
              <a:buSzPct val="80000"/>
              <a:buFont typeface="Wingdings 2" panose="05020102010507070707" pitchFamily="18" charset="2"/>
              <a:buChar char="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/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¢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64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Char char="£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2000" indent="-43200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b="1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26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126000" algn="l"/>
              </a:tabLst>
              <a:defRPr sz="24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GB" sz="1200" b="1" dirty="0"/>
              <a:t> Screenshots from games</a:t>
            </a:r>
            <a:br>
              <a:rPr lang="en-GB" sz="1200" dirty="0"/>
            </a:br>
            <a:r>
              <a:rPr lang="en-GB" sz="1200" dirty="0"/>
              <a:t> light-Bot (2008)  / 7 Billion People (2018) / while True: Learn (2019) / The Farmer Was Replaced (2025) </a:t>
            </a:r>
            <a:endParaRPr lang="en-US" sz="12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78E42A-34CC-84E1-F919-6CE4CAEB37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 dirty="0"/>
              <a:t>Demonstrating programming concepts with non-programming objects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227F37-4EB2-C870-ABDF-5E4AABEEB6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20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4345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97"/>
    </mc:Choice>
    <mc:Fallback xmlns="">
      <p:transition spd="slow" advTm="120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A7F5E-7FDC-9D44-BA39-EDDBF35C7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574" y="1592264"/>
            <a:ext cx="9567778" cy="4357686"/>
          </a:xfrm>
        </p:spPr>
        <p:txBody>
          <a:bodyPr/>
          <a:lstStyle/>
          <a:p>
            <a:r>
              <a:rPr lang="en-US" dirty="0"/>
              <a:t>That’s all, folks!</a:t>
            </a:r>
            <a:br>
              <a:rPr lang="en-US" dirty="0"/>
            </a:br>
            <a:br>
              <a:rPr lang="en-US" dirty="0"/>
            </a:br>
            <a:r>
              <a:rPr lang="en-GB" sz="2400" dirty="0"/>
              <a:t>Thom Kaczmarek – Senior Lecturer in Games Design at </a:t>
            </a:r>
            <a:br>
              <a:rPr lang="en-GB" sz="2400" dirty="0"/>
            </a:br>
            <a:r>
              <a:rPr lang="en-GB" sz="2400" dirty="0"/>
              <a:t>London College of Communication, University of the Arts London</a:t>
            </a:r>
            <a:br>
              <a:rPr lang="en-GB" sz="2400" dirty="0"/>
            </a:br>
            <a:br>
              <a:rPr lang="en-GB" sz="2400" dirty="0"/>
            </a:br>
            <a:r>
              <a:rPr lang="en-GB" sz="2400" dirty="0"/>
              <a:t>t.kaczmarek@lcc.arts.ac.uk</a:t>
            </a:r>
            <a:br>
              <a:rPr lang="en-GB" sz="2400" dirty="0"/>
            </a:br>
            <a:r>
              <a:rPr lang="en-GB" sz="2400" dirty="0"/>
              <a:t>@Fanotherpg</a:t>
            </a:r>
          </a:p>
        </p:txBody>
      </p:sp>
    </p:spTree>
    <p:extLst>
      <p:ext uri="{BB962C8B-B14F-4D97-AF65-F5344CB8AC3E}">
        <p14:creationId xmlns:p14="http://schemas.microsoft.com/office/powerpoint/2010/main" val="569010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82"/>
    </mc:Choice>
    <mc:Fallback xmlns="">
      <p:transition spd="slow" advTm="4382"/>
    </mc:Fallback>
  </mc:AlternateContent>
</p:sld>
</file>

<file path=ppt/theme/theme1.xml><?xml version="1.0" encoding="utf-8"?>
<a:theme xmlns:a="http://schemas.openxmlformats.org/drawingml/2006/main" name="UAL Theme">
  <a:themeElements>
    <a:clrScheme name="UAL">
      <a:dk1>
        <a:srgbClr val="000000"/>
      </a:dk1>
      <a:lt1>
        <a:srgbClr val="FFFFFF"/>
      </a:lt1>
      <a:dk2>
        <a:srgbClr val="FFD022"/>
      </a:dk2>
      <a:lt2>
        <a:srgbClr val="E71657"/>
      </a:lt2>
      <a:accent1>
        <a:srgbClr val="FF8500"/>
      </a:accent1>
      <a:accent2>
        <a:srgbClr val="9E65FB"/>
      </a:accent2>
      <a:accent3>
        <a:srgbClr val="20BCFF"/>
      </a:accent3>
      <a:accent4>
        <a:srgbClr val="1F4EDC"/>
      </a:accent4>
      <a:accent5>
        <a:srgbClr val="00C73E"/>
      </a:accent5>
      <a:accent6>
        <a:srgbClr val="19A3A3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 anchor="t" anchorCtr="0">
        <a:noAutofit/>
      </a:bodyPr>
      <a:lstStyle>
        <a:defPPr algn="l">
          <a:defRPr sz="2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5" id="{427F3559-F7C6-F249-A330-A7ADCB9BE064}" vid="{8D38DD45-6B7E-8F40-938B-0ADDE5CFCC4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CE6FD8723CC5847A7FE7425C9B8BD82" ma:contentTypeVersion="12" ma:contentTypeDescription="Create a new document." ma:contentTypeScope="" ma:versionID="5c5645eea39d4a1e01d5af50e283fdd2">
  <xsd:schema xmlns:xsd="http://www.w3.org/2001/XMLSchema" xmlns:xs="http://www.w3.org/2001/XMLSchema" xmlns:p="http://schemas.microsoft.com/office/2006/metadata/properties" xmlns:ns2="8a4ba4df-95ed-4241-b54f-04803280e80d" xmlns:ns3="10f681cd-7b05-4387-997a-3889df02cc60" targetNamespace="http://schemas.microsoft.com/office/2006/metadata/properties" ma:root="true" ma:fieldsID="e0fae72e0dfc38515368dd092ff95479" ns2:_="" ns3:_="">
    <xsd:import namespace="8a4ba4df-95ed-4241-b54f-04803280e80d"/>
    <xsd:import namespace="10f681cd-7b05-4387-997a-3889df02cc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4ba4df-95ed-4241-b54f-04803280e80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f681cd-7b05-4387-997a-3889df02cc6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FC71C0E-110D-4433-9233-B4A830CD2EF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5F71AED-7DD2-4D0E-B56F-2388688E4C52}">
  <ds:schemaRefs>
    <ds:schemaRef ds:uri="http://schemas.microsoft.com/office/2006/metadata/properties"/>
    <ds:schemaRef ds:uri="http://purl.org/dc/elements/1.1/"/>
    <ds:schemaRef ds:uri="http://purl.org/dc/dcmitype/"/>
    <ds:schemaRef ds:uri="10f681cd-7b05-4387-997a-3889df02cc60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8a4ba4df-95ed-4241-b54f-04803280e80d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5229317F-2F4A-42DE-A1C0-3B31ECAA10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a4ba4df-95ed-4241-b54f-04803280e80d"/>
    <ds:schemaRef ds:uri="10f681cd-7b05-4387-997a-3889df02cc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PowerPoint-Template-LCC-202101</Template>
  <TotalTime>0</TotalTime>
  <Words>1299</Words>
  <Application>Microsoft Office PowerPoint</Application>
  <PresentationFormat>Widescreen</PresentationFormat>
  <Paragraphs>136</Paragraphs>
  <Slides>21</Slides>
  <Notes>21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Fave Script Bold Pro</vt:lpstr>
      <vt:lpstr>Wingdings 2</vt:lpstr>
      <vt:lpstr>UAL Theme</vt:lpstr>
      <vt:lpstr>Demonstrating programming concepts with non-programming objects</vt:lpstr>
      <vt:lpstr>The issue</vt:lpstr>
      <vt:lpstr>Based on my MA in Academic Practice…</vt:lpstr>
      <vt:lpstr>So let us pull on the curtain</vt:lpstr>
      <vt:lpstr>AC/DC – Are you Ready (Official HD Video)</vt:lpstr>
      <vt:lpstr>Containers</vt:lpstr>
      <vt:lpstr>Variables as containers</vt:lpstr>
      <vt:lpstr>Printers</vt:lpstr>
      <vt:lpstr>Communicate changes</vt:lpstr>
      <vt:lpstr>Conditional Clause / If statement</vt:lpstr>
      <vt:lpstr>Hypothetical scenario, what if?</vt:lpstr>
      <vt:lpstr>The scary math</vt:lpstr>
      <vt:lpstr>A simple addition…</vt:lpstr>
      <vt:lpstr>…and multiplication…</vt:lpstr>
      <vt:lpstr>…and graphs, sorry!</vt:lpstr>
      <vt:lpstr>That’s all folks!</vt:lpstr>
      <vt:lpstr>PowerPoint Presentation</vt:lpstr>
      <vt:lpstr>UNITY GIF</vt:lpstr>
      <vt:lpstr>Games to learn code</vt:lpstr>
      <vt:lpstr>Play to learn</vt:lpstr>
      <vt:lpstr>That’s all, folks!  Thom Kaczmarek – Senior Lecturer in Games Design at  London College of Communication, University of the Arts London  t.kaczmarek@lcc.arts.ac.uk @Fanotherpg</vt:lpstr>
    </vt:vector>
  </TitlesOfParts>
  <Company>University of the Arts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Thom Kaczmarek</dc:creator>
  <cp:lastModifiedBy>Thom Kaczmarek</cp:lastModifiedBy>
  <cp:revision>186</cp:revision>
  <dcterms:created xsi:type="dcterms:W3CDTF">2023-02-23T19:17:43Z</dcterms:created>
  <dcterms:modified xsi:type="dcterms:W3CDTF">2025-12-11T18:44:23Z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0x0101009CE6FD8723CC5847A7FE7425C9B8BD82</vt:lpwstr>
  </property>
</Properties>
</file>