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4"/>
  </p:sldMasterIdLst>
  <p:notesMasterIdLst>
    <p:notesMasterId r:id="rId33"/>
  </p:notesMasterIdLst>
  <p:handoutMasterIdLst>
    <p:handoutMasterId r:id="rId34"/>
  </p:handoutMasterIdLst>
  <p:sldIdLst>
    <p:sldId id="257" r:id="rId5"/>
    <p:sldId id="321" r:id="rId6"/>
    <p:sldId id="275" r:id="rId7"/>
    <p:sldId id="270" r:id="rId8"/>
    <p:sldId id="345" r:id="rId9"/>
    <p:sldId id="336" r:id="rId10"/>
    <p:sldId id="347" r:id="rId11"/>
    <p:sldId id="277" r:id="rId12"/>
    <p:sldId id="276" r:id="rId13"/>
    <p:sldId id="320" r:id="rId14"/>
    <p:sldId id="273" r:id="rId15"/>
    <p:sldId id="274" r:id="rId16"/>
    <p:sldId id="349" r:id="rId17"/>
    <p:sldId id="279" r:id="rId18"/>
    <p:sldId id="343" r:id="rId19"/>
    <p:sldId id="337" r:id="rId20"/>
    <p:sldId id="344" r:id="rId21"/>
    <p:sldId id="340" r:id="rId22"/>
    <p:sldId id="339" r:id="rId23"/>
    <p:sldId id="328" r:id="rId24"/>
    <p:sldId id="353" r:id="rId25"/>
    <p:sldId id="354" r:id="rId26"/>
    <p:sldId id="355" r:id="rId27"/>
    <p:sldId id="342" r:id="rId28"/>
    <p:sldId id="341" r:id="rId29"/>
    <p:sldId id="271" r:id="rId30"/>
    <p:sldId id="356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5D1916A-ACC5-1445-A66D-167F42BCC09B}">
          <p14:sldIdLst>
            <p14:sldId id="257"/>
            <p14:sldId id="321"/>
            <p14:sldId id="275"/>
            <p14:sldId id="270"/>
          </p14:sldIdLst>
        </p14:section>
        <p14:section name="Developing an evaluative framework" id="{9B2B8CE3-3B17-EF4B-9BA0-837589D66437}">
          <p14:sldIdLst>
            <p14:sldId id="345"/>
            <p14:sldId id="336"/>
            <p14:sldId id="347"/>
            <p14:sldId id="277"/>
            <p14:sldId id="276"/>
            <p14:sldId id="320"/>
            <p14:sldId id="273"/>
            <p14:sldId id="274"/>
          </p14:sldIdLst>
        </p14:section>
        <p14:section name="APPLICATION" id="{EF47E86B-B536-5143-BBC1-E4D0BED783E6}">
          <p14:sldIdLst>
            <p14:sldId id="349"/>
            <p14:sldId id="279"/>
            <p14:sldId id="343"/>
            <p14:sldId id="337"/>
            <p14:sldId id="344"/>
            <p14:sldId id="340"/>
            <p14:sldId id="339"/>
            <p14:sldId id="328"/>
          </p14:sldIdLst>
        </p14:section>
        <p14:section name="partnership approach" id="{5692992D-EBDD-9248-86A9-5D8EF89A0960}">
          <p14:sldIdLst>
            <p14:sldId id="353"/>
            <p14:sldId id="354"/>
            <p14:sldId id="355"/>
            <p14:sldId id="342"/>
            <p14:sldId id="341"/>
            <p14:sldId id="271"/>
            <p14:sldId id="356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Heselden" initials="MH" lastIdx="4" clrIdx="0">
    <p:extLst>
      <p:ext uri="{19B8F6BF-5375-455C-9EA6-DF929625EA0E}">
        <p15:presenceInfo xmlns:p15="http://schemas.microsoft.com/office/powerpoint/2012/main" userId="S::m.heselden@arts.ac.uk::cec0677e-25a5-4eed-9fef-b4e71eca8c11" providerId="AD"/>
      </p:ext>
    </p:extLst>
  </p:cmAuthor>
  <p:cmAuthor id="2" name="Stephanie Feather" initials="SF" lastIdx="3" clrIdx="1">
    <p:extLst>
      <p:ext uri="{19B8F6BF-5375-455C-9EA6-DF929625EA0E}">
        <p15:presenceInfo xmlns:p15="http://schemas.microsoft.com/office/powerpoint/2012/main" userId="S::s.feather@arts.ac.uk::27174df1-a550-411e-9b86-4d4953a57290" providerId="AD"/>
      </p:ext>
    </p:extLst>
  </p:cmAuthor>
  <p:cmAuthor id="3" name="Barbara Denton" initials="BD" lastIdx="14" clrIdx="2">
    <p:extLst>
      <p:ext uri="{19B8F6BF-5375-455C-9EA6-DF929625EA0E}">
        <p15:presenceInfo xmlns:p15="http://schemas.microsoft.com/office/powerpoint/2012/main" userId="S-1-5-21-2706140998-3416399097-4274183996-2958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  <a:srgbClr val="FFFFFF"/>
    <a:srgbClr val="F2692B"/>
    <a:srgbClr val="00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31"/>
    <p:restoredTop sz="88437"/>
  </p:normalViewPr>
  <p:slideViewPr>
    <p:cSldViewPr snapToGrid="0">
      <p:cViewPr varScale="1">
        <p:scale>
          <a:sx n="97" d="100"/>
          <a:sy n="97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57961E-E118-B741-835C-A9DBCDF18A00}" type="doc">
      <dgm:prSet loTypeId="urn:microsoft.com/office/officeart/2009/layout/Reverse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5B856F-1759-F14C-9A22-18B2F7AF5B01}">
      <dgm:prSet phldrT="[Text]"/>
      <dgm:spPr/>
      <dgm:t>
        <a:bodyPr/>
        <a:lstStyle/>
        <a:p>
          <a:r>
            <a:rPr lang="en-US" dirty="0"/>
            <a:t>Institutional- level evaluation</a:t>
          </a:r>
        </a:p>
        <a:p>
          <a:r>
            <a:rPr lang="en-US" dirty="0"/>
            <a:t>For formal reporting and stakeholders</a:t>
          </a:r>
        </a:p>
        <a:p>
          <a:r>
            <a:rPr lang="en-US" dirty="0" err="1"/>
            <a:t>Eg</a:t>
          </a:r>
          <a:r>
            <a:rPr lang="en-US" dirty="0"/>
            <a:t> APP, TEF</a:t>
          </a:r>
        </a:p>
      </dgm:t>
    </dgm:pt>
    <dgm:pt modelId="{2118A078-E178-BE4F-8564-A3DCFA74F297}" type="parTrans" cxnId="{0DE9246B-A9D0-8C4D-B355-DF4C9376B05B}">
      <dgm:prSet/>
      <dgm:spPr/>
      <dgm:t>
        <a:bodyPr/>
        <a:lstStyle/>
        <a:p>
          <a:endParaRPr lang="en-US"/>
        </a:p>
      </dgm:t>
    </dgm:pt>
    <dgm:pt modelId="{D6A5072C-9517-1A45-847C-B003DD9AC03A}" type="sibTrans" cxnId="{0DE9246B-A9D0-8C4D-B355-DF4C9376B05B}">
      <dgm:prSet/>
      <dgm:spPr/>
      <dgm:t>
        <a:bodyPr/>
        <a:lstStyle/>
        <a:p>
          <a:endParaRPr lang="en-US"/>
        </a:p>
      </dgm:t>
    </dgm:pt>
    <dgm:pt modelId="{FB08B740-D19D-504E-962B-040783151F18}">
      <dgm:prSet phldrT="[Text]"/>
      <dgm:spPr/>
      <dgm:t>
        <a:bodyPr/>
        <a:lstStyle/>
        <a:p>
          <a:r>
            <a:rPr lang="en-US" dirty="0"/>
            <a:t>School-level teaching and learning evaluation</a:t>
          </a:r>
        </a:p>
        <a:p>
          <a:r>
            <a:rPr lang="en-US" dirty="0"/>
            <a:t>Enhancing T&amp;L practices through evaluation</a:t>
          </a:r>
        </a:p>
      </dgm:t>
    </dgm:pt>
    <dgm:pt modelId="{020982B7-8DD7-8D49-9E70-BF9A1518EC72}" type="parTrans" cxnId="{6BF6545C-7DB2-1E48-9E89-5B9F81DCF641}">
      <dgm:prSet/>
      <dgm:spPr/>
      <dgm:t>
        <a:bodyPr/>
        <a:lstStyle/>
        <a:p>
          <a:endParaRPr lang="en-US"/>
        </a:p>
      </dgm:t>
    </dgm:pt>
    <dgm:pt modelId="{24F7A365-90E5-D44E-9A46-42248825776D}" type="sibTrans" cxnId="{6BF6545C-7DB2-1E48-9E89-5B9F81DCF641}">
      <dgm:prSet/>
      <dgm:spPr/>
      <dgm:t>
        <a:bodyPr/>
        <a:lstStyle/>
        <a:p>
          <a:endParaRPr lang="en-US"/>
        </a:p>
      </dgm:t>
    </dgm:pt>
    <dgm:pt modelId="{C76E6FDB-16AD-064E-9924-B21178DF8F45}" type="pres">
      <dgm:prSet presAssocID="{2857961E-E118-B741-835C-A9DBCDF18A00}" presName="Name0" presStyleCnt="0">
        <dgm:presLayoutVars>
          <dgm:chMax val="2"/>
          <dgm:chPref val="2"/>
          <dgm:animLvl val="lvl"/>
        </dgm:presLayoutVars>
      </dgm:prSet>
      <dgm:spPr/>
    </dgm:pt>
    <dgm:pt modelId="{5611037F-BE7A-7740-99FE-F54A9F7F94CD}" type="pres">
      <dgm:prSet presAssocID="{2857961E-E118-B741-835C-A9DBCDF18A00}" presName="LeftText" presStyleLbl="revTx" presStyleIdx="0" presStyleCnt="0">
        <dgm:presLayoutVars>
          <dgm:bulletEnabled val="1"/>
        </dgm:presLayoutVars>
      </dgm:prSet>
      <dgm:spPr/>
    </dgm:pt>
    <dgm:pt modelId="{9BDF977D-505E-544C-B79C-202A5D751B2C}" type="pres">
      <dgm:prSet presAssocID="{2857961E-E118-B741-835C-A9DBCDF18A00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22E9026E-2F4E-2E4E-BCC5-544C1EBBA886}" type="pres">
      <dgm:prSet presAssocID="{2857961E-E118-B741-835C-A9DBCDF18A00}" presName="RightText" presStyleLbl="revTx" presStyleIdx="0" presStyleCnt="0">
        <dgm:presLayoutVars>
          <dgm:bulletEnabled val="1"/>
        </dgm:presLayoutVars>
      </dgm:prSet>
      <dgm:spPr/>
    </dgm:pt>
    <dgm:pt modelId="{5E75B93E-C0F0-F44B-8CA4-81B135854DA9}" type="pres">
      <dgm:prSet presAssocID="{2857961E-E118-B741-835C-A9DBCDF18A00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3973D7BA-F100-2F46-B4F2-08486CAA92F3}" type="pres">
      <dgm:prSet presAssocID="{2857961E-E118-B741-835C-A9DBCDF18A00}" presName="TopArrow" presStyleLbl="node1" presStyleIdx="0" presStyleCnt="2"/>
      <dgm:spPr/>
    </dgm:pt>
    <dgm:pt modelId="{69764568-7153-9548-B36E-1BD9FC2D75EB}" type="pres">
      <dgm:prSet presAssocID="{2857961E-E118-B741-835C-A9DBCDF18A00}" presName="BottomArrow" presStyleLbl="node1" presStyleIdx="1" presStyleCnt="2"/>
      <dgm:spPr/>
    </dgm:pt>
  </dgm:ptLst>
  <dgm:cxnLst>
    <dgm:cxn modelId="{7F119B40-984B-9A47-8424-0915DC46901A}" type="presOf" srcId="{FB08B740-D19D-504E-962B-040783151F18}" destId="{9BDF977D-505E-544C-B79C-202A5D751B2C}" srcOrd="1" destOrd="0" presId="urn:microsoft.com/office/officeart/2009/layout/ReverseList"/>
    <dgm:cxn modelId="{4F5FC05A-0C8D-344D-875A-72C5FAD5569E}" type="presOf" srcId="{6C5B856F-1759-F14C-9A22-18B2F7AF5B01}" destId="{22E9026E-2F4E-2E4E-BCC5-544C1EBBA886}" srcOrd="0" destOrd="0" presId="urn:microsoft.com/office/officeart/2009/layout/ReverseList"/>
    <dgm:cxn modelId="{6BF6545C-7DB2-1E48-9E89-5B9F81DCF641}" srcId="{2857961E-E118-B741-835C-A9DBCDF18A00}" destId="{FB08B740-D19D-504E-962B-040783151F18}" srcOrd="0" destOrd="0" parTransId="{020982B7-8DD7-8D49-9E70-BF9A1518EC72}" sibTransId="{24F7A365-90E5-D44E-9A46-42248825776D}"/>
    <dgm:cxn modelId="{0DE9246B-A9D0-8C4D-B355-DF4C9376B05B}" srcId="{2857961E-E118-B741-835C-A9DBCDF18A00}" destId="{6C5B856F-1759-F14C-9A22-18B2F7AF5B01}" srcOrd="1" destOrd="0" parTransId="{2118A078-E178-BE4F-8564-A3DCFA74F297}" sibTransId="{D6A5072C-9517-1A45-847C-B003DD9AC03A}"/>
    <dgm:cxn modelId="{FAD3CB8F-7821-BF48-8BF5-D4E08C96C1CB}" type="presOf" srcId="{2857961E-E118-B741-835C-A9DBCDF18A00}" destId="{C76E6FDB-16AD-064E-9924-B21178DF8F45}" srcOrd="0" destOrd="0" presId="urn:microsoft.com/office/officeart/2009/layout/ReverseList"/>
    <dgm:cxn modelId="{F877AEA9-F4AB-DE48-B0D4-9D99AA64401A}" type="presOf" srcId="{FB08B740-D19D-504E-962B-040783151F18}" destId="{5611037F-BE7A-7740-99FE-F54A9F7F94CD}" srcOrd="0" destOrd="0" presId="urn:microsoft.com/office/officeart/2009/layout/ReverseList"/>
    <dgm:cxn modelId="{78E39AAF-369E-3F45-B80B-77AABF583365}" type="presOf" srcId="{6C5B856F-1759-F14C-9A22-18B2F7AF5B01}" destId="{5E75B93E-C0F0-F44B-8CA4-81B135854DA9}" srcOrd="1" destOrd="0" presId="urn:microsoft.com/office/officeart/2009/layout/ReverseList"/>
    <dgm:cxn modelId="{1F747360-4B94-8D47-A591-5445E20071A6}" type="presParOf" srcId="{C76E6FDB-16AD-064E-9924-B21178DF8F45}" destId="{5611037F-BE7A-7740-99FE-F54A9F7F94CD}" srcOrd="0" destOrd="0" presId="urn:microsoft.com/office/officeart/2009/layout/ReverseList"/>
    <dgm:cxn modelId="{F97A9243-C064-B942-9BFA-31998BC62919}" type="presParOf" srcId="{C76E6FDB-16AD-064E-9924-B21178DF8F45}" destId="{9BDF977D-505E-544C-B79C-202A5D751B2C}" srcOrd="1" destOrd="0" presId="urn:microsoft.com/office/officeart/2009/layout/ReverseList"/>
    <dgm:cxn modelId="{8069A47A-98E6-924A-A894-13C8984C7991}" type="presParOf" srcId="{C76E6FDB-16AD-064E-9924-B21178DF8F45}" destId="{22E9026E-2F4E-2E4E-BCC5-544C1EBBA886}" srcOrd="2" destOrd="0" presId="urn:microsoft.com/office/officeart/2009/layout/ReverseList"/>
    <dgm:cxn modelId="{C6A64B19-2296-7841-B325-5C652AA57B77}" type="presParOf" srcId="{C76E6FDB-16AD-064E-9924-B21178DF8F45}" destId="{5E75B93E-C0F0-F44B-8CA4-81B135854DA9}" srcOrd="3" destOrd="0" presId="urn:microsoft.com/office/officeart/2009/layout/ReverseList"/>
    <dgm:cxn modelId="{7481AF78-9A9F-2D49-99B5-0984FAF3A887}" type="presParOf" srcId="{C76E6FDB-16AD-064E-9924-B21178DF8F45}" destId="{3973D7BA-F100-2F46-B4F2-08486CAA92F3}" srcOrd="4" destOrd="0" presId="urn:microsoft.com/office/officeart/2009/layout/ReverseList"/>
    <dgm:cxn modelId="{C6148F95-4F2D-444D-8293-E166D890905F}" type="presParOf" srcId="{C76E6FDB-16AD-064E-9924-B21178DF8F45}" destId="{69764568-7153-9548-B36E-1BD9FC2D75EB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7127A5-873A-45D6-A9B8-6A924E9D1266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A9CC223-36A6-4A93-8C89-2C579E2240BB}">
      <dgm:prSet/>
      <dgm:spPr/>
      <dgm:t>
        <a:bodyPr/>
        <a:lstStyle/>
        <a:p>
          <a:r>
            <a:rPr lang="en-US"/>
            <a:t>A process for student engagement</a:t>
          </a:r>
        </a:p>
      </dgm:t>
    </dgm:pt>
    <dgm:pt modelId="{BE55D9E7-34D6-46B2-889A-7F046179F5DC}" type="parTrans" cxnId="{C5EE0962-1735-484E-945C-5FA9520DC11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222772C-11B0-481C-885A-26199F3E8387}" type="sibTrans" cxnId="{C5EE0962-1735-484E-945C-5FA9520DC11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F9D142-60DA-43A7-9438-A9CE2AF24DE2}">
      <dgm:prSet/>
      <dgm:spPr/>
      <dgm:t>
        <a:bodyPr/>
        <a:lstStyle/>
        <a:p>
          <a:r>
            <a:rPr lang="en-US" dirty="0"/>
            <a:t>A process that takes account of student journey</a:t>
          </a:r>
        </a:p>
      </dgm:t>
    </dgm:pt>
    <dgm:pt modelId="{6AB24103-1028-43BD-90D6-670140E7D299}" type="parTrans" cxnId="{A9CFDFA6-34A2-44FE-9F28-BB590099C6E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E62E569-3C0A-41A3-967E-D86847B6B62B}" type="sibTrans" cxnId="{A9CFDFA6-34A2-44FE-9F28-BB590099C6E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7CC7B16-F0D8-4A20-AB2D-92E6979FBC66}">
      <dgm:prSet/>
      <dgm:spPr/>
      <dgm:t>
        <a:bodyPr/>
        <a:lstStyle/>
        <a:p>
          <a:r>
            <a:rPr lang="en-US"/>
            <a:t>A process for acknowledging context</a:t>
          </a:r>
        </a:p>
      </dgm:t>
    </dgm:pt>
    <dgm:pt modelId="{4B7ABCE8-2802-49AB-A59A-62CE36258D6C}" type="parTrans" cxnId="{061090C0-C066-4941-97DF-A75DED5DC87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7A0BE43-AF86-4ABC-8FAC-E54220EAEADD}" type="sibTrans" cxnId="{061090C0-C066-4941-97DF-A75DED5DC87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FC4443B-74BA-48FB-AFD6-FE67A157CFD9}">
      <dgm:prSet/>
      <dgm:spPr/>
      <dgm:t>
        <a:bodyPr/>
        <a:lstStyle/>
        <a:p>
          <a:r>
            <a:rPr lang="en-US"/>
            <a:t>A process for learning</a:t>
          </a:r>
          <a:endParaRPr lang="en-US" dirty="0"/>
        </a:p>
      </dgm:t>
    </dgm:pt>
    <dgm:pt modelId="{CB46F079-4B4D-4B9A-BB1B-B960C880C47C}" type="parTrans" cxnId="{528BF00B-3D1B-489A-94E9-490CDE5F77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BD832BB-4A38-406C-8330-7ADB47CD810F}" type="sibTrans" cxnId="{528BF00B-3D1B-489A-94E9-490CDE5F77B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C144096-09C7-422F-9B88-050D91DBA712}">
      <dgm:prSet/>
      <dgm:spPr/>
      <dgm:t>
        <a:bodyPr/>
        <a:lstStyle/>
        <a:p>
          <a:r>
            <a:rPr lang="en-US"/>
            <a:t>A process for identifying what works and what doesn’t work</a:t>
          </a:r>
          <a:endParaRPr lang="en-US" dirty="0"/>
        </a:p>
      </dgm:t>
    </dgm:pt>
    <dgm:pt modelId="{A92EF037-2AE7-4F2C-97D1-01A3E0DEDC56}" type="parTrans" cxnId="{F42C32C5-EC01-4B05-91C8-08F65C9D738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58315ED-956C-465D-AC76-F03C0B11FBE7}" type="sibTrans" cxnId="{F42C32C5-EC01-4B05-91C8-08F65C9D738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FF4B485-2FA0-42B4-A4C7-55394FF954A3}">
      <dgm:prSet/>
      <dgm:spPr/>
      <dgm:t>
        <a:bodyPr/>
        <a:lstStyle/>
        <a:p>
          <a:r>
            <a:rPr lang="en-US"/>
            <a:t>A process for experimenting</a:t>
          </a:r>
          <a:endParaRPr lang="en-US" dirty="0"/>
        </a:p>
      </dgm:t>
    </dgm:pt>
    <dgm:pt modelId="{C2D36E27-2365-4B7A-9F97-37FD79307292}" type="parTrans" cxnId="{F9AD3F54-16EC-4571-8ACE-537035061A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07CF729-401A-47B1-A612-220B97FC5C63}" type="sibTrans" cxnId="{F9AD3F54-16EC-4571-8ACE-537035061AA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AB1057D-BAB8-4585-BB19-FA0C3BF123F3}">
      <dgm:prSet/>
      <dgm:spPr/>
      <dgm:t>
        <a:bodyPr/>
        <a:lstStyle/>
        <a:p>
          <a:r>
            <a:rPr lang="en-US"/>
            <a:t>A process for connecting – staff/students; staff/staff</a:t>
          </a:r>
          <a:endParaRPr lang="en-US" dirty="0"/>
        </a:p>
      </dgm:t>
    </dgm:pt>
    <dgm:pt modelId="{D7FAE277-3A49-4818-89A0-4A9A5F7BC80F}" type="parTrans" cxnId="{BF39ED49-9149-4764-B1C2-A0A99A69905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22CC06-20AE-4539-B4E0-16197D9D7296}" type="sibTrans" cxnId="{BF39ED49-9149-4764-B1C2-A0A99A69905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600E67A-2E84-4078-A4D4-7C0D509ECACC}">
      <dgm:prSet/>
      <dgm:spPr/>
      <dgm:t>
        <a:bodyPr/>
        <a:lstStyle/>
        <a:p>
          <a:r>
            <a:rPr lang="en-US"/>
            <a:t>A process all are responsible for</a:t>
          </a:r>
        </a:p>
      </dgm:t>
    </dgm:pt>
    <dgm:pt modelId="{FFA355F6-9AD3-4795-A15B-FEF62C318FA9}" type="parTrans" cxnId="{FA2887B9-5424-480B-8789-4C69172D3B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F20C351-9E9E-442E-A888-4B420A31BE77}" type="sibTrans" cxnId="{FA2887B9-5424-480B-8789-4C69172D3B8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36750F8-76C3-BE4F-AE01-F328A935D5C3}" type="pres">
      <dgm:prSet presAssocID="{647127A5-873A-45D6-A9B8-6A924E9D1266}" presName="diagram" presStyleCnt="0">
        <dgm:presLayoutVars>
          <dgm:dir/>
          <dgm:resizeHandles val="exact"/>
        </dgm:presLayoutVars>
      </dgm:prSet>
      <dgm:spPr/>
    </dgm:pt>
    <dgm:pt modelId="{4976F70D-464F-864B-A10B-0A0A1427B495}" type="pres">
      <dgm:prSet presAssocID="{EA9CC223-36A6-4A93-8C89-2C579E2240BB}" presName="node" presStyleLbl="node1" presStyleIdx="0" presStyleCnt="8">
        <dgm:presLayoutVars>
          <dgm:bulletEnabled val="1"/>
        </dgm:presLayoutVars>
      </dgm:prSet>
      <dgm:spPr/>
    </dgm:pt>
    <dgm:pt modelId="{655EB181-58DD-124A-8049-40B8DEFA394F}" type="pres">
      <dgm:prSet presAssocID="{C222772C-11B0-481C-885A-26199F3E8387}" presName="sibTrans" presStyleCnt="0"/>
      <dgm:spPr/>
    </dgm:pt>
    <dgm:pt modelId="{08D0DDC9-C757-6F44-B76A-0C8FE6C63F70}" type="pres">
      <dgm:prSet presAssocID="{CCF9D142-60DA-43A7-9438-A9CE2AF24DE2}" presName="node" presStyleLbl="node1" presStyleIdx="1" presStyleCnt="8">
        <dgm:presLayoutVars>
          <dgm:bulletEnabled val="1"/>
        </dgm:presLayoutVars>
      </dgm:prSet>
      <dgm:spPr/>
    </dgm:pt>
    <dgm:pt modelId="{C93719FF-0F54-8343-9612-BBFDE7E0B53C}" type="pres">
      <dgm:prSet presAssocID="{5E62E569-3C0A-41A3-967E-D86847B6B62B}" presName="sibTrans" presStyleCnt="0"/>
      <dgm:spPr/>
    </dgm:pt>
    <dgm:pt modelId="{13C7084B-01E7-BE45-A236-B7B183F78DA7}" type="pres">
      <dgm:prSet presAssocID="{E7CC7B16-F0D8-4A20-AB2D-92E6979FBC66}" presName="node" presStyleLbl="node1" presStyleIdx="2" presStyleCnt="8">
        <dgm:presLayoutVars>
          <dgm:bulletEnabled val="1"/>
        </dgm:presLayoutVars>
      </dgm:prSet>
      <dgm:spPr/>
    </dgm:pt>
    <dgm:pt modelId="{E5713B0A-2367-3440-B37B-7333323CF9AB}" type="pres">
      <dgm:prSet presAssocID="{07A0BE43-AF86-4ABC-8FAC-E54220EAEADD}" presName="sibTrans" presStyleCnt="0"/>
      <dgm:spPr/>
    </dgm:pt>
    <dgm:pt modelId="{5991D014-6359-F446-A1DA-E1E9044782FD}" type="pres">
      <dgm:prSet presAssocID="{6FC4443B-74BA-48FB-AFD6-FE67A157CFD9}" presName="node" presStyleLbl="node1" presStyleIdx="3" presStyleCnt="8">
        <dgm:presLayoutVars>
          <dgm:bulletEnabled val="1"/>
        </dgm:presLayoutVars>
      </dgm:prSet>
      <dgm:spPr/>
    </dgm:pt>
    <dgm:pt modelId="{CAF08733-02E7-3B4B-BD86-1DC96B97A905}" type="pres">
      <dgm:prSet presAssocID="{FBD832BB-4A38-406C-8330-7ADB47CD810F}" presName="sibTrans" presStyleCnt="0"/>
      <dgm:spPr/>
    </dgm:pt>
    <dgm:pt modelId="{74A2FAFC-B255-BB49-A108-E549E1DBED3D}" type="pres">
      <dgm:prSet presAssocID="{CC144096-09C7-422F-9B88-050D91DBA712}" presName="node" presStyleLbl="node1" presStyleIdx="4" presStyleCnt="8">
        <dgm:presLayoutVars>
          <dgm:bulletEnabled val="1"/>
        </dgm:presLayoutVars>
      </dgm:prSet>
      <dgm:spPr/>
    </dgm:pt>
    <dgm:pt modelId="{6EA3AA41-5E8B-EA4B-9AA7-D2D0FE8794D4}" type="pres">
      <dgm:prSet presAssocID="{558315ED-956C-465D-AC76-F03C0B11FBE7}" presName="sibTrans" presStyleCnt="0"/>
      <dgm:spPr/>
    </dgm:pt>
    <dgm:pt modelId="{9DCFE5DF-537A-4343-931D-39C4E09FE39C}" type="pres">
      <dgm:prSet presAssocID="{CFF4B485-2FA0-42B4-A4C7-55394FF954A3}" presName="node" presStyleLbl="node1" presStyleIdx="5" presStyleCnt="8">
        <dgm:presLayoutVars>
          <dgm:bulletEnabled val="1"/>
        </dgm:presLayoutVars>
      </dgm:prSet>
      <dgm:spPr/>
    </dgm:pt>
    <dgm:pt modelId="{AF12E6BB-385A-CD4D-9E33-054C8844AB52}" type="pres">
      <dgm:prSet presAssocID="{107CF729-401A-47B1-A612-220B97FC5C63}" presName="sibTrans" presStyleCnt="0"/>
      <dgm:spPr/>
    </dgm:pt>
    <dgm:pt modelId="{EDA7FFDB-8BA5-194A-A2DF-7DA266907A86}" type="pres">
      <dgm:prSet presAssocID="{1AB1057D-BAB8-4585-BB19-FA0C3BF123F3}" presName="node" presStyleLbl="node1" presStyleIdx="6" presStyleCnt="8">
        <dgm:presLayoutVars>
          <dgm:bulletEnabled val="1"/>
        </dgm:presLayoutVars>
      </dgm:prSet>
      <dgm:spPr/>
    </dgm:pt>
    <dgm:pt modelId="{B9AFFB4B-A850-E840-BB1C-D1DF447A929F}" type="pres">
      <dgm:prSet presAssocID="{5222CC06-20AE-4539-B4E0-16197D9D7296}" presName="sibTrans" presStyleCnt="0"/>
      <dgm:spPr/>
    </dgm:pt>
    <dgm:pt modelId="{A25D9C4C-0C62-014B-B2D2-77174DC2BD06}" type="pres">
      <dgm:prSet presAssocID="{7600E67A-2E84-4078-A4D4-7C0D509ECACC}" presName="node" presStyleLbl="node1" presStyleIdx="7" presStyleCnt="8">
        <dgm:presLayoutVars>
          <dgm:bulletEnabled val="1"/>
        </dgm:presLayoutVars>
      </dgm:prSet>
      <dgm:spPr/>
    </dgm:pt>
  </dgm:ptLst>
  <dgm:cxnLst>
    <dgm:cxn modelId="{528BF00B-3D1B-489A-94E9-490CDE5F77B9}" srcId="{647127A5-873A-45D6-A9B8-6A924E9D1266}" destId="{6FC4443B-74BA-48FB-AFD6-FE67A157CFD9}" srcOrd="3" destOrd="0" parTransId="{CB46F079-4B4D-4B9A-BB1B-B960C880C47C}" sibTransId="{FBD832BB-4A38-406C-8330-7ADB47CD810F}"/>
    <dgm:cxn modelId="{C4650231-DAB2-1843-A693-59119D12A15C}" type="presOf" srcId="{E7CC7B16-F0D8-4A20-AB2D-92E6979FBC66}" destId="{13C7084B-01E7-BE45-A236-B7B183F78DA7}" srcOrd="0" destOrd="0" presId="urn:microsoft.com/office/officeart/2005/8/layout/default"/>
    <dgm:cxn modelId="{EFAD863D-A5C4-A24D-9A02-4DC8769DD101}" type="presOf" srcId="{647127A5-873A-45D6-A9B8-6A924E9D1266}" destId="{C36750F8-76C3-BE4F-AE01-F328A935D5C3}" srcOrd="0" destOrd="0" presId="urn:microsoft.com/office/officeart/2005/8/layout/default"/>
    <dgm:cxn modelId="{08538C3F-9FF3-C447-8D0C-83C1AFF5477B}" type="presOf" srcId="{CFF4B485-2FA0-42B4-A4C7-55394FF954A3}" destId="{9DCFE5DF-537A-4343-931D-39C4E09FE39C}" srcOrd="0" destOrd="0" presId="urn:microsoft.com/office/officeart/2005/8/layout/default"/>
    <dgm:cxn modelId="{BF39ED49-9149-4764-B1C2-A0A99A699053}" srcId="{647127A5-873A-45D6-A9B8-6A924E9D1266}" destId="{1AB1057D-BAB8-4585-BB19-FA0C3BF123F3}" srcOrd="6" destOrd="0" parTransId="{D7FAE277-3A49-4818-89A0-4A9A5F7BC80F}" sibTransId="{5222CC06-20AE-4539-B4E0-16197D9D7296}"/>
    <dgm:cxn modelId="{A8D54D4F-F0A1-4243-819E-A99E0513CCAC}" type="presOf" srcId="{7600E67A-2E84-4078-A4D4-7C0D509ECACC}" destId="{A25D9C4C-0C62-014B-B2D2-77174DC2BD06}" srcOrd="0" destOrd="0" presId="urn:microsoft.com/office/officeart/2005/8/layout/default"/>
    <dgm:cxn modelId="{F9AD3F54-16EC-4571-8ACE-537035061AAC}" srcId="{647127A5-873A-45D6-A9B8-6A924E9D1266}" destId="{CFF4B485-2FA0-42B4-A4C7-55394FF954A3}" srcOrd="5" destOrd="0" parTransId="{C2D36E27-2365-4B7A-9F97-37FD79307292}" sibTransId="{107CF729-401A-47B1-A612-220B97FC5C63}"/>
    <dgm:cxn modelId="{80BE7E60-F935-774B-BF7A-9FA5614780B9}" type="presOf" srcId="{EA9CC223-36A6-4A93-8C89-2C579E2240BB}" destId="{4976F70D-464F-864B-A10B-0A0A1427B495}" srcOrd="0" destOrd="0" presId="urn:microsoft.com/office/officeart/2005/8/layout/default"/>
    <dgm:cxn modelId="{15139E60-1316-2044-B99E-E7EEF5A8BDAD}" type="presOf" srcId="{6FC4443B-74BA-48FB-AFD6-FE67A157CFD9}" destId="{5991D014-6359-F446-A1DA-E1E9044782FD}" srcOrd="0" destOrd="0" presId="urn:microsoft.com/office/officeart/2005/8/layout/default"/>
    <dgm:cxn modelId="{C5EE0962-1735-484E-945C-5FA9520DC113}" srcId="{647127A5-873A-45D6-A9B8-6A924E9D1266}" destId="{EA9CC223-36A6-4A93-8C89-2C579E2240BB}" srcOrd="0" destOrd="0" parTransId="{BE55D9E7-34D6-46B2-889A-7F046179F5DC}" sibTransId="{C222772C-11B0-481C-885A-26199F3E8387}"/>
    <dgm:cxn modelId="{0D47207E-14F2-D646-B765-B081CEA68FFA}" type="presOf" srcId="{1AB1057D-BAB8-4585-BB19-FA0C3BF123F3}" destId="{EDA7FFDB-8BA5-194A-A2DF-7DA266907A86}" srcOrd="0" destOrd="0" presId="urn:microsoft.com/office/officeart/2005/8/layout/default"/>
    <dgm:cxn modelId="{A9CFDFA6-34A2-44FE-9F28-BB590099C6E9}" srcId="{647127A5-873A-45D6-A9B8-6A924E9D1266}" destId="{CCF9D142-60DA-43A7-9438-A9CE2AF24DE2}" srcOrd="1" destOrd="0" parTransId="{6AB24103-1028-43BD-90D6-670140E7D299}" sibTransId="{5E62E569-3C0A-41A3-967E-D86847B6B62B}"/>
    <dgm:cxn modelId="{FA2887B9-5424-480B-8789-4C69172D3B86}" srcId="{647127A5-873A-45D6-A9B8-6A924E9D1266}" destId="{7600E67A-2E84-4078-A4D4-7C0D509ECACC}" srcOrd="7" destOrd="0" parTransId="{FFA355F6-9AD3-4795-A15B-FEF62C318FA9}" sibTransId="{6F20C351-9E9E-442E-A888-4B420A31BE77}"/>
    <dgm:cxn modelId="{061090C0-C066-4941-97DF-A75DED5DC877}" srcId="{647127A5-873A-45D6-A9B8-6A924E9D1266}" destId="{E7CC7B16-F0D8-4A20-AB2D-92E6979FBC66}" srcOrd="2" destOrd="0" parTransId="{4B7ABCE8-2802-49AB-A59A-62CE36258D6C}" sibTransId="{07A0BE43-AF86-4ABC-8FAC-E54220EAEADD}"/>
    <dgm:cxn modelId="{F42C32C5-EC01-4B05-91C8-08F65C9D738D}" srcId="{647127A5-873A-45D6-A9B8-6A924E9D1266}" destId="{CC144096-09C7-422F-9B88-050D91DBA712}" srcOrd="4" destOrd="0" parTransId="{A92EF037-2AE7-4F2C-97D1-01A3E0DEDC56}" sibTransId="{558315ED-956C-465D-AC76-F03C0B11FBE7}"/>
    <dgm:cxn modelId="{6CC8A1DD-20B8-2D4A-B643-760FBCA84AE3}" type="presOf" srcId="{CCF9D142-60DA-43A7-9438-A9CE2AF24DE2}" destId="{08D0DDC9-C757-6F44-B76A-0C8FE6C63F70}" srcOrd="0" destOrd="0" presId="urn:microsoft.com/office/officeart/2005/8/layout/default"/>
    <dgm:cxn modelId="{243D41F0-5464-C745-8431-B3E47FDAFCA4}" type="presOf" srcId="{CC144096-09C7-422F-9B88-050D91DBA712}" destId="{74A2FAFC-B255-BB49-A108-E549E1DBED3D}" srcOrd="0" destOrd="0" presId="urn:microsoft.com/office/officeart/2005/8/layout/default"/>
    <dgm:cxn modelId="{4DADBA4D-8ACD-7449-A0FF-607A0567DBDD}" type="presParOf" srcId="{C36750F8-76C3-BE4F-AE01-F328A935D5C3}" destId="{4976F70D-464F-864B-A10B-0A0A1427B495}" srcOrd="0" destOrd="0" presId="urn:microsoft.com/office/officeart/2005/8/layout/default"/>
    <dgm:cxn modelId="{508BAB13-FB01-F549-A5A6-F8F3545DFF05}" type="presParOf" srcId="{C36750F8-76C3-BE4F-AE01-F328A935D5C3}" destId="{655EB181-58DD-124A-8049-40B8DEFA394F}" srcOrd="1" destOrd="0" presId="urn:microsoft.com/office/officeart/2005/8/layout/default"/>
    <dgm:cxn modelId="{FA81C8DE-7C53-FE48-ABC5-861B035C31BB}" type="presParOf" srcId="{C36750F8-76C3-BE4F-AE01-F328A935D5C3}" destId="{08D0DDC9-C757-6F44-B76A-0C8FE6C63F70}" srcOrd="2" destOrd="0" presId="urn:microsoft.com/office/officeart/2005/8/layout/default"/>
    <dgm:cxn modelId="{E020B29F-554D-C74D-8CDE-2B5602DD0664}" type="presParOf" srcId="{C36750F8-76C3-BE4F-AE01-F328A935D5C3}" destId="{C93719FF-0F54-8343-9612-BBFDE7E0B53C}" srcOrd="3" destOrd="0" presId="urn:microsoft.com/office/officeart/2005/8/layout/default"/>
    <dgm:cxn modelId="{C540C4DF-AB97-FA4A-B5D7-CFB71AAEFE7F}" type="presParOf" srcId="{C36750F8-76C3-BE4F-AE01-F328A935D5C3}" destId="{13C7084B-01E7-BE45-A236-B7B183F78DA7}" srcOrd="4" destOrd="0" presId="urn:microsoft.com/office/officeart/2005/8/layout/default"/>
    <dgm:cxn modelId="{934E5187-F124-1F48-A2F6-1BF674685A7E}" type="presParOf" srcId="{C36750F8-76C3-BE4F-AE01-F328A935D5C3}" destId="{E5713B0A-2367-3440-B37B-7333323CF9AB}" srcOrd="5" destOrd="0" presId="urn:microsoft.com/office/officeart/2005/8/layout/default"/>
    <dgm:cxn modelId="{7D5F867D-73EA-9949-8027-837B6C705F10}" type="presParOf" srcId="{C36750F8-76C3-BE4F-AE01-F328A935D5C3}" destId="{5991D014-6359-F446-A1DA-E1E9044782FD}" srcOrd="6" destOrd="0" presId="urn:microsoft.com/office/officeart/2005/8/layout/default"/>
    <dgm:cxn modelId="{B8E6DE4C-46FB-FE4A-AEE2-DF2212D42714}" type="presParOf" srcId="{C36750F8-76C3-BE4F-AE01-F328A935D5C3}" destId="{CAF08733-02E7-3B4B-BD86-1DC96B97A905}" srcOrd="7" destOrd="0" presId="urn:microsoft.com/office/officeart/2005/8/layout/default"/>
    <dgm:cxn modelId="{2E23EF11-C111-B444-AA90-8428178CCEAD}" type="presParOf" srcId="{C36750F8-76C3-BE4F-AE01-F328A935D5C3}" destId="{74A2FAFC-B255-BB49-A108-E549E1DBED3D}" srcOrd="8" destOrd="0" presId="urn:microsoft.com/office/officeart/2005/8/layout/default"/>
    <dgm:cxn modelId="{EEAEDCCC-EC54-5045-A0DB-A70B16549B28}" type="presParOf" srcId="{C36750F8-76C3-BE4F-AE01-F328A935D5C3}" destId="{6EA3AA41-5E8B-EA4B-9AA7-D2D0FE8794D4}" srcOrd="9" destOrd="0" presId="urn:microsoft.com/office/officeart/2005/8/layout/default"/>
    <dgm:cxn modelId="{1F3B414B-C53E-084D-804A-0483A13002B0}" type="presParOf" srcId="{C36750F8-76C3-BE4F-AE01-F328A935D5C3}" destId="{9DCFE5DF-537A-4343-931D-39C4E09FE39C}" srcOrd="10" destOrd="0" presId="urn:microsoft.com/office/officeart/2005/8/layout/default"/>
    <dgm:cxn modelId="{8F79817C-C685-894E-8A5F-1E87118EDF08}" type="presParOf" srcId="{C36750F8-76C3-BE4F-AE01-F328A935D5C3}" destId="{AF12E6BB-385A-CD4D-9E33-054C8844AB52}" srcOrd="11" destOrd="0" presId="urn:microsoft.com/office/officeart/2005/8/layout/default"/>
    <dgm:cxn modelId="{05F28400-C0C4-3F4B-9D70-507D3FAD5372}" type="presParOf" srcId="{C36750F8-76C3-BE4F-AE01-F328A935D5C3}" destId="{EDA7FFDB-8BA5-194A-A2DF-7DA266907A86}" srcOrd="12" destOrd="0" presId="urn:microsoft.com/office/officeart/2005/8/layout/default"/>
    <dgm:cxn modelId="{990A2243-F593-F94C-AA2E-9DFCC5119B97}" type="presParOf" srcId="{C36750F8-76C3-BE4F-AE01-F328A935D5C3}" destId="{B9AFFB4B-A850-E840-BB1C-D1DF447A929F}" srcOrd="13" destOrd="0" presId="urn:microsoft.com/office/officeart/2005/8/layout/default"/>
    <dgm:cxn modelId="{E1B80F34-2D1F-044C-9E47-856C9FC7D90B}" type="presParOf" srcId="{C36750F8-76C3-BE4F-AE01-F328A935D5C3}" destId="{A25D9C4C-0C62-014B-B2D2-77174DC2BD0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A1881D8-6D9C-E547-8766-938AA3B43399}" type="doc">
      <dgm:prSet loTypeId="urn:microsoft.com/office/officeart/2005/8/layout/arrow5" loCatId="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BCDBD02-837A-2E42-BB9C-3D2B774F2F3E}">
      <dgm:prSet phldrT="[Text]"/>
      <dgm:spPr/>
      <dgm:t>
        <a:bodyPr/>
        <a:lstStyle/>
        <a:p>
          <a:r>
            <a:rPr lang="en-US" dirty="0"/>
            <a:t>Students:</a:t>
          </a:r>
        </a:p>
        <a:p>
          <a:r>
            <a:rPr lang="en-US" dirty="0"/>
            <a:t>Reflect on learning as they progress through unit, identify areas to focus on, develop learning literacies</a:t>
          </a:r>
        </a:p>
      </dgm:t>
      <dgm:extLst>
        <a:ext uri="{E40237B7-FDA0-4F09-8148-C483321AD2D9}">
          <dgm14:cNvPr xmlns:dgm14="http://schemas.microsoft.com/office/drawing/2010/diagram" id="0" name="" descr="arrow"/>
        </a:ext>
      </dgm:extLst>
    </dgm:pt>
    <dgm:pt modelId="{42D2F969-5C07-1C42-9889-55CD3C6E2084}" type="parTrans" cxnId="{10D59540-A057-6248-869C-A8105F75183F}">
      <dgm:prSet/>
      <dgm:spPr/>
      <dgm:t>
        <a:bodyPr/>
        <a:lstStyle/>
        <a:p>
          <a:endParaRPr lang="en-US"/>
        </a:p>
      </dgm:t>
    </dgm:pt>
    <dgm:pt modelId="{19A3C908-9166-FC4F-B268-3C3D212564A8}" type="sibTrans" cxnId="{10D59540-A057-6248-869C-A8105F75183F}">
      <dgm:prSet/>
      <dgm:spPr/>
      <dgm:t>
        <a:bodyPr/>
        <a:lstStyle/>
        <a:p>
          <a:endParaRPr lang="en-US"/>
        </a:p>
      </dgm:t>
    </dgm:pt>
    <dgm:pt modelId="{F3707913-BE91-C14F-B45A-A24A4CEBEF0B}">
      <dgm:prSet phldrT="[Text]"/>
      <dgm:spPr/>
      <dgm:t>
        <a:bodyPr/>
        <a:lstStyle/>
        <a:p>
          <a:r>
            <a:rPr lang="en-US" dirty="0"/>
            <a:t>Staff:</a:t>
          </a:r>
        </a:p>
        <a:p>
          <a:r>
            <a:rPr lang="en-US" dirty="0"/>
            <a:t>See how learning happens, assess effectiveness, identify what works/doesn’t work based on evidence, adapt ongoing</a:t>
          </a:r>
        </a:p>
      </dgm:t>
      <dgm:extLst>
        <a:ext uri="{E40237B7-FDA0-4F09-8148-C483321AD2D9}">
          <dgm14:cNvPr xmlns:dgm14="http://schemas.microsoft.com/office/drawing/2010/diagram" id="0" name="" descr="arrow"/>
        </a:ext>
      </dgm:extLst>
    </dgm:pt>
    <dgm:pt modelId="{4705EAF8-21FC-9A4A-9298-223EE1ED82A9}" type="parTrans" cxnId="{3A708567-458D-A144-823E-AA6B51E89A9E}">
      <dgm:prSet/>
      <dgm:spPr/>
      <dgm:t>
        <a:bodyPr/>
        <a:lstStyle/>
        <a:p>
          <a:endParaRPr lang="en-US"/>
        </a:p>
      </dgm:t>
    </dgm:pt>
    <dgm:pt modelId="{D94DA7E7-C9E4-DD4B-A4F8-CC637323C261}" type="sibTrans" cxnId="{3A708567-458D-A144-823E-AA6B51E89A9E}">
      <dgm:prSet/>
      <dgm:spPr/>
      <dgm:t>
        <a:bodyPr/>
        <a:lstStyle/>
        <a:p>
          <a:endParaRPr lang="en-US"/>
        </a:p>
      </dgm:t>
    </dgm:pt>
    <dgm:pt modelId="{88B51645-0672-D942-8089-0248003209DC}" type="pres">
      <dgm:prSet presAssocID="{DA1881D8-6D9C-E547-8766-938AA3B43399}" presName="diagram" presStyleCnt="0">
        <dgm:presLayoutVars>
          <dgm:dir/>
          <dgm:resizeHandles val="exact"/>
        </dgm:presLayoutVars>
      </dgm:prSet>
      <dgm:spPr/>
    </dgm:pt>
    <dgm:pt modelId="{BE81B537-4CEF-3049-A8F9-FD49CD20D42B}" type="pres">
      <dgm:prSet presAssocID="{0BCDBD02-837A-2E42-BB9C-3D2B774F2F3E}" presName="arrow" presStyleLbl="node1" presStyleIdx="0" presStyleCnt="2">
        <dgm:presLayoutVars>
          <dgm:bulletEnabled val="1"/>
        </dgm:presLayoutVars>
      </dgm:prSet>
      <dgm:spPr/>
    </dgm:pt>
    <dgm:pt modelId="{31C83CA1-4AC3-A041-BCB5-591FADFFE033}" type="pres">
      <dgm:prSet presAssocID="{F3707913-BE91-C14F-B45A-A24A4CEBEF0B}" presName="arrow" presStyleLbl="node1" presStyleIdx="1" presStyleCnt="2">
        <dgm:presLayoutVars>
          <dgm:bulletEnabled val="1"/>
        </dgm:presLayoutVars>
      </dgm:prSet>
      <dgm:spPr/>
    </dgm:pt>
  </dgm:ptLst>
  <dgm:cxnLst>
    <dgm:cxn modelId="{6A7B6340-7AE5-4E4F-97ED-25F242C03023}" type="presOf" srcId="{DA1881D8-6D9C-E547-8766-938AA3B43399}" destId="{88B51645-0672-D942-8089-0248003209DC}" srcOrd="0" destOrd="0" presId="urn:microsoft.com/office/officeart/2005/8/layout/arrow5"/>
    <dgm:cxn modelId="{10D59540-A057-6248-869C-A8105F75183F}" srcId="{DA1881D8-6D9C-E547-8766-938AA3B43399}" destId="{0BCDBD02-837A-2E42-BB9C-3D2B774F2F3E}" srcOrd="0" destOrd="0" parTransId="{42D2F969-5C07-1C42-9889-55CD3C6E2084}" sibTransId="{19A3C908-9166-FC4F-B268-3C3D212564A8}"/>
    <dgm:cxn modelId="{3A708567-458D-A144-823E-AA6B51E89A9E}" srcId="{DA1881D8-6D9C-E547-8766-938AA3B43399}" destId="{F3707913-BE91-C14F-B45A-A24A4CEBEF0B}" srcOrd="1" destOrd="0" parTransId="{4705EAF8-21FC-9A4A-9298-223EE1ED82A9}" sibTransId="{D94DA7E7-C9E4-DD4B-A4F8-CC637323C261}"/>
    <dgm:cxn modelId="{72800B71-DBAB-F242-936A-FA18A3431B9C}" type="presOf" srcId="{F3707913-BE91-C14F-B45A-A24A4CEBEF0B}" destId="{31C83CA1-4AC3-A041-BCB5-591FADFFE033}" srcOrd="0" destOrd="0" presId="urn:microsoft.com/office/officeart/2005/8/layout/arrow5"/>
    <dgm:cxn modelId="{820F02B8-247C-6446-9CD3-61BF6391CC3A}" type="presOf" srcId="{0BCDBD02-837A-2E42-BB9C-3D2B774F2F3E}" destId="{BE81B537-4CEF-3049-A8F9-FD49CD20D42B}" srcOrd="0" destOrd="0" presId="urn:microsoft.com/office/officeart/2005/8/layout/arrow5"/>
    <dgm:cxn modelId="{4FB3B134-E50C-404E-AE7A-3036C7F5629F}" type="presParOf" srcId="{88B51645-0672-D942-8089-0248003209DC}" destId="{BE81B537-4CEF-3049-A8F9-FD49CD20D42B}" srcOrd="0" destOrd="0" presId="urn:microsoft.com/office/officeart/2005/8/layout/arrow5"/>
    <dgm:cxn modelId="{BCAD99E5-4D4F-8D4F-8026-340DE80A3EB4}" type="presParOf" srcId="{88B51645-0672-D942-8089-0248003209DC}" destId="{31C83CA1-4AC3-A041-BCB5-591FADFFE033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DF977D-505E-544C-B79C-202A5D751B2C}">
      <dsp:nvSpPr>
        <dsp:cNvPr id="0" name=""/>
        <dsp:cNvSpPr/>
      </dsp:nvSpPr>
      <dsp:spPr>
        <a:xfrm rot="16200000">
          <a:off x="3323453" y="1321109"/>
          <a:ext cx="2797474" cy="1709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120650" rIns="108585" bIns="12065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School-level teaching and learning evaluation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Enhancing T&amp;L practices through evaluation</a:t>
          </a:r>
        </a:p>
      </dsp:txBody>
      <dsp:txXfrm rot="5400000">
        <a:off x="3950883" y="860618"/>
        <a:ext cx="1626084" cy="2630536"/>
      </dsp:txXfrm>
    </dsp:sp>
    <dsp:sp modelId="{5E75B93E-C0F0-F44B-8CA4-81B135854DA9}">
      <dsp:nvSpPr>
        <dsp:cNvPr id="0" name=""/>
        <dsp:cNvSpPr/>
      </dsp:nvSpPr>
      <dsp:spPr>
        <a:xfrm rot="5400000">
          <a:off x="5110634" y="1321109"/>
          <a:ext cx="2797474" cy="1709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585" tIns="120650" rIns="72390" bIns="12065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Institutional- level evaluation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For formal reporting and stakeholders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Eg</a:t>
          </a:r>
          <a:r>
            <a:rPr lang="en-US" sz="1900" kern="1200" dirty="0"/>
            <a:t> APP, TEF</a:t>
          </a:r>
        </a:p>
      </dsp:txBody>
      <dsp:txXfrm rot="-5400000">
        <a:off x="5654595" y="860618"/>
        <a:ext cx="1626084" cy="2630536"/>
      </dsp:txXfrm>
    </dsp:sp>
    <dsp:sp modelId="{3973D7BA-F100-2F46-B4F2-08486CAA92F3}">
      <dsp:nvSpPr>
        <dsp:cNvPr id="0" name=""/>
        <dsp:cNvSpPr/>
      </dsp:nvSpPr>
      <dsp:spPr>
        <a:xfrm>
          <a:off x="4722015" y="0"/>
          <a:ext cx="1787180" cy="17870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64568-7153-9548-B36E-1BD9FC2D75EB}">
      <dsp:nvSpPr>
        <dsp:cNvPr id="0" name=""/>
        <dsp:cNvSpPr/>
      </dsp:nvSpPr>
      <dsp:spPr>
        <a:xfrm rot="10800000">
          <a:off x="4722015" y="2564242"/>
          <a:ext cx="1787180" cy="17870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6F70D-464F-864B-A10B-0A0A1427B495}">
      <dsp:nvSpPr>
        <dsp:cNvPr id="0" name=""/>
        <dsp:cNvSpPr/>
      </dsp:nvSpPr>
      <dsp:spPr>
        <a:xfrm>
          <a:off x="3201" y="445489"/>
          <a:ext cx="2539866" cy="152391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student engagement</a:t>
          </a:r>
        </a:p>
      </dsp:txBody>
      <dsp:txXfrm>
        <a:off x="3201" y="445489"/>
        <a:ext cx="2539866" cy="1523919"/>
      </dsp:txXfrm>
    </dsp:sp>
    <dsp:sp modelId="{08D0DDC9-C757-6F44-B76A-0C8FE6C63F70}">
      <dsp:nvSpPr>
        <dsp:cNvPr id="0" name=""/>
        <dsp:cNvSpPr/>
      </dsp:nvSpPr>
      <dsp:spPr>
        <a:xfrm>
          <a:off x="2797054" y="445489"/>
          <a:ext cx="2539866" cy="152391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 process that takes account of student journey</a:t>
          </a:r>
        </a:p>
      </dsp:txBody>
      <dsp:txXfrm>
        <a:off x="2797054" y="445489"/>
        <a:ext cx="2539866" cy="1523919"/>
      </dsp:txXfrm>
    </dsp:sp>
    <dsp:sp modelId="{13C7084B-01E7-BE45-A236-B7B183F78DA7}">
      <dsp:nvSpPr>
        <dsp:cNvPr id="0" name=""/>
        <dsp:cNvSpPr/>
      </dsp:nvSpPr>
      <dsp:spPr>
        <a:xfrm>
          <a:off x="5590907" y="445489"/>
          <a:ext cx="2539866" cy="152391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acknowledging context</a:t>
          </a:r>
        </a:p>
      </dsp:txBody>
      <dsp:txXfrm>
        <a:off x="5590907" y="445489"/>
        <a:ext cx="2539866" cy="1523919"/>
      </dsp:txXfrm>
    </dsp:sp>
    <dsp:sp modelId="{5991D014-6359-F446-A1DA-E1E9044782FD}">
      <dsp:nvSpPr>
        <dsp:cNvPr id="0" name=""/>
        <dsp:cNvSpPr/>
      </dsp:nvSpPr>
      <dsp:spPr>
        <a:xfrm>
          <a:off x="8384760" y="445489"/>
          <a:ext cx="2539866" cy="152391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learning</a:t>
          </a:r>
          <a:endParaRPr lang="en-US" sz="2500" kern="1200" dirty="0"/>
        </a:p>
      </dsp:txBody>
      <dsp:txXfrm>
        <a:off x="8384760" y="445489"/>
        <a:ext cx="2539866" cy="1523919"/>
      </dsp:txXfrm>
    </dsp:sp>
    <dsp:sp modelId="{74A2FAFC-B255-BB49-A108-E549E1DBED3D}">
      <dsp:nvSpPr>
        <dsp:cNvPr id="0" name=""/>
        <dsp:cNvSpPr/>
      </dsp:nvSpPr>
      <dsp:spPr>
        <a:xfrm>
          <a:off x="3201" y="2223395"/>
          <a:ext cx="2539866" cy="152391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identifying what works and what doesn’t work</a:t>
          </a:r>
          <a:endParaRPr lang="en-US" sz="2500" kern="1200" dirty="0"/>
        </a:p>
      </dsp:txBody>
      <dsp:txXfrm>
        <a:off x="3201" y="2223395"/>
        <a:ext cx="2539866" cy="1523919"/>
      </dsp:txXfrm>
    </dsp:sp>
    <dsp:sp modelId="{9DCFE5DF-537A-4343-931D-39C4E09FE39C}">
      <dsp:nvSpPr>
        <dsp:cNvPr id="0" name=""/>
        <dsp:cNvSpPr/>
      </dsp:nvSpPr>
      <dsp:spPr>
        <a:xfrm>
          <a:off x="2797054" y="2223395"/>
          <a:ext cx="2539866" cy="152391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experimenting</a:t>
          </a:r>
          <a:endParaRPr lang="en-US" sz="2500" kern="1200" dirty="0"/>
        </a:p>
      </dsp:txBody>
      <dsp:txXfrm>
        <a:off x="2797054" y="2223395"/>
        <a:ext cx="2539866" cy="1523919"/>
      </dsp:txXfrm>
    </dsp:sp>
    <dsp:sp modelId="{EDA7FFDB-8BA5-194A-A2DF-7DA266907A86}">
      <dsp:nvSpPr>
        <dsp:cNvPr id="0" name=""/>
        <dsp:cNvSpPr/>
      </dsp:nvSpPr>
      <dsp:spPr>
        <a:xfrm>
          <a:off x="5590907" y="2223395"/>
          <a:ext cx="2539866" cy="152391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for connecting – staff/students; staff/staff</a:t>
          </a:r>
          <a:endParaRPr lang="en-US" sz="2500" kern="1200" dirty="0"/>
        </a:p>
      </dsp:txBody>
      <dsp:txXfrm>
        <a:off x="5590907" y="2223395"/>
        <a:ext cx="2539866" cy="1523919"/>
      </dsp:txXfrm>
    </dsp:sp>
    <dsp:sp modelId="{A25D9C4C-0C62-014B-B2D2-77174DC2BD06}">
      <dsp:nvSpPr>
        <dsp:cNvPr id="0" name=""/>
        <dsp:cNvSpPr/>
      </dsp:nvSpPr>
      <dsp:spPr>
        <a:xfrm>
          <a:off x="8384760" y="2223395"/>
          <a:ext cx="2539866" cy="152391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 process all are responsible for</a:t>
          </a:r>
        </a:p>
      </dsp:txBody>
      <dsp:txXfrm>
        <a:off x="8384760" y="2223395"/>
        <a:ext cx="2539866" cy="15239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1B537-4CEF-3049-A8F9-FD49CD20D42B}">
      <dsp:nvSpPr>
        <dsp:cNvPr id="0" name=""/>
        <dsp:cNvSpPr/>
      </dsp:nvSpPr>
      <dsp:spPr>
        <a:xfrm rot="16200000">
          <a:off x="2338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Students: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Reflect on learning as they progress through unit, identify areas to focus on, develop learning literacies</a:t>
          </a:r>
        </a:p>
      </dsp:txBody>
      <dsp:txXfrm rot="5400000">
        <a:off x="2338" y="1088423"/>
        <a:ext cx="3587909" cy="2174491"/>
      </dsp:txXfrm>
    </dsp:sp>
    <dsp:sp modelId="{31C83CA1-4AC3-A041-BCB5-591FADFFE033}">
      <dsp:nvSpPr>
        <dsp:cNvPr id="0" name=""/>
        <dsp:cNvSpPr/>
      </dsp:nvSpPr>
      <dsp:spPr>
        <a:xfrm rot="5400000">
          <a:off x="6164280" y="1178"/>
          <a:ext cx="4348981" cy="4348981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3">
                <a:hueOff val="1623094"/>
                <a:satOff val="-24699"/>
                <a:lumOff val="-7059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1623094"/>
                <a:satOff val="-24699"/>
                <a:lumOff val="-7059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1623094"/>
                <a:satOff val="-24699"/>
                <a:lumOff val="-7059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Staff: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See how learning happens, assess effectiveness, identify what works/doesn’t work based on evidence, adapt ongoing</a:t>
          </a:r>
        </a:p>
      </dsp:txBody>
      <dsp:txXfrm rot="-5400000">
        <a:off x="6925352" y="1088423"/>
        <a:ext cx="3587909" cy="2174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72D8D-FB06-49F8-80F3-966BA7A33CAB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465D6-E927-4CD6-BB6D-7C5E4BEAA1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00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92B64-956F-4AA1-9D00-91265D8096D4}" type="datetimeFigureOut">
              <a:rPr lang="en-GB" smtClean="0"/>
              <a:t>09/12/2025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C1D15-B5DE-4BD5-A4FB-8CE7A139D4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015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Building this in the Media School through:</a:t>
            </a:r>
          </a:p>
          <a:p>
            <a:r>
              <a:rPr lang="en-US" dirty="0"/>
              <a:t>Developing consistent approaches to evaluation</a:t>
            </a:r>
          </a:p>
          <a:p>
            <a:r>
              <a:rPr lang="en-US" dirty="0"/>
              <a:t>Developing flexible toolkit, adaptable for variety of situations</a:t>
            </a:r>
          </a:p>
          <a:p>
            <a:r>
              <a:rPr lang="en-US" dirty="0"/>
              <a:t>Sharing best practice and pinpointing about what does/doesn’t work</a:t>
            </a:r>
          </a:p>
          <a:p>
            <a:r>
              <a:rPr lang="en-US" dirty="0"/>
              <a:t>Aligned to themes – attainment, student experience, journey, learning, community building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4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ighlight>
                  <a:srgbClr val="FFFF00"/>
                </a:highlight>
              </a:rPr>
              <a:t>Building this in the Media School through:</a:t>
            </a:r>
          </a:p>
          <a:p>
            <a:r>
              <a:rPr lang="en-US" dirty="0"/>
              <a:t>Projects, interventions, co-creation initiatives for reapprovals</a:t>
            </a:r>
          </a:p>
          <a:p>
            <a:r>
              <a:rPr lang="en-US" dirty="0"/>
              <a:t>Iterating learning – not reinventing wheel</a:t>
            </a:r>
          </a:p>
          <a:p>
            <a:r>
              <a:rPr lang="en-US" dirty="0"/>
              <a:t>Collaborative cross-school culture and funding</a:t>
            </a:r>
          </a:p>
          <a:p>
            <a:r>
              <a:rPr lang="en-US" dirty="0" err="1"/>
              <a:t>Organisational</a:t>
            </a:r>
            <a:r>
              <a:rPr lang="en-US" dirty="0"/>
              <a:t> learning through best practice - database of evidence</a:t>
            </a:r>
          </a:p>
          <a:p>
            <a:r>
              <a:rPr lang="en-US" dirty="0"/>
              <a:t>Large and small projects – covering 28 staff and teaching of about 700 students</a:t>
            </a:r>
          </a:p>
          <a:p>
            <a:endParaRPr lang="en-US" dirty="0"/>
          </a:p>
          <a:p>
            <a:r>
              <a:rPr lang="en-US" dirty="0"/>
              <a:t>Takes evaluation seriously</a:t>
            </a:r>
          </a:p>
          <a:p>
            <a:r>
              <a:rPr lang="en-US" dirty="0"/>
              <a:t>Allows time it needs</a:t>
            </a:r>
          </a:p>
          <a:p>
            <a:r>
              <a:rPr lang="en-US" dirty="0"/>
              <a:t>Embeds evaluative practices</a:t>
            </a:r>
          </a:p>
          <a:p>
            <a:r>
              <a:rPr lang="en-US" dirty="0"/>
              <a:t>Instils evaluative mindsets</a:t>
            </a:r>
          </a:p>
          <a:p>
            <a:r>
              <a:rPr lang="en-US" dirty="0"/>
              <a:t>Flexible/adaptable but consistency in elements</a:t>
            </a:r>
          </a:p>
          <a:p>
            <a:r>
              <a:rPr lang="en-US" dirty="0"/>
              <a:t>Target-setting</a:t>
            </a:r>
          </a:p>
          <a:p>
            <a:r>
              <a:rPr lang="en-US" dirty="0"/>
              <a:t>transparent</a:t>
            </a:r>
          </a:p>
          <a:p>
            <a:r>
              <a:rPr lang="en-US" dirty="0"/>
              <a:t>Part of a learning </a:t>
            </a:r>
            <a:r>
              <a:rPr lang="en-US" dirty="0" err="1"/>
              <a:t>organisation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848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use additional data like tutorial records, attainment data, course- level statistics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CC1D15-B5DE-4BD5-A4FB-8CE7A139D48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135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Add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380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21699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9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introduction text, chapter break or statement</a:t>
            </a:r>
            <a:endParaRPr lang="en-GB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0975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4224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8798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97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6931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953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019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8280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January 2020</a:t>
            </a:r>
          </a:p>
          <a:p>
            <a:pPr algn="l"/>
            <a:r>
              <a:rPr lang="en-US" sz="2400" dirty="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February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April 2020</a:t>
            </a:r>
          </a:p>
          <a:p>
            <a:pPr algn="l"/>
            <a:r>
              <a:rPr lang="en-US" sz="2400" dirty="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May 2020</a:t>
            </a:r>
          </a:p>
          <a:p>
            <a:pPr algn="l"/>
            <a:r>
              <a:rPr lang="en-US" sz="2400" dirty="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June 2020</a:t>
            </a:r>
          </a:p>
          <a:p>
            <a:pPr algn="l"/>
            <a:r>
              <a:rPr lang="en-US" sz="2400" dirty="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 dirty="0"/>
              <a:t>00 July 2020</a:t>
            </a:r>
          </a:p>
          <a:p>
            <a:pPr algn="l"/>
            <a:r>
              <a:rPr lang="en-US" sz="2400" dirty="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33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420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641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258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979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 dirty="0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11290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26616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 dirty="0"/>
              <a:t>Full page image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 dirty="0"/>
              <a:t> Image credit</a:t>
            </a:r>
            <a:br>
              <a:rPr lang="en-US" dirty="0"/>
            </a:br>
            <a:r>
              <a:rPr lang="en-US" dirty="0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4169297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Thank you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158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 Evaluation Partnerships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80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19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098" r:id="rId2"/>
    <p:sldLayoutId id="2147484093" r:id="rId3"/>
    <p:sldLayoutId id="2147484176" r:id="rId4"/>
    <p:sldLayoutId id="2147484175" r:id="rId5"/>
    <p:sldLayoutId id="2147484073" r:id="rId6"/>
    <p:sldLayoutId id="2147484177" r:id="rId7"/>
    <p:sldLayoutId id="2147484174" r:id="rId8"/>
    <p:sldLayoutId id="2147484094" r:id="rId9"/>
    <p:sldLayoutId id="2147484062" r:id="rId10"/>
    <p:sldLayoutId id="2147484095" r:id="rId11"/>
    <p:sldLayoutId id="2147484182" r:id="rId12"/>
    <p:sldLayoutId id="2147484178" r:id="rId13"/>
    <p:sldLayoutId id="2147484179" r:id="rId14"/>
    <p:sldLayoutId id="2147484180" r:id="rId15"/>
    <p:sldLayoutId id="2147484181" r:id="rId16"/>
    <p:sldLayoutId id="2147484074" r:id="rId17"/>
    <p:sldLayoutId id="2147484075" r:id="rId18"/>
    <p:sldLayoutId id="2147484097" r:id="rId19"/>
    <p:sldLayoutId id="2147484082" r:id="rId20"/>
    <p:sldLayoutId id="2147484173" r:id="rId21"/>
    <p:sldLayoutId id="2147484183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7378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pos="824" userDrawn="1">
          <p15:clr>
            <a:srgbClr val="F26B43"/>
          </p15:clr>
        </p15:guide>
        <p15:guide id="6" pos="914" userDrawn="1">
          <p15:clr>
            <a:srgbClr val="F26B43"/>
          </p15:clr>
        </p15:guide>
        <p15:guide id="7" pos="1413" userDrawn="1">
          <p15:clr>
            <a:srgbClr val="F26B43"/>
          </p15:clr>
        </p15:guide>
        <p15:guide id="8" pos="1504" userDrawn="1">
          <p15:clr>
            <a:srgbClr val="F26B43"/>
          </p15:clr>
        </p15:guide>
        <p15:guide id="9" pos="2003" userDrawn="1">
          <p15:clr>
            <a:srgbClr val="F26B43"/>
          </p15:clr>
        </p15:guide>
        <p15:guide id="10" pos="2094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683" userDrawn="1">
          <p15:clr>
            <a:srgbClr val="F26B43"/>
          </p15:clr>
        </p15:guide>
        <p15:guide id="13" pos="3205" userDrawn="1">
          <p15:clr>
            <a:srgbClr val="F26B43"/>
          </p15:clr>
        </p15:guide>
        <p15:guide id="14" pos="3296" userDrawn="1">
          <p15:clr>
            <a:srgbClr val="F26B43"/>
          </p15:clr>
        </p15:guide>
        <p15:guide id="15" pos="3795" userDrawn="1">
          <p15:clr>
            <a:srgbClr val="F26B43"/>
          </p15:clr>
        </p15:guide>
        <p15:guide id="16" pos="3885" userDrawn="1">
          <p15:clr>
            <a:srgbClr val="F26B43"/>
          </p15:clr>
        </p15:guide>
        <p15:guide id="17" pos="4384" userDrawn="1">
          <p15:clr>
            <a:srgbClr val="F26B43"/>
          </p15:clr>
        </p15:guide>
        <p15:guide id="18" pos="4475" userDrawn="1">
          <p15:clr>
            <a:srgbClr val="F26B43"/>
          </p15:clr>
        </p15:guide>
        <p15:guide id="19" pos="4997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86" userDrawn="1">
          <p15:clr>
            <a:srgbClr val="F26B43"/>
          </p15:clr>
        </p15:guide>
        <p15:guide id="22" pos="5677" userDrawn="1">
          <p15:clr>
            <a:srgbClr val="F26B43"/>
          </p15:clr>
        </p15:guide>
        <p15:guide id="23" pos="6176" userDrawn="1">
          <p15:clr>
            <a:srgbClr val="F26B43"/>
          </p15:clr>
        </p15:guide>
        <p15:guide id="24" pos="6267" userDrawn="1">
          <p15:clr>
            <a:srgbClr val="F26B43"/>
          </p15:clr>
        </p15:guide>
        <p15:guide id="25" pos="6766" userDrawn="1">
          <p15:clr>
            <a:srgbClr val="F26B43"/>
          </p15:clr>
        </p15:guide>
        <p15:guide id="26" pos="6856" userDrawn="1">
          <p15:clr>
            <a:srgbClr val="F26B43"/>
          </p15:clr>
        </p15:guide>
        <p15:guide id="27" orient="horz" pos="1003" userDrawn="1">
          <p15:clr>
            <a:srgbClr val="F26B43"/>
          </p15:clr>
        </p15:guide>
        <p15:guide id="28" orient="horz" pos="3748" userDrawn="1">
          <p15:clr>
            <a:srgbClr val="F26B43"/>
          </p15:clr>
        </p15:guide>
        <p15:guide id="29" orient="horz" pos="686" userDrawn="1">
          <p15:clr>
            <a:srgbClr val="F26B43"/>
          </p15:clr>
        </p15:guide>
        <p15:guide id="30" orient="horz" pos="4156" userDrawn="1">
          <p15:clr>
            <a:srgbClr val="F26B43"/>
          </p15:clr>
        </p15:guide>
        <p15:guide id="31" orient="horz" pos="2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positiveevaluation.myblog.arts.ac.uk/" TargetMode="Externa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307/j.ctt1t89h20" TargetMode="External"/><Relationship Id="rId2" Type="http://schemas.openxmlformats.org/officeDocument/2006/relationships/hyperlink" Target="https://doi.org/10.1080/02602931003650037" TargetMode="Externa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F.hall@lcc.arts.ac.uk" TargetMode="External"/><Relationship Id="rId2" Type="http://schemas.openxmlformats.org/officeDocument/2006/relationships/hyperlink" Target="https://positiveevaluation.myblog.arts.ac.uk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0C226-C8F3-4DBE-969F-66B866BB70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Evaluation Partnerships – </a:t>
            </a:r>
            <a:br>
              <a:rPr lang="en-GB" dirty="0"/>
            </a:br>
            <a:r>
              <a:rPr lang="en-GB" sz="3600" dirty="0"/>
              <a:t>Embedding evaluation into teaching practice for educational enhancement</a:t>
            </a:r>
            <a:br>
              <a:rPr lang="en-GB" sz="3600" dirty="0"/>
            </a:br>
            <a:br>
              <a:rPr lang="en-GB" dirty="0"/>
            </a:br>
            <a:r>
              <a:rPr lang="en-GB" sz="3600" dirty="0"/>
              <a:t>Dr </a:t>
            </a:r>
            <a:r>
              <a:rPr lang="en-GB" sz="3600" dirty="0" err="1"/>
              <a:t>Frania</a:t>
            </a:r>
            <a:r>
              <a:rPr lang="en-GB" sz="3600" dirty="0"/>
              <a:t> Hall, Media School, LCC, UAL.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446647-EF95-4665-8FE1-31FBC02423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Advance HE </a:t>
            </a:r>
            <a:r>
              <a:rPr lang="en-GB"/>
              <a:t>– Educational </a:t>
            </a:r>
            <a:r>
              <a:rPr lang="en-GB" dirty="0"/>
              <a:t>Excellence Symposium 9 December 2025</a:t>
            </a:r>
          </a:p>
        </p:txBody>
      </p:sp>
    </p:spTree>
    <p:extLst>
      <p:ext uri="{BB962C8B-B14F-4D97-AF65-F5344CB8AC3E}">
        <p14:creationId xmlns:p14="http://schemas.microsoft.com/office/powerpoint/2010/main" val="4260357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2960BB-2CB5-754B-9B62-A3E87573AA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Contextualised</a:t>
            </a:r>
            <a:r>
              <a:rPr lang="en-US" dirty="0"/>
              <a:t> Evaluation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F90D40-944B-8243-BB15-CFABD1ECA43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787318" cy="4357688"/>
          </a:xfrm>
        </p:spPr>
        <p:txBody>
          <a:bodyPr/>
          <a:lstStyle/>
          <a:p>
            <a:endParaRPr lang="en-GB" i="1" dirty="0"/>
          </a:p>
          <a:p>
            <a:r>
              <a:rPr lang="en-GB" i="1" dirty="0"/>
              <a:t>‘Encourage teachers to claim the right to </a:t>
            </a:r>
            <a:r>
              <a:rPr lang="en-GB" b="1" i="1" dirty="0"/>
              <a:t>valid, rigorous and creative </a:t>
            </a:r>
            <a:r>
              <a:rPr lang="en-GB" i="1" dirty="0"/>
              <a:t>approaches to the evaluation of their courses and teaching</a:t>
            </a:r>
            <a:r>
              <a:rPr lang="en-GB" dirty="0"/>
              <a:t>’ </a:t>
            </a:r>
            <a:r>
              <a:rPr lang="en-US" dirty="0"/>
              <a:t>Nygaard and </a:t>
            </a:r>
            <a:r>
              <a:rPr lang="en-US" dirty="0" err="1"/>
              <a:t>Belluigi</a:t>
            </a:r>
            <a:r>
              <a:rPr lang="en-US" dirty="0"/>
              <a:t>, 2011:690</a:t>
            </a:r>
          </a:p>
          <a:p>
            <a:r>
              <a:rPr lang="en-GB" i="1" dirty="0"/>
              <a:t>‘At its heart effective evaluation is about the </a:t>
            </a:r>
            <a:r>
              <a:rPr lang="en-GB" b="1" i="1" dirty="0"/>
              <a:t>quality of choices </a:t>
            </a:r>
            <a:r>
              <a:rPr lang="en-GB" i="1" dirty="0"/>
              <a:t>made in balancing </a:t>
            </a:r>
            <a:r>
              <a:rPr lang="en-GB" b="1" i="1" dirty="0"/>
              <a:t>realistic</a:t>
            </a:r>
            <a:r>
              <a:rPr lang="en-GB" i="1" dirty="0"/>
              <a:t> expectations and needs of it with judgements about </a:t>
            </a:r>
            <a:r>
              <a:rPr lang="en-GB" b="1" i="1" dirty="0"/>
              <a:t>focus, scope and methods</a:t>
            </a:r>
            <a:r>
              <a:rPr lang="en-GB" i="1" dirty="0"/>
              <a:t>.’ </a:t>
            </a:r>
            <a:r>
              <a:rPr lang="en-GB" dirty="0"/>
              <a:t>Parsons 2017:1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Evaluation for education enhancement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2F163B-D992-1049-A508-AACED541EE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0FF1FD-2401-E64F-B33C-E0FF276DD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439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C19240-5AF2-3446-8B2B-699C83AEAD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OUTLINE OF SESSION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094DA-65DF-F347-874F-F75CF5E21F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Context – UAL Media School</a:t>
            </a:r>
          </a:p>
          <a:p>
            <a:r>
              <a:rPr lang="en-US" dirty="0"/>
              <a:t>Development of an evaluative framework</a:t>
            </a:r>
          </a:p>
          <a:p>
            <a:r>
              <a:rPr lang="en-US" dirty="0"/>
              <a:t>Application and materials</a:t>
            </a:r>
          </a:p>
          <a:p>
            <a:r>
              <a:rPr lang="en-US" dirty="0"/>
              <a:t>The partnership approach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94595-DEDD-B44C-9EFF-BD923984B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1FF86-3E9D-494B-AFDF-1CE47E6370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95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CCFC296-EC68-FC4C-A4B0-9676F3535E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MEDIA SCHOOL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5BE33-08CB-734F-9563-465BCAEE47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030387" cy="4357688"/>
          </a:xfrm>
        </p:spPr>
        <p:txBody>
          <a:bodyPr/>
          <a:lstStyle/>
          <a:p>
            <a:r>
              <a:rPr lang="en-US" dirty="0"/>
              <a:t>Course leader and Teaching And Learning Lead Media School</a:t>
            </a:r>
          </a:p>
          <a:p>
            <a:endParaRPr lang="en-US" dirty="0"/>
          </a:p>
          <a:p>
            <a:r>
              <a:rPr lang="en-US" dirty="0"/>
              <a:t>1470 students</a:t>
            </a:r>
          </a:p>
          <a:p>
            <a:r>
              <a:rPr lang="en-US" dirty="0"/>
              <a:t>8 undergraduate 9 postgraduate courses</a:t>
            </a:r>
          </a:p>
          <a:p>
            <a:r>
              <a:rPr lang="en-US" dirty="0"/>
              <a:t>Evaluation project funded for 3 years so far – for staff participation and student engagement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12438-8D8B-2943-9A3C-70411942B7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84076-80F3-9846-9F29-9832AD5E0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9648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ADA48-007D-8148-AAA4-A6F969704D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Development of Research-based Framework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EAC3A-4373-6343-BDB9-5740B4E995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662101" cy="4357688"/>
          </a:xfrm>
        </p:spPr>
        <p:txBody>
          <a:bodyPr/>
          <a:lstStyle/>
          <a:p>
            <a:r>
              <a:rPr lang="en-US" dirty="0"/>
              <a:t>Educational Enhancement Sabbatical</a:t>
            </a:r>
          </a:p>
          <a:p>
            <a:r>
              <a:rPr lang="en-US" dirty="0"/>
              <a:t>Primary research  - 4 case studies around other institutions, research with staff and students</a:t>
            </a:r>
          </a:p>
          <a:p>
            <a:r>
              <a:rPr lang="en-US" dirty="0"/>
              <a:t>Literature review and research report</a:t>
            </a:r>
          </a:p>
          <a:p>
            <a:r>
              <a:rPr lang="en-US" dirty="0"/>
              <a:t>Establishing criteria for </a:t>
            </a:r>
            <a:r>
              <a:rPr lang="en-US" b="1" dirty="0"/>
              <a:t>robust</a:t>
            </a:r>
            <a:r>
              <a:rPr lang="en-US" dirty="0"/>
              <a:t>,</a:t>
            </a:r>
            <a:r>
              <a:rPr lang="en-US" b="1" dirty="0"/>
              <a:t> consistent </a:t>
            </a:r>
            <a:r>
              <a:rPr lang="en-US" dirty="0"/>
              <a:t>evaluative data collection</a:t>
            </a:r>
          </a:p>
          <a:p>
            <a:r>
              <a:rPr lang="en-US" dirty="0"/>
              <a:t>Exploring aspects of </a:t>
            </a:r>
            <a:r>
              <a:rPr lang="en-US" b="1" dirty="0"/>
              <a:t>evaluative culture</a:t>
            </a:r>
            <a:r>
              <a:rPr lang="en-US" dirty="0"/>
              <a:t>, establishing </a:t>
            </a:r>
            <a:r>
              <a:rPr lang="en-US" b="1" dirty="0"/>
              <a:t>evaluative mindsets</a:t>
            </a:r>
            <a:r>
              <a:rPr lang="en-US" dirty="0"/>
              <a:t> and approaches to evaluation to </a:t>
            </a:r>
            <a:r>
              <a:rPr lang="en-US" b="1" dirty="0"/>
              <a:t>enhance teaching excellence.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FAD7C-9386-9C47-ACF5-2F7CB93F6F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030D1-4DEE-D944-86B7-8A5064C3E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5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936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599246-49D8-2042-AD87-8363474A7B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Evaluation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197F8-6706-3D49-9C3B-DBC240477B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graphicFrame>
        <p:nvGraphicFramePr>
          <p:cNvPr id="6" name="Table 5" descr="table">
            <a:extLst>
              <a:ext uri="{FF2B5EF4-FFF2-40B4-BE49-F238E27FC236}">
                <a16:creationId xmlns:a16="http://schemas.microsoft.com/office/drawing/2014/main" id="{1C5B3CC0-0349-3F4E-BEDA-BD7F45EF1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70733"/>
              </p:ext>
            </p:extLst>
          </p:nvPr>
        </p:nvGraphicFramePr>
        <p:xfrm>
          <a:off x="1298368" y="1674905"/>
          <a:ext cx="8702157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607">
                  <a:extLst>
                    <a:ext uri="{9D8B030D-6E8A-4147-A177-3AD203B41FA5}">
                      <a16:colId xmlns:a16="http://schemas.microsoft.com/office/drawing/2014/main" val="1177099876"/>
                    </a:ext>
                  </a:extLst>
                </a:gridCol>
                <a:gridCol w="6846550">
                  <a:extLst>
                    <a:ext uri="{9D8B030D-6E8A-4147-A177-3AD203B41FA5}">
                      <a16:colId xmlns:a16="http://schemas.microsoft.com/office/drawing/2014/main" val="1469571771"/>
                    </a:ext>
                  </a:extLst>
                </a:gridCol>
              </a:tblGrid>
              <a:tr h="642769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Year 1</a:t>
                      </a:r>
                    </a:p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22-23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Research project (</a:t>
                      </a:r>
                      <a:r>
                        <a:rPr lang="en-GB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sabbatical</a:t>
                      </a: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- including research report, detailed literature review, case studies, research with students and staff</a:t>
                      </a:r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rtl="0" fontAlgn="base"/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Devising framework, preparing materials</a:t>
                      </a:r>
                      <a:r>
                        <a:rPr lang="en-GB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​, </a:t>
                      </a:r>
                      <a:r>
                        <a:rPr lang="en-GB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enlisting projects</a:t>
                      </a:r>
                      <a:endParaRPr lang="en-GB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95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 2</a:t>
                      </a:r>
                    </a:p>
                    <a:p>
                      <a:r>
                        <a:rPr lang="en-US" dirty="0"/>
                        <a:t>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 24 6 projects</a:t>
                      </a:r>
                    </a:p>
                    <a:p>
                      <a:r>
                        <a:rPr lang="en-US" dirty="0"/>
                        <a:t>Blog developed</a:t>
                      </a:r>
                    </a:p>
                    <a:p>
                      <a:r>
                        <a:rPr lang="en-US" dirty="0"/>
                        <a:t>Results disseminated via UAL T&amp;L days and blog</a:t>
                      </a:r>
                    </a:p>
                    <a:p>
                      <a:r>
                        <a:rPr lang="en-US" dirty="0"/>
                        <a:t>Materials revamped once first year run with student designer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9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 3</a:t>
                      </a:r>
                    </a:p>
                    <a:p>
                      <a:r>
                        <a:rPr lang="en-US"/>
                        <a:t>24 25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 25 8 projects</a:t>
                      </a:r>
                    </a:p>
                    <a:p>
                      <a:r>
                        <a:rPr lang="en-US" dirty="0"/>
                        <a:t>Results disseminated via UAL T&amp;L days and blog and PD meetings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60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Year 4</a:t>
                      </a:r>
                    </a:p>
                    <a:p>
                      <a:r>
                        <a:rPr lang="en-US" dirty="0"/>
                        <a:t>25 26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26 projects being set up – 1 project in its third year, 1 in its second year and new projects being added</a:t>
                      </a:r>
                    </a:p>
                    <a:p>
                      <a:r>
                        <a:rPr lang="en-US" dirty="0"/>
                        <a:t>Sessions to present findings from 24 25 being planned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571190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620C44-F2AE-1645-BA3F-CD9393862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6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68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C930A0-66C7-174C-80B8-743E5C0C40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Underlying principles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59B12-47C2-A643-BF02-7B3FE9F69E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F1E84-6359-AD43-9A22-B2980DF1B3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25ECB-A7AE-2840-92D4-A70A99E78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7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4665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700E3-ABEF-0848-8DFE-58BC8F353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Relationships - School &amp; Institution </a:t>
            </a:r>
          </a:p>
        </p:txBody>
      </p:sp>
      <p:graphicFrame>
        <p:nvGraphicFramePr>
          <p:cNvPr id="6" name="Content Placeholder 5" descr="image of school vs institution level evaluation">
            <a:extLst>
              <a:ext uri="{FF2B5EF4-FFF2-40B4-BE49-F238E27FC236}">
                <a16:creationId xmlns:a16="http://schemas.microsoft.com/office/drawing/2014/main" id="{4386D579-738F-0445-A4A6-1300CE7F050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8714675"/>
              </p:ext>
            </p:extLst>
          </p:nvPr>
        </p:nvGraphicFramePr>
        <p:xfrm>
          <a:off x="481013" y="1598613"/>
          <a:ext cx="11231562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7A31AE-8983-3449-B0AA-DD098D10D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 Evaluation Partnerships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0EF941-9824-0547-90DE-C39B673F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607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0323B-EED2-5246-9C95-81DF675C4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7" y="348865"/>
            <a:ext cx="10771564" cy="877729"/>
          </a:xfrm>
        </p:spPr>
        <p:txBody>
          <a:bodyPr anchor="ctr">
            <a:normAutofit/>
          </a:bodyPr>
          <a:lstStyle/>
          <a:p>
            <a:r>
              <a:rPr lang="en-US" sz="4000" dirty="0"/>
              <a:t>Evaluation for teaching and learning</a:t>
            </a:r>
          </a:p>
        </p:txBody>
      </p:sp>
      <p:graphicFrame>
        <p:nvGraphicFramePr>
          <p:cNvPr id="5" name="Content Placeholder 2" descr="table of information">
            <a:extLst>
              <a:ext uri="{FF2B5EF4-FFF2-40B4-BE49-F238E27FC236}">
                <a16:creationId xmlns:a16="http://schemas.microsoft.com/office/drawing/2014/main" id="{3DB4CBD3-D8AE-1B00-5B8D-B15F5FA67B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94B51A-FC7F-7F43-A326-56B98FA5A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 Evaluation Partnerships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F3388-757B-2441-8EBB-31025C76A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192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9DBC-DB0D-314C-8F93-642C494C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Staff/Student Evaluation Alignment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0B37D61-499F-024B-9E5C-BB7F5689BF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360611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EA1AAC-12D5-7D40-BCE0-9EFFBA9DF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Frania Hall Evaluation Partnerships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920193-75E3-0843-ABE2-B1C7186F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1797B-06B6-F144-B115-4D814AB30D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02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D6AA1F-7BB2-AF42-8DC1-C6CC4010A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Evaluative Mindset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DD0E0-80E1-4A4D-8794-D018197113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2305877"/>
            <a:ext cx="10099835" cy="3644073"/>
          </a:xfrm>
        </p:spPr>
        <p:txBody>
          <a:bodyPr/>
          <a:lstStyle/>
          <a:p>
            <a:r>
              <a:rPr lang="en-US" i="1" dirty="0"/>
              <a:t>Thinks about </a:t>
            </a:r>
            <a:r>
              <a:rPr lang="en-US" b="1" i="1" dirty="0"/>
              <a:t>evidence-based, context-relevant practices</a:t>
            </a:r>
            <a:r>
              <a:rPr lang="en-US" i="1" dirty="0"/>
              <a:t>, chronicling and mapping how things work, collecting and </a:t>
            </a:r>
            <a:r>
              <a:rPr lang="en-US" i="1" dirty="0" err="1"/>
              <a:t>utilising</a:t>
            </a:r>
            <a:r>
              <a:rPr lang="en-US" i="1" dirty="0"/>
              <a:t> robust data for </a:t>
            </a:r>
            <a:r>
              <a:rPr lang="en-US" b="1" i="1" dirty="0"/>
              <a:t>knowledge building for evolving pedagogies</a:t>
            </a:r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6321B6-D8FF-504B-BE02-8C3FF8631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0A6081-D7D5-8C4A-B89F-575152FA74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11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7863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862A79-21CE-224A-9113-EDC34370CF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Evaluative Culture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DF3C8F-4955-0F4C-B072-36DA03CB04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5" y="2160104"/>
            <a:ext cx="11232000" cy="4471602"/>
          </a:xfrm>
        </p:spPr>
        <p:txBody>
          <a:bodyPr/>
          <a:lstStyle/>
          <a:p>
            <a:r>
              <a:rPr lang="en-US" b="1" i="1" dirty="0"/>
              <a:t>Supportive culture </a:t>
            </a:r>
            <a:r>
              <a:rPr lang="en-US" i="1" dirty="0"/>
              <a:t>where everyone </a:t>
            </a:r>
            <a:r>
              <a:rPr lang="en-US" b="1" i="1" dirty="0"/>
              <a:t>shares responsibility </a:t>
            </a:r>
            <a:r>
              <a:rPr lang="en-US" i="1" dirty="0"/>
              <a:t>for understanding and implementing evaluation for the </a:t>
            </a:r>
            <a:r>
              <a:rPr lang="en-US" b="1" i="1" dirty="0"/>
              <a:t>development of effective teaching and learning practices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273AD-6368-9344-BA73-6030C989F7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384F05-5A34-C74B-9311-7A7F857E0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12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3588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9108040-D423-2B4D-9B10-EC8A982002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781E2-0060-4844-8119-33B2178BCD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506626" cy="435768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Adaptable process for big and small interventions</a:t>
            </a:r>
          </a:p>
          <a:p>
            <a:r>
              <a:rPr lang="en-US" dirty="0"/>
              <a:t>Empowering staff to undertake effective evaluations themselves, appropriate to their context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A1BFC-B94E-4F4C-A03D-BDF1E83B1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1CDFE8-3AE8-2541-8626-8DE072A87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13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574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A2DB48-8992-804F-B9F5-F422D61A1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Blog development – tools and database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8ADBA-7015-784F-BEA5-41EB8D9C64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BLOG</a:t>
            </a:r>
          </a:p>
          <a:p>
            <a:pPr marL="0" indent="0">
              <a:buNone/>
            </a:pPr>
            <a:r>
              <a:rPr lang="en-US" b="1" dirty="0">
                <a:hlinkClick r:id="rId2"/>
              </a:rPr>
              <a:t>https://positiveevaluation.myblog.arts.ac.uk/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2D259-0EE0-624A-AC04-17FBB57039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7" name="Picture 6" descr="front page of blog screenshot">
            <a:extLst>
              <a:ext uri="{FF2B5EF4-FFF2-40B4-BE49-F238E27FC236}">
                <a16:creationId xmlns:a16="http://schemas.microsoft.com/office/drawing/2014/main" id="{6D27695B-45D2-EF4B-BF9E-1FFFFCEF38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25498"/>
            <a:ext cx="12192000" cy="2927684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66533B-A159-8B48-892A-635DA53DFCC1}"/>
              </a:ext>
            </a:extLst>
          </p:cNvPr>
          <p:cNvSpPr txBox="1"/>
          <p:nvPr/>
        </p:nvSpPr>
        <p:spPr>
          <a:xfrm>
            <a:off x="7311072" y="5854762"/>
            <a:ext cx="5139159" cy="3651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1400" dirty="0"/>
              <a:t>BLOG DESIGN BY EMMA VUKMAN MA Publishing 24/25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8C5EB-F031-1C44-9208-89824245B0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779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EBB9CA-462E-A144-B42D-493F343E8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IT WORKS: 1 Design</a:t>
            </a:r>
          </a:p>
        </p:txBody>
      </p:sp>
      <p:pic>
        <p:nvPicPr>
          <p:cNvPr id="9" name="Picture 8" descr="Research design questionnaire screenshot">
            <a:extLst>
              <a:ext uri="{FF2B5EF4-FFF2-40B4-BE49-F238E27FC236}">
                <a16:creationId xmlns:a16="http://schemas.microsoft.com/office/drawing/2014/main" id="{0B5E5405-8ACF-324C-9034-B8C3648D7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147" y="2580406"/>
            <a:ext cx="3672370" cy="137275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A1877-06D5-F042-A94E-DDBF181FD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6" name="Picture 5" descr="logo">
            <a:extLst>
              <a:ext uri="{FF2B5EF4-FFF2-40B4-BE49-F238E27FC236}">
                <a16:creationId xmlns:a16="http://schemas.microsoft.com/office/drawing/2014/main" id="{6C8E64B2-BB64-774B-8D98-FC53A2BF9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775" y="394272"/>
            <a:ext cx="2946400" cy="1155700"/>
          </a:xfrm>
          <a:prstGeom prst="rect">
            <a:avLst/>
          </a:prstGeom>
        </p:spPr>
      </p:pic>
      <p:pic>
        <p:nvPicPr>
          <p:cNvPr id="18" name="Picture 17" descr="screenshot framework">
            <a:extLst>
              <a:ext uri="{FF2B5EF4-FFF2-40B4-BE49-F238E27FC236}">
                <a16:creationId xmlns:a16="http://schemas.microsoft.com/office/drawing/2014/main" id="{2BE58459-C5C2-0642-AB06-0AB546E2B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9847" y="2601237"/>
            <a:ext cx="6906946" cy="137275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C1D593-982F-7941-B03D-3C7C47EF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15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887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EBB9CA-462E-A144-B42D-493F343E83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575" y="479698"/>
            <a:ext cx="11232000" cy="1070273"/>
          </a:xfrm>
        </p:spPr>
        <p:txBody>
          <a:bodyPr/>
          <a:lstStyle/>
          <a:p>
            <a:r>
              <a:rPr lang="en-US" dirty="0"/>
              <a:t>HOW IT WORKS: 2 Qualitative</a:t>
            </a:r>
            <a:br>
              <a:rPr lang="en-US" dirty="0"/>
            </a:br>
            <a:r>
              <a:rPr lang="en-US" dirty="0"/>
              <a:t>Touchpoints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A1877-06D5-F042-A94E-DDBF181FD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E64B2-BB64-774B-8D98-FC53A2BF9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7775" y="394272"/>
            <a:ext cx="2946400" cy="1155700"/>
          </a:xfrm>
          <a:prstGeom prst="rect">
            <a:avLst/>
          </a:prstGeom>
        </p:spPr>
      </p:pic>
      <p:pic>
        <p:nvPicPr>
          <p:cNvPr id="11" name="Picture 10" descr="screenshot of an evaluative tool">
            <a:extLst>
              <a:ext uri="{FF2B5EF4-FFF2-40B4-BE49-F238E27FC236}">
                <a16:creationId xmlns:a16="http://schemas.microsoft.com/office/drawing/2014/main" id="{1DB9EEC5-2FE0-6D42-B7CF-0B8CA68BE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345" y="1859601"/>
            <a:ext cx="2551921" cy="2329013"/>
          </a:xfrm>
          <a:prstGeom prst="rect">
            <a:avLst/>
          </a:prstGeom>
        </p:spPr>
      </p:pic>
      <p:pic>
        <p:nvPicPr>
          <p:cNvPr id="15" name="Picture 14" descr="screenshot of an evaluative tool">
            <a:extLst>
              <a:ext uri="{FF2B5EF4-FFF2-40B4-BE49-F238E27FC236}">
                <a16:creationId xmlns:a16="http://schemas.microsoft.com/office/drawing/2014/main" id="{08206D1B-5060-AF49-9145-D22E6261E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820" y="1613693"/>
            <a:ext cx="3077401" cy="1318887"/>
          </a:xfrm>
          <a:prstGeom prst="rect">
            <a:avLst/>
          </a:prstGeom>
        </p:spPr>
      </p:pic>
      <p:pic>
        <p:nvPicPr>
          <p:cNvPr id="20" name="Picture 19" descr="screenshot of an evaluative tool">
            <a:extLst>
              <a:ext uri="{FF2B5EF4-FFF2-40B4-BE49-F238E27FC236}">
                <a16:creationId xmlns:a16="http://schemas.microsoft.com/office/drawing/2014/main" id="{C8CB6E3A-A193-654E-80F3-BBC86519AA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4419" y="4842319"/>
            <a:ext cx="2962343" cy="1318887"/>
          </a:xfrm>
          <a:prstGeom prst="rect">
            <a:avLst/>
          </a:prstGeom>
        </p:spPr>
      </p:pic>
      <p:pic>
        <p:nvPicPr>
          <p:cNvPr id="19" name="Picture 18" descr="screenshot of an evaluative tool">
            <a:extLst>
              <a:ext uri="{FF2B5EF4-FFF2-40B4-BE49-F238E27FC236}">
                <a16:creationId xmlns:a16="http://schemas.microsoft.com/office/drawing/2014/main" id="{0F412ED3-3A65-3B4E-96CD-003D529214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7775" y="1750018"/>
            <a:ext cx="1973720" cy="139537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</p:pic>
      <p:pic>
        <p:nvPicPr>
          <p:cNvPr id="22" name="Picture 21" descr="screenshot of an evaluative tool">
            <a:extLst>
              <a:ext uri="{FF2B5EF4-FFF2-40B4-BE49-F238E27FC236}">
                <a16:creationId xmlns:a16="http://schemas.microsoft.com/office/drawing/2014/main" id="{2AF493E8-6C6B-4D49-ABB9-8564649AD9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34419" y="3109438"/>
            <a:ext cx="1669902" cy="1434598"/>
          </a:xfrm>
          <a:prstGeom prst="rect">
            <a:avLst/>
          </a:prstGeom>
        </p:spPr>
      </p:pic>
      <p:pic>
        <p:nvPicPr>
          <p:cNvPr id="23" name="Picture 22" descr="screenshot of an evaluative tool">
            <a:extLst>
              <a:ext uri="{FF2B5EF4-FFF2-40B4-BE49-F238E27FC236}">
                <a16:creationId xmlns:a16="http://schemas.microsoft.com/office/drawing/2014/main" id="{C4E9EB99-000E-F943-B2E9-17C1F8A4FE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1410" y="3337618"/>
            <a:ext cx="2035450" cy="1798598"/>
          </a:xfrm>
          <a:prstGeom prst="rect">
            <a:avLst/>
          </a:prstGeom>
        </p:spPr>
      </p:pic>
      <p:pic>
        <p:nvPicPr>
          <p:cNvPr id="24" name="Picture 23" descr="screenshot of an evaluative tool">
            <a:extLst>
              <a:ext uri="{FF2B5EF4-FFF2-40B4-BE49-F238E27FC236}">
                <a16:creationId xmlns:a16="http://schemas.microsoft.com/office/drawing/2014/main" id="{8E7F0E6C-FE16-074A-9314-A001559E9C1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345" y="4763260"/>
            <a:ext cx="2060742" cy="1202801"/>
          </a:xfrm>
          <a:prstGeom prst="rect">
            <a:avLst/>
          </a:prstGeom>
        </p:spPr>
      </p:pic>
      <p:pic>
        <p:nvPicPr>
          <p:cNvPr id="25" name="Picture 24" descr="screenshot of an evaluative tool">
            <a:extLst>
              <a:ext uri="{FF2B5EF4-FFF2-40B4-BE49-F238E27FC236}">
                <a16:creationId xmlns:a16="http://schemas.microsoft.com/office/drawing/2014/main" id="{4E888B71-F2CB-5548-AC25-0A99506EC78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10178" y="3574003"/>
            <a:ext cx="1919677" cy="239205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6546D2-AAD4-CB45-8FF9-5FFD2A103C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16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077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EBB9CA-462E-A144-B42D-493F343E8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IT WORKS: 3 Analysis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A1877-06D5-F042-A94E-DDBF181FD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8E64B2-BB64-774B-8D98-FC53A2BF9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7775" y="394272"/>
            <a:ext cx="2946400" cy="1155700"/>
          </a:xfrm>
          <a:prstGeom prst="rect">
            <a:avLst/>
          </a:prstGeom>
        </p:spPr>
      </p:pic>
      <p:pic>
        <p:nvPicPr>
          <p:cNvPr id="12" name="Picture 11" descr="summary questionnaire">
            <a:extLst>
              <a:ext uri="{FF2B5EF4-FFF2-40B4-BE49-F238E27FC236}">
                <a16:creationId xmlns:a16="http://schemas.microsoft.com/office/drawing/2014/main" id="{A9889C68-9295-4746-A409-01AC1EFB1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768" y="2851149"/>
            <a:ext cx="3968981" cy="1155701"/>
          </a:xfrm>
          <a:prstGeom prst="rect">
            <a:avLst/>
          </a:prstGeom>
        </p:spPr>
      </p:pic>
      <p:pic>
        <p:nvPicPr>
          <p:cNvPr id="21" name="Picture 20" descr="data coding sheet example">
            <a:extLst>
              <a:ext uri="{FF2B5EF4-FFF2-40B4-BE49-F238E27FC236}">
                <a16:creationId xmlns:a16="http://schemas.microsoft.com/office/drawing/2014/main" id="{AA278831-2B9F-1B43-8E23-16D387700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6253" y="2399930"/>
            <a:ext cx="3344656" cy="237429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455DCF-CF9A-2D41-BBB3-0D603BF4A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17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025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405EC3-2B14-C444-90BD-53EE703CD4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Evidenced best practice</a:t>
            </a:r>
          </a:p>
        </p:txBody>
      </p:sp>
      <p:pic>
        <p:nvPicPr>
          <p:cNvPr id="6" name="Picture 5" descr="screenshot of a power point slide to show how the evaluatoins are reported">
            <a:extLst>
              <a:ext uri="{FF2B5EF4-FFF2-40B4-BE49-F238E27FC236}">
                <a16:creationId xmlns:a16="http://schemas.microsoft.com/office/drawing/2014/main" id="{569065C9-56D0-F04C-97FE-A2E8F5249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710" y="1453104"/>
            <a:ext cx="3676649" cy="180726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5F3AB-ED22-374D-9E8E-A7C30993A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7" name="Picture 6" descr="screenshot of a power point slide to show how the evaluatoins are reported">
            <a:extLst>
              <a:ext uri="{FF2B5EF4-FFF2-40B4-BE49-F238E27FC236}">
                <a16:creationId xmlns:a16="http://schemas.microsoft.com/office/drawing/2014/main" id="{90479902-7D33-FE4C-B444-55DFFCBC4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18" y="1589958"/>
            <a:ext cx="3245614" cy="1480718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8" name="Picture 7" descr="screenshot of a power point slide to show how the evaluatoins are reported">
            <a:extLst>
              <a:ext uri="{FF2B5EF4-FFF2-40B4-BE49-F238E27FC236}">
                <a16:creationId xmlns:a16="http://schemas.microsoft.com/office/drawing/2014/main" id="{8F3021A4-FFBB-964B-8DCB-650B2D2D7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4903" y="1453104"/>
            <a:ext cx="3391856" cy="1783827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9" name="Picture 8" descr="screenshot of a power point slide to show how the evaluatoins are reported">
            <a:extLst>
              <a:ext uri="{FF2B5EF4-FFF2-40B4-BE49-F238E27FC236}">
                <a16:creationId xmlns:a16="http://schemas.microsoft.com/office/drawing/2014/main" id="{53642F93-8C89-274D-AB8B-E15B1FF24B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426" y="4009665"/>
            <a:ext cx="3827840" cy="180726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0" name="Picture 9" descr="screenshot of a power point slide to show how the evaluatoins are reported">
            <a:extLst>
              <a:ext uri="{FF2B5EF4-FFF2-40B4-BE49-F238E27FC236}">
                <a16:creationId xmlns:a16="http://schemas.microsoft.com/office/drawing/2014/main" id="{49B09C0D-607F-5540-A19B-5BAEB8C39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0258" y="3992575"/>
            <a:ext cx="3973168" cy="1824352"/>
          </a:xfrm>
          <a:prstGeom prst="rect">
            <a:avLst/>
          </a:prstGeom>
          <a:ln>
            <a:solidFill>
              <a:schemeClr val="accent4"/>
            </a:solidFill>
          </a:ln>
        </p:spPr>
      </p:pic>
      <p:pic>
        <p:nvPicPr>
          <p:cNvPr id="11" name="Picture 10" descr="screenshot of a power point slide to show how the evaluatoins are reported">
            <a:extLst>
              <a:ext uri="{FF2B5EF4-FFF2-40B4-BE49-F238E27FC236}">
                <a16:creationId xmlns:a16="http://schemas.microsoft.com/office/drawing/2014/main" id="{6EA86E9F-640D-9346-BEEE-FFE7283E12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7418" y="4167599"/>
            <a:ext cx="3275157" cy="1346510"/>
          </a:xfrm>
          <a:prstGeom prst="rect">
            <a:avLst/>
          </a:prstGeom>
          <a:ln>
            <a:solidFill>
              <a:schemeClr val="accent4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0A56CF-4691-5F4E-BBCC-F086E4624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18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9675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3C0CE9-D3A0-B746-8A7C-4E4FFFA5BA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Summaries - Finding new ideas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3A775-4CB1-B742-9735-FB2F1D6BF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pic>
        <p:nvPicPr>
          <p:cNvPr id="6" name="Picture 5" descr="screenshot of blog">
            <a:extLst>
              <a:ext uri="{FF2B5EF4-FFF2-40B4-BE49-F238E27FC236}">
                <a16:creationId xmlns:a16="http://schemas.microsoft.com/office/drawing/2014/main" id="{48EF92AB-B0BF-3C40-8398-460CBAEAA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290" y="1411138"/>
            <a:ext cx="7198591" cy="17121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AEC77D-DC2B-6840-BEC2-D66C41428BC4}"/>
              </a:ext>
            </a:extLst>
          </p:cNvPr>
          <p:cNvSpPr txBox="1"/>
          <p:nvPr/>
        </p:nvSpPr>
        <p:spPr>
          <a:xfrm>
            <a:off x="706582" y="1607127"/>
            <a:ext cx="2313709" cy="39312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THEMATIC</a:t>
            </a:r>
          </a:p>
        </p:txBody>
      </p:sp>
      <p:pic>
        <p:nvPicPr>
          <p:cNvPr id="8" name="Picture 7" descr="screenshot of blog">
            <a:extLst>
              <a:ext uri="{FF2B5EF4-FFF2-40B4-BE49-F238E27FC236}">
                <a16:creationId xmlns:a16="http://schemas.microsoft.com/office/drawing/2014/main" id="{6DEDECBC-266C-DB4F-A8EC-B260F9428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055" y="3429000"/>
            <a:ext cx="5415060" cy="246553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A0AAF7B-8262-E049-87EB-D50ACAF904CB}"/>
              </a:ext>
            </a:extLst>
          </p:cNvPr>
          <p:cNvSpPr txBox="1"/>
          <p:nvPr/>
        </p:nvSpPr>
        <p:spPr>
          <a:xfrm>
            <a:off x="706582" y="3394364"/>
            <a:ext cx="2521527" cy="8936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SUMMARIES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B803FF-F000-1A4B-86D2-52F1010486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19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794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854478-8675-464C-843B-8FE2349FB2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 projects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AC8DA-8AB9-AB46-8972-AE228E6DA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800" y="1453104"/>
            <a:ext cx="11406626" cy="4739352"/>
          </a:xfrm>
        </p:spPr>
        <p:txBody>
          <a:bodyPr/>
          <a:lstStyle/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/>
              <a:t>New Option units Media Comms </a:t>
            </a:r>
            <a:r>
              <a:rPr lang="en-GB" sz="2000" dirty="0"/>
              <a:t>(200 students </a:t>
            </a:r>
            <a:r>
              <a:rPr lang="en-GB" sz="2000" dirty="0" err="1"/>
              <a:t>yr</a:t>
            </a:r>
            <a:r>
              <a:rPr lang="en-GB" sz="2000" dirty="0"/>
              <a:t> 3) – understanding </a:t>
            </a:r>
            <a:r>
              <a:rPr lang="en-GB" sz="2000" b="1" dirty="0"/>
              <a:t>intellectual challenge </a:t>
            </a:r>
            <a:r>
              <a:rPr lang="en-GB" sz="2000" dirty="0"/>
              <a:t>and </a:t>
            </a:r>
            <a:r>
              <a:rPr lang="en-GB" sz="2000" b="1" dirty="0"/>
              <a:t>student satisfaction 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/>
              <a:t>Creative Foundations unit </a:t>
            </a:r>
            <a:r>
              <a:rPr lang="en-GB" sz="2000" dirty="0"/>
              <a:t>(200 students </a:t>
            </a:r>
            <a:r>
              <a:rPr lang="en-GB" sz="2000" dirty="0" err="1"/>
              <a:t>yr</a:t>
            </a:r>
            <a:r>
              <a:rPr lang="en-GB" sz="2000" dirty="0"/>
              <a:t> 1)– student learning around </a:t>
            </a:r>
            <a:r>
              <a:rPr lang="en-GB" sz="2000" b="1" dirty="0"/>
              <a:t>creativity &amp; cross-course working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/>
              <a:t>Situated Practices– BA Photography </a:t>
            </a:r>
            <a:r>
              <a:rPr lang="en-GB" sz="2000" dirty="0"/>
              <a:t>(80 students </a:t>
            </a:r>
            <a:r>
              <a:rPr lang="en-GB" sz="2000" dirty="0" err="1"/>
              <a:t>yr</a:t>
            </a:r>
            <a:r>
              <a:rPr lang="en-GB" sz="2000" dirty="0"/>
              <a:t> 2) - co-creation mapping </a:t>
            </a:r>
            <a:r>
              <a:rPr lang="en-GB" sz="2000" b="1" dirty="0"/>
              <a:t>student journey</a:t>
            </a:r>
            <a:r>
              <a:rPr lang="en-GB" sz="2000" dirty="0"/>
              <a:t> 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 err="1"/>
              <a:t>Photofictions</a:t>
            </a:r>
            <a:r>
              <a:rPr lang="en-GB" sz="2000" b="1" dirty="0"/>
              <a:t> BA Photography</a:t>
            </a:r>
            <a:r>
              <a:rPr lang="en-GB" sz="2000" dirty="0"/>
              <a:t> (80 students </a:t>
            </a:r>
            <a:r>
              <a:rPr lang="en-GB" sz="2000" dirty="0" err="1"/>
              <a:t>yr</a:t>
            </a:r>
            <a:r>
              <a:rPr lang="en-GB" sz="2000" dirty="0"/>
              <a:t> 1) - </a:t>
            </a:r>
            <a:r>
              <a:rPr lang="en-GB" sz="2000" b="1" dirty="0"/>
              <a:t>growth mindsets/personal efficacy</a:t>
            </a:r>
            <a:r>
              <a:rPr lang="en-GB" sz="2000" dirty="0"/>
              <a:t>, sustained working and confidence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/>
              <a:t>Research project </a:t>
            </a:r>
            <a:r>
              <a:rPr lang="en-GB" sz="2000" dirty="0"/>
              <a:t>(200 students </a:t>
            </a:r>
            <a:r>
              <a:rPr lang="en-GB" sz="2000" dirty="0" err="1"/>
              <a:t>yr</a:t>
            </a:r>
            <a:r>
              <a:rPr lang="en-GB" sz="2000" dirty="0"/>
              <a:t>)– assessing </a:t>
            </a:r>
            <a:r>
              <a:rPr lang="en-GB" sz="2000" b="1" dirty="0"/>
              <a:t>iterative developments</a:t>
            </a:r>
            <a:r>
              <a:rPr lang="en-GB" sz="2000" dirty="0"/>
              <a:t>, student journey and experience, and </a:t>
            </a:r>
            <a:r>
              <a:rPr lang="en-GB" sz="2000" b="1" dirty="0"/>
              <a:t>writing retreat model</a:t>
            </a:r>
          </a:p>
          <a:p>
            <a:pPr marL="457200" lvl="0" indent="-457200" fontAlgn="base">
              <a:buFont typeface="+mj-lt"/>
              <a:buAutoNum type="arabicPeriod"/>
            </a:pPr>
            <a:r>
              <a:rPr lang="en-GB" sz="2000" b="1" dirty="0"/>
              <a:t>Photography Zine Project </a:t>
            </a:r>
            <a:r>
              <a:rPr lang="en-GB" sz="2000" dirty="0"/>
              <a:t>(15 students) – community building and student engagement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13256-6054-5046-AD9F-4DBFE1BDA3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EC7DA1-4F6B-5E49-86FB-6CE131EAD3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20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6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CB891E-D43C-1A4A-94F1-BE7A4D8376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04070C-AE66-8742-85BF-0FB86F1F44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Example: Advice Cards and Learning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810D6-46A9-5741-B8F9-AA63FB576E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818494" cy="4357688"/>
          </a:xfrm>
        </p:spPr>
        <p:txBody>
          <a:bodyPr/>
          <a:lstStyle/>
          <a:p>
            <a:r>
              <a:rPr lang="en-US" dirty="0"/>
              <a:t>Students reflect on what they have learned</a:t>
            </a:r>
          </a:p>
          <a:p>
            <a:r>
              <a:rPr lang="en-US" dirty="0"/>
              <a:t>Advice for next student can be used with new cohort – in their own voice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084B6-A4DB-E546-AB10-8996430BC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65DAB8-FF35-8148-86C3-6E20B8822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21</a:t>
            </a:fld>
            <a:r>
              <a:rPr lang="en-GB"/>
              <a:t> </a:t>
            </a:r>
            <a:endParaRPr lang="en-GB" dirty="0"/>
          </a:p>
        </p:txBody>
      </p:sp>
      <p:sp>
        <p:nvSpPr>
          <p:cNvPr id="10" name="Rectangle 9" descr="text box">
            <a:extLst>
              <a:ext uri="{FF2B5EF4-FFF2-40B4-BE49-F238E27FC236}">
                <a16:creationId xmlns:a16="http://schemas.microsoft.com/office/drawing/2014/main" id="{6B04C364-A682-414C-AE13-700003EA412B}"/>
              </a:ext>
            </a:extLst>
          </p:cNvPr>
          <p:cNvSpPr/>
          <p:nvPr/>
        </p:nvSpPr>
        <p:spPr>
          <a:xfrm>
            <a:off x="5616000" y="3429000"/>
            <a:ext cx="609600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en-GB" i="1" dirty="0"/>
              <a:t>DO NOT LEAVE EVERYTHING TO THE LAST MINUTE. Give </a:t>
            </a:r>
            <a:r>
              <a:rPr lang="en-GB" i="1" dirty="0" err="1"/>
              <a:t>urself</a:t>
            </a:r>
            <a:r>
              <a:rPr lang="en-GB" i="1" dirty="0"/>
              <a:t> a deadline a week before actual deadline and GET IT DONE LITTLE SLACKER. Go to the darkroom bar after to celebrate (everyday). Borrow as much equipment as u can from the kit room and do all </a:t>
            </a:r>
            <a:r>
              <a:rPr lang="en-GB" i="1" dirty="0" err="1"/>
              <a:t>ur</a:t>
            </a:r>
            <a:r>
              <a:rPr lang="en-GB" i="1" dirty="0"/>
              <a:t> inductions asap. ALSO GET EQUIPMENT FUND IF U CAN!!!!! </a:t>
            </a:r>
          </a:p>
        </p:txBody>
      </p:sp>
      <p:sp>
        <p:nvSpPr>
          <p:cNvPr id="11" name="Speech Bubble: Rectangle 8" descr="speech bubble">
            <a:extLst>
              <a:ext uri="{FF2B5EF4-FFF2-40B4-BE49-F238E27FC236}">
                <a16:creationId xmlns:a16="http://schemas.microsoft.com/office/drawing/2014/main" id="{33FCD81E-A45D-2A4B-816C-2A9946249EAF}"/>
              </a:ext>
            </a:extLst>
          </p:cNvPr>
          <p:cNvSpPr/>
          <p:nvPr/>
        </p:nvSpPr>
        <p:spPr>
          <a:xfrm>
            <a:off x="894080" y="3429000"/>
            <a:ext cx="3502322" cy="1446533"/>
          </a:xfrm>
          <a:prstGeom prst="wedgeRect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i="1" dirty="0">
                <a:solidFill>
                  <a:srgbClr val="000000"/>
                </a:solidFill>
                <a:latin typeface="Aptos"/>
              </a:rPr>
              <a:t>ADVICE ‘Stick with your supervisor's advice - there's often more than one way and you might receive multiple answers from different tutors.’</a:t>
            </a:r>
            <a:endParaRPr lang="en-GB" sz="1600" dirty="0">
              <a:solidFill>
                <a:srgbClr val="00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24275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9D923D-207A-654D-842F-090AA02363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31E02DF-9EBC-7D4A-9D4B-5F4D776FFE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Example: Pain points on the journey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217D8-43BA-FC42-9C60-43E017843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>
                <a:cs typeface="Arial"/>
              </a:rPr>
              <a:t>This helps chart bottlenecks, moments of anxiety etc, and students reflect on their own processes of learning, discuss improvements as they map</a:t>
            </a:r>
            <a:endParaRPr lang="en-GB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15317-CEAD-174E-BFFA-0B4E4A0967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5012B-EFFE-9246-90F2-F5697863EA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22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7" name="Content Placeholder 5" descr="A paper with writing on it&#10;&#10;AI-generated content may be incorrect.">
            <a:extLst>
              <a:ext uri="{FF2B5EF4-FFF2-40B4-BE49-F238E27FC236}">
                <a16:creationId xmlns:a16="http://schemas.microsoft.com/office/drawing/2014/main" id="{1F18C7AD-9577-8B4B-96DF-792BA1C6C9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0308" y="2984326"/>
            <a:ext cx="6577852" cy="276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55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52B887-5DAB-6A48-92D2-D7CFCF9DF8B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97192F5-BEE6-8B43-A709-12CADB4F7D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Example: Road map to assessment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0657D-7A80-0D4A-A5CE-94A3B2130A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077738" cy="4357688"/>
          </a:xfrm>
        </p:spPr>
        <p:txBody>
          <a:bodyPr/>
          <a:lstStyle/>
          <a:p>
            <a:r>
              <a:rPr lang="en-US" dirty="0"/>
              <a:t>Collaborative planning exercise in Miro leads to personal milestones chart</a:t>
            </a:r>
          </a:p>
          <a:p>
            <a:r>
              <a:rPr lang="en-US" dirty="0"/>
              <a:t>Seeing how students break down and sustain a long project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47A4-4B29-6841-BF07-4929D5B7D7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4615E-0723-F640-9312-4449F83C3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23</a:t>
            </a:fld>
            <a:r>
              <a:rPr lang="en-GB"/>
              <a:t> </a:t>
            </a:r>
            <a:endParaRPr lang="en-GB" dirty="0"/>
          </a:p>
        </p:txBody>
      </p:sp>
      <p:pic>
        <p:nvPicPr>
          <p:cNvPr id="7" name="Picture 2" descr="A close-up of a list of writing&#10;&#10;AI-generated content may be incorrect.">
            <a:extLst>
              <a:ext uri="{FF2B5EF4-FFF2-40B4-BE49-F238E27FC236}">
                <a16:creationId xmlns:a16="http://schemas.microsoft.com/office/drawing/2014/main" id="{62CD4B88-25E2-5D47-BCA9-AB39FCA83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5160" y="3429000"/>
            <a:ext cx="4907339" cy="248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screenshot of an evaluative tool">
            <a:extLst>
              <a:ext uri="{FF2B5EF4-FFF2-40B4-BE49-F238E27FC236}">
                <a16:creationId xmlns:a16="http://schemas.microsoft.com/office/drawing/2014/main" id="{509311FD-A8DA-664E-B02B-603E294BA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89" y="3394064"/>
            <a:ext cx="2849280" cy="251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5276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943B9F6-1A43-2445-8E3C-7D2BEB2F62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26CB91-1CFD-B54D-9B90-F9077071DC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Partnership approach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A36C6-EA74-294D-933C-DF8AE1100D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413861" cy="4357688"/>
          </a:xfrm>
        </p:spPr>
        <p:txBody>
          <a:bodyPr/>
          <a:lstStyle/>
          <a:p>
            <a:r>
              <a:rPr lang="en-US" dirty="0"/>
              <a:t>Co-creating progress of units with students</a:t>
            </a:r>
          </a:p>
          <a:p>
            <a:r>
              <a:rPr lang="en-US" dirty="0"/>
              <a:t>Engaging students in reflection and conversation</a:t>
            </a:r>
          </a:p>
          <a:p>
            <a:r>
              <a:rPr lang="en-US" dirty="0"/>
              <a:t>Making evaluation helpful now</a:t>
            </a:r>
          </a:p>
          <a:p>
            <a:r>
              <a:rPr lang="en-US" dirty="0"/>
              <a:t>Embedded into student journey of unit/session</a:t>
            </a:r>
          </a:p>
          <a:p>
            <a:r>
              <a:rPr lang="en-US" dirty="0"/>
              <a:t>More inclusive data gathering</a:t>
            </a:r>
          </a:p>
          <a:p>
            <a:r>
              <a:rPr lang="en-US" dirty="0"/>
              <a:t>Developing learning literacies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Above all avoiding surveys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AD98B-A6C7-604F-BD34-6C5CB57CB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617D6-480F-4148-BAB9-8B9DABE985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24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5876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4B11CC-9F79-A146-B71F-D9BF7D515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1FD45F-A5A6-BC46-917B-473087AE08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Impacts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FB98E-1B33-C743-A579-8FD0507D3D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033701" cy="4357688"/>
          </a:xfrm>
        </p:spPr>
        <p:txBody>
          <a:bodyPr/>
          <a:lstStyle/>
          <a:p>
            <a:r>
              <a:rPr lang="en-US" dirty="0"/>
              <a:t>Enhancing units that encompass around 700 students – sustained improvements</a:t>
            </a:r>
          </a:p>
          <a:p>
            <a:r>
              <a:rPr lang="en-US" dirty="0"/>
              <a:t>Attainment and engagement indicators improved</a:t>
            </a:r>
          </a:p>
          <a:p>
            <a:r>
              <a:rPr lang="en-US" dirty="0"/>
              <a:t>Reach and inclusivity – </a:t>
            </a:r>
            <a:r>
              <a:rPr lang="en-US" dirty="0" err="1"/>
              <a:t>eg</a:t>
            </a:r>
            <a:r>
              <a:rPr lang="en-US" dirty="0"/>
              <a:t> 182 points of feedback from students across the various touch points</a:t>
            </a:r>
          </a:p>
          <a:p>
            <a:r>
              <a:rPr lang="en-US" dirty="0"/>
              <a:t>Building detailed evidence-base of what works via blog to share best practice</a:t>
            </a:r>
          </a:p>
          <a:p>
            <a:pPr fontAlgn="base"/>
            <a:r>
              <a:rPr lang="en-US" dirty="0" err="1"/>
              <a:t>Recognising</a:t>
            </a:r>
            <a:r>
              <a:rPr lang="en-US" dirty="0"/>
              <a:t> the innovative work staff do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1A5E8-6A54-D64E-9907-6CC064DD2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62E03-EFCF-9647-8994-072DF35D0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25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8871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5D79A7-1A9D-6044-84F0-1A7C90896F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6025ACE-FB62-4947-BEC9-E3F3DBD4EC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Wider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2689D-0CD1-DC41-B567-456BEF6CFA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Local-level evaluation dovetails institutional evaluation</a:t>
            </a:r>
          </a:p>
          <a:p>
            <a:r>
              <a:rPr lang="en-US" dirty="0" err="1"/>
              <a:t>OfS</a:t>
            </a:r>
            <a:r>
              <a:rPr lang="en-US" dirty="0"/>
              <a:t> focus on developing self-evaluation processes</a:t>
            </a:r>
          </a:p>
          <a:p>
            <a:r>
              <a:rPr lang="en-US" dirty="0"/>
              <a:t>Dynamic evaluative processes (</a:t>
            </a:r>
            <a:r>
              <a:rPr lang="en-US" dirty="0" err="1"/>
              <a:t>Mazzucato</a:t>
            </a:r>
            <a:r>
              <a:rPr lang="en-US" dirty="0"/>
              <a:t>, 2025)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18BF2-0641-F348-BDCD-BBBE2641C7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55636D-DDAB-E84A-9F0A-143D6491C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26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5434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3C4B3FD-49E2-974F-BEAB-DEED945351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AE3A8A-B1C4-004A-99C8-5C39E2AD7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1F2AD-76A4-D44B-B19A-B7B38E1ECE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299410" cy="4357688"/>
          </a:xfrm>
        </p:spPr>
        <p:txBody>
          <a:bodyPr/>
          <a:lstStyle/>
          <a:p>
            <a:r>
              <a:rPr lang="en-GB" dirty="0"/>
              <a:t>Nygaard, C., </a:t>
            </a:r>
            <a:r>
              <a:rPr lang="en-GB" dirty="0" err="1"/>
              <a:t>Belluigi</a:t>
            </a:r>
            <a:r>
              <a:rPr lang="en-GB" dirty="0"/>
              <a:t>, D.Z., 2011. A proposed methodology for contextualised evaluation in higher education. Assessment &amp; Evaluation in Higher Education 36, 657–671. </a:t>
            </a:r>
            <a:r>
              <a:rPr lang="en-GB" dirty="0">
                <a:hlinkClick r:id="rId2"/>
              </a:rPr>
              <a:t>https://doi.org/10.1080/02602931003650037</a:t>
            </a:r>
            <a:endParaRPr lang="en-GB" dirty="0"/>
          </a:p>
          <a:p>
            <a:r>
              <a:rPr lang="en-GB" dirty="0" err="1"/>
              <a:t>Mazzucato</a:t>
            </a:r>
            <a:r>
              <a:rPr lang="en-GB" dirty="0"/>
              <a:t>, M., 2025. The Public Value of Arts and Culture. UCL Institute for Innovation and Public Purpose.</a:t>
            </a:r>
          </a:p>
          <a:p>
            <a:r>
              <a:rPr lang="en-GB" dirty="0"/>
              <a:t>Parsons, D., 2017. Demystifying evaluation: Practical approaches for researchers and users, 1st ed. Bristol University Press. </a:t>
            </a:r>
            <a:r>
              <a:rPr lang="en-GB" dirty="0">
                <a:hlinkClick r:id="rId3"/>
              </a:rPr>
              <a:t>https://doi.org/10.2307/j.ctt1t89h20</a:t>
            </a:r>
            <a:endParaRPr lang="en-GB" dirty="0"/>
          </a:p>
          <a:p>
            <a:endParaRPr lang="en-GB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A48C3-23E8-D943-ADC7-DE780D66EA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DAA32F-67B4-0C4E-8B84-D0EA8A43E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27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3464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A9FF79-05E3-5549-BA0E-47030AC53A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7DB8F3-E45D-EC40-B1D9-241D72DB6F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7942-5963-EE48-8264-F8DDAFD0F06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1"/>
            <a:r>
              <a:rPr lang="en-US"/>
              <a:t>Questions?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Blog - </a:t>
            </a:r>
            <a:r>
              <a:rPr lang="en-US" dirty="0">
                <a:hlinkClick r:id="rId2"/>
              </a:rPr>
              <a:t>https://positiveevaluation.myblog.arts.ac.uk/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COLLABORATIONS?</a:t>
            </a:r>
          </a:p>
          <a:p>
            <a:pPr lvl="1"/>
            <a:r>
              <a:rPr lang="en-US" dirty="0"/>
              <a:t>I would love to hear from you</a:t>
            </a:r>
          </a:p>
          <a:p>
            <a:pPr lvl="1"/>
            <a:r>
              <a:rPr lang="en-US" dirty="0">
                <a:hlinkClick r:id="rId3"/>
              </a:rPr>
              <a:t>F.hall@lcc.arts.ac.uk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EEE80-C684-CC4D-A422-07A8CCFAD6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 Evaluation Partnerships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FD027C-B06F-DA4A-B0C0-530CD4833D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28</a:t>
            </a:fld>
            <a:r>
              <a:rPr lang="en-GB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6251202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9" id="{336B1207-8926-7246-AB2C-F3F824639BA1}" vid="{315AD3D6-F850-1842-AE2F-AD3BC3F7DA3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CE6FD8723CC5847A7FE7425C9B8BD82" ma:contentTypeVersion="12" ma:contentTypeDescription="Create a new document." ma:contentTypeScope="" ma:versionID="5c5645eea39d4a1e01d5af50e283fdd2">
  <xsd:schema xmlns:xsd="http://www.w3.org/2001/XMLSchema" xmlns:xs="http://www.w3.org/2001/XMLSchema" xmlns:p="http://schemas.microsoft.com/office/2006/metadata/properties" xmlns:ns2="8a4ba4df-95ed-4241-b54f-04803280e80d" xmlns:ns3="10f681cd-7b05-4387-997a-3889df02cc60" targetNamespace="http://schemas.microsoft.com/office/2006/metadata/properties" ma:root="true" ma:fieldsID="e0fae72e0dfc38515368dd092ff95479" ns2:_="" ns3:_="">
    <xsd:import namespace="8a4ba4df-95ed-4241-b54f-04803280e80d"/>
    <xsd:import namespace="10f681cd-7b05-4387-997a-3889df02c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a4df-95ed-4241-b54f-04803280e8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681cd-7b05-4387-997a-3889df02c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F71AED-7DD2-4D0E-B56F-2388688E4C5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FC71C0E-110D-4433-9233-B4A830CD2E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29317F-2F4A-42DE-A1C0-3B31ECAA10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4ba4df-95ed-4241-b54f-04803280e80d"/>
    <ds:schemaRef ds:uri="10f681cd-7b05-4387-997a-3889df02c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UAL Theme</Template>
  <TotalTime>1425</TotalTime>
  <Words>1267</Words>
  <Application>Microsoft Macintosh PowerPoint</Application>
  <PresentationFormat>Widescreen</PresentationFormat>
  <Paragraphs>217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Arial</vt:lpstr>
      <vt:lpstr>Calibri</vt:lpstr>
      <vt:lpstr>Wingdings 2</vt:lpstr>
      <vt:lpstr>UAL Theme</vt:lpstr>
      <vt:lpstr>Evaluation Partnerships –  Embedding evaluation into teaching practice for educational enhancement  Dr Frania Hall, Media School, LCC, UAL.</vt:lpstr>
      <vt:lpstr>Contextualised Evaluation</vt:lpstr>
      <vt:lpstr>OUTLINE OF SESSION</vt:lpstr>
      <vt:lpstr>MEDIA SCHOOL</vt:lpstr>
      <vt:lpstr>Development of Research-based Framework</vt:lpstr>
      <vt:lpstr>Evaluation Project</vt:lpstr>
      <vt:lpstr>Underlying principles</vt:lpstr>
      <vt:lpstr>Evaluation Relationships - School &amp; Institution </vt:lpstr>
      <vt:lpstr>Evaluation for teaching and learning</vt:lpstr>
      <vt:lpstr>Staff/Student Evaluation Alignment</vt:lpstr>
      <vt:lpstr>Evaluative Mindset</vt:lpstr>
      <vt:lpstr>Evaluative Culture</vt:lpstr>
      <vt:lpstr>Application</vt:lpstr>
      <vt:lpstr>Blog development – tools and database</vt:lpstr>
      <vt:lpstr>HOW IT WORKS: 1 Design</vt:lpstr>
      <vt:lpstr>HOW IT WORKS: 2 Qualitative Touchpoints</vt:lpstr>
      <vt:lpstr>HOW IT WORKS: 3 Analysis</vt:lpstr>
      <vt:lpstr>Evidenced best practice</vt:lpstr>
      <vt:lpstr>Summaries - Finding new ideas</vt:lpstr>
      <vt:lpstr>Example projects</vt:lpstr>
      <vt:lpstr>Example: Advice Cards and Learning</vt:lpstr>
      <vt:lpstr>Example: Pain points on the journey </vt:lpstr>
      <vt:lpstr>Example: Road map to assessment</vt:lpstr>
      <vt:lpstr>Partnership approach</vt:lpstr>
      <vt:lpstr>Impacts</vt:lpstr>
      <vt:lpstr>Wider picture</vt:lpstr>
      <vt:lpstr>References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Frania Hall</dc:creator>
  <cp:lastModifiedBy>Frania Hall</cp:lastModifiedBy>
  <cp:revision>35</cp:revision>
  <cp:lastPrinted>2025-11-19T15:15:22Z</cp:lastPrinted>
  <dcterms:created xsi:type="dcterms:W3CDTF">2025-10-30T09:22:33Z</dcterms:created>
  <dcterms:modified xsi:type="dcterms:W3CDTF">2025-12-09T14:51:16Z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0x0101009CE6FD8723CC5847A7FE7425C9B8BD82</vt:lpwstr>
  </property>
</Properties>
</file>