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5" r:id="rId9"/>
    <p:sldId id="268" r:id="rId10"/>
    <p:sldId id="266" r:id="rId11"/>
    <p:sldId id="267" r:id="rId12"/>
  </p:sldIdLst>
  <p:sldSz cx="9144000" cy="5143500" type="screen16x9"/>
  <p:notesSz cx="6858000" cy="9144000"/>
  <p:embeddedFontLst>
    <p:embeddedFont>
      <p:font typeface="Helvetica Neue" panose="02000503000000020004" pitchFamily="2" charset="0"/>
      <p:regular r:id="rId14"/>
      <p:bold r:id="rId15"/>
      <p:italic r:id="rId16"/>
      <p:boldItalic r:id="rId1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343"/>
    <p:restoredTop sz="94260"/>
  </p:normalViewPr>
  <p:slideViewPr>
    <p:cSldViewPr snapToGrid="0">
      <p:cViewPr varScale="1">
        <p:scale>
          <a:sx n="158" d="100"/>
          <a:sy n="158" d="100"/>
        </p:scale>
        <p:origin x="336" y="17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g15251cb56ed_0_1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" name="Google Shape;61;g15251cb56ed_0_1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g15251cb56ed_0_9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" name="Google Shape;67;g15251cb56ed_0_9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g15251cb56ed_0_1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" name="Google Shape;74;g15251cb56ed_0_1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g15251cb56ed_0_10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0" name="Google Shape;80;g15251cb56ed_0_10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g15251cb56ed_0_1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" name="Google Shape;86;g15251cb56ed_0_1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g15251cb56ed_0_1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" name="Google Shape;86;g15251cb56ed_0_1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51766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g15251cb56ed_0_1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" name="Google Shape;86;g15251cb56ed_0_1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2790200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g15251cb56ed_0_1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" name="Google Shape;86;g15251cb56ed_0_1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2665620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g15251cb56ed_0_1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" name="Google Shape;86;g15251cb56ed_0_1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9221047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g15251cb56ed_0_1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" name="Google Shape;86;g15251cb56ed_0_1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461503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7B7"/>
        </a:solidFill>
        <a:effectLst/>
      </p:bgPr>
    </p:bg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>
            <a:spLocks noGrp="1"/>
          </p:cNvSpPr>
          <p:nvPr>
            <p:ph type="ctrTitle"/>
          </p:nvPr>
        </p:nvSpPr>
        <p:spPr>
          <a:xfrm>
            <a:off x="311708" y="7382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dirty="0">
                <a:latin typeface="Helvetica" pitchFamily="2" charset="0"/>
                <a:ea typeface="Helvetica Neue"/>
                <a:cs typeface="Helvetica Neue"/>
                <a:sym typeface="Helvetica Neue"/>
              </a:rPr>
              <a:t>Plastic Monsters:</a:t>
            </a:r>
            <a:endParaRPr b="1" dirty="0">
              <a:latin typeface="Helvetica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55" name="Google Shape;55;p13"/>
          <p:cNvSpPr txBox="1">
            <a:spLocks noGrp="1"/>
          </p:cNvSpPr>
          <p:nvPr>
            <p:ph type="subTitle" idx="1"/>
          </p:nvPr>
        </p:nvSpPr>
        <p:spPr>
          <a:xfrm>
            <a:off x="311700" y="2104325"/>
            <a:ext cx="8520600" cy="136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dirty="0">
                <a:latin typeface="Helvetica" pitchFamily="2" charset="0"/>
                <a:ea typeface="Helvetica Neue"/>
                <a:cs typeface="Helvetica Neue"/>
                <a:sym typeface="Helvetica Neue"/>
              </a:rPr>
              <a:t>Community cultural responses in</a:t>
            </a:r>
            <a:br>
              <a:rPr lang="en-GB" b="1" dirty="0">
                <a:latin typeface="Helvetica" pitchFamily="2" charset="0"/>
                <a:ea typeface="Helvetica Neue"/>
                <a:cs typeface="Helvetica Neue"/>
                <a:sym typeface="Helvetica Neue"/>
              </a:rPr>
            </a:br>
            <a:r>
              <a:rPr lang="en-GB" b="1" dirty="0">
                <a:latin typeface="Helvetica" pitchFamily="2" charset="0"/>
                <a:ea typeface="Helvetica Neue"/>
                <a:cs typeface="Helvetica Neue"/>
                <a:sym typeface="Helvetica Neue"/>
              </a:rPr>
              <a:t>UN COP26, Kenya, Bangladesh</a:t>
            </a:r>
            <a:endParaRPr b="1" dirty="0">
              <a:latin typeface="Helvetica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56" name="Google Shape;56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138787" y="3404175"/>
            <a:ext cx="3129599" cy="2078274"/>
          </a:xfrm>
          <a:prstGeom prst="rect">
            <a:avLst/>
          </a:prstGeom>
          <a:noFill/>
          <a:ln>
            <a:noFill/>
          </a:ln>
        </p:spPr>
      </p:pic>
      <p:pic>
        <p:nvPicPr>
          <p:cNvPr id="57" name="Google Shape;57;p1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953300" y="4287851"/>
            <a:ext cx="2029574" cy="722275"/>
          </a:xfrm>
          <a:prstGeom prst="rect">
            <a:avLst/>
          </a:prstGeom>
          <a:noFill/>
          <a:ln>
            <a:noFill/>
          </a:ln>
        </p:spPr>
      </p:pic>
      <p:pic>
        <p:nvPicPr>
          <p:cNvPr id="58" name="Google Shape;58;p1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97800" y="4127075"/>
            <a:ext cx="2365575" cy="8830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7B7"/>
        </a:solidFill>
        <a:effectLst/>
      </p:bgPr>
    </p:bg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1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>
                <a:latin typeface="Helvetica Neue"/>
                <a:ea typeface="Helvetica Neue"/>
                <a:cs typeface="Helvetica Neue"/>
                <a:sym typeface="Helvetica Neue"/>
              </a:rPr>
              <a:t>Why Plastic Monsters?</a:t>
            </a:r>
            <a:endParaRPr b="1"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64" name="Google Shape;64;p14"/>
          <p:cNvSpPr txBox="1">
            <a:spLocks noGrp="1"/>
          </p:cNvSpPr>
          <p:nvPr>
            <p:ph type="body" idx="1"/>
          </p:nvPr>
        </p:nvSpPr>
        <p:spPr>
          <a:xfrm>
            <a:off x="1245675" y="1152475"/>
            <a:ext cx="75867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i="1">
              <a:solidFill>
                <a:srgbClr val="351C75"/>
              </a:solidFill>
            </a:endParaRP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i="1"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2400" i="1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Will you have me buried? Be my guest! Let me assure you that I will turn that land into a desert.</a:t>
            </a:r>
            <a:endParaRPr sz="2400" i="1"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marL="914400" lvl="0" indent="457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i="1">
              <a:solidFill>
                <a:schemeClr val="dk1"/>
              </a:solidFill>
            </a:endParaRPr>
          </a:p>
          <a:p>
            <a:pPr marL="914400" lvl="0" indent="457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2400" i="1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– প্লাস্টিক (Plastica), </a:t>
            </a:r>
            <a:endParaRPr sz="2400" i="1"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marL="1371600" lvl="0" indent="457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2400" i="1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Bangladesh, November 2021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7B7"/>
        </a:solidFill>
        <a:effectLst/>
      </p:bgPr>
    </p:bg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>
                <a:latin typeface="Helvetica Neue"/>
                <a:ea typeface="Helvetica Neue"/>
                <a:cs typeface="Helvetica Neue"/>
                <a:sym typeface="Helvetica Neue"/>
              </a:rPr>
              <a:t>Aesthetic Influences</a:t>
            </a:r>
            <a:endParaRPr b="1"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70" name="Google Shape;70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701" y="445025"/>
            <a:ext cx="3231525" cy="3237226"/>
          </a:xfrm>
          <a:prstGeom prst="rect">
            <a:avLst/>
          </a:prstGeom>
          <a:noFill/>
          <a:ln>
            <a:noFill/>
          </a:ln>
        </p:spPr>
      </p:pic>
      <p:pic>
        <p:nvPicPr>
          <p:cNvPr id="71" name="Google Shape;71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93821" y="1355725"/>
            <a:ext cx="4516000" cy="30099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7B7"/>
        </a:solidFill>
        <a:effectLst/>
      </p:bgPr>
    </p:bg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1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39285"/>
              <a:buFont typeface="Arial"/>
              <a:buNone/>
            </a:pPr>
            <a:r>
              <a:rPr lang="en-GB" b="1" dirty="0">
                <a:latin typeface="Helvetica Neue"/>
                <a:ea typeface="Helvetica Neue"/>
                <a:cs typeface="Helvetica Neue"/>
                <a:sym typeface="Helvetica Neue"/>
              </a:rPr>
              <a:t>Arts-based methods as research methodologies</a:t>
            </a:r>
            <a:endParaRPr b="1" dirty="0">
              <a:latin typeface="Helvetica Neue"/>
              <a:ea typeface="Helvetica Neue"/>
              <a:cs typeface="Helvetica Neue"/>
              <a:sym typeface="Helvetica Neu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C748052-E45C-66CB-70E2-F1E9A640E73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25" b="8978"/>
          <a:stretch/>
        </p:blipFill>
        <p:spPr bwMode="auto">
          <a:xfrm>
            <a:off x="2456953" y="1244372"/>
            <a:ext cx="6490252" cy="3644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7B7"/>
        </a:solidFill>
        <a:effectLst/>
      </p:bgPr>
    </p:bg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17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>
                <a:latin typeface="Helvetica Neue"/>
                <a:ea typeface="Helvetica Neue"/>
                <a:cs typeface="Helvetica Neue"/>
                <a:sym typeface="Helvetica Neue"/>
              </a:rPr>
              <a:t>The STEPP Project</a:t>
            </a:r>
            <a:endParaRPr b="1"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83" name="Google Shape;83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028576" y="1127250"/>
            <a:ext cx="5571000" cy="37185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7B7"/>
        </a:solidFill>
        <a:effectLst/>
      </p:bgPr>
    </p:bg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dirty="0">
                <a:latin typeface="Helvetica Neue"/>
                <a:ea typeface="Helvetica Neue"/>
                <a:cs typeface="Helvetica Neue"/>
                <a:sym typeface="Helvetica Neue"/>
              </a:rPr>
              <a:t>Three Sites</a:t>
            </a:r>
            <a:endParaRPr b="1" dirty="0"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A45181A9-4977-CCEC-DEFB-F9C4313FD9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663" y="1087443"/>
            <a:ext cx="3047337" cy="2285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person wearing a garment&#10;&#10;Description automatically generated with medium confidence">
            <a:extLst>
              <a:ext uri="{FF2B5EF4-FFF2-40B4-BE49-F238E27FC236}">
                <a16:creationId xmlns:a16="http://schemas.microsoft.com/office/drawing/2014/main" id="{86D2187F-8635-70DF-4000-6D7482D8B1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15430" y="1087443"/>
            <a:ext cx="3348740" cy="2274073"/>
          </a:xfrm>
          <a:prstGeom prst="rect">
            <a:avLst/>
          </a:prstGeom>
        </p:spPr>
      </p:pic>
      <p:pic>
        <p:nvPicPr>
          <p:cNvPr id="5" name="Picture 4" descr="A picture containing outdoor, ground, person, dancer&#10;&#10;Description automatically generated">
            <a:extLst>
              <a:ext uri="{FF2B5EF4-FFF2-40B4-BE49-F238E27FC236}">
                <a16:creationId xmlns:a16="http://schemas.microsoft.com/office/drawing/2014/main" id="{5D137874-0CF5-F145-E614-3112A97E981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1098873"/>
            <a:ext cx="2915430" cy="228550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083D139-4F02-D9DC-F990-856DDE5F71BC}"/>
              </a:ext>
            </a:extLst>
          </p:cNvPr>
          <p:cNvSpPr txBox="1"/>
          <p:nvPr/>
        </p:nvSpPr>
        <p:spPr>
          <a:xfrm>
            <a:off x="131395" y="3521407"/>
            <a:ext cx="239286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 i="1" dirty="0"/>
              <a:t>Jitu La Taka</a:t>
            </a:r>
          </a:p>
          <a:p>
            <a:r>
              <a:rPr lang="en-US" sz="1500" dirty="0" err="1"/>
              <a:t>Mukuru</a:t>
            </a:r>
            <a:r>
              <a:rPr lang="en-US" sz="1500" dirty="0"/>
              <a:t>, Nairobi, Kenya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8A794F1-A4B8-0844-F631-D424D3BE0880}"/>
              </a:ext>
            </a:extLst>
          </p:cNvPr>
          <p:cNvSpPr txBox="1"/>
          <p:nvPr/>
        </p:nvSpPr>
        <p:spPr>
          <a:xfrm>
            <a:off x="3514414" y="3533291"/>
            <a:ext cx="21507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 err="1"/>
              <a:t>Plastica</a:t>
            </a:r>
            <a:endParaRPr lang="en-US" i="1" dirty="0"/>
          </a:p>
          <a:p>
            <a:r>
              <a:rPr lang="en-US" dirty="0"/>
              <a:t>Sylhet, Bangladesh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BBF8F74-6CF4-8EF1-8162-5953EA6A7FFA}"/>
              </a:ext>
            </a:extLst>
          </p:cNvPr>
          <p:cNvSpPr txBox="1"/>
          <p:nvPr/>
        </p:nvSpPr>
        <p:spPr>
          <a:xfrm>
            <a:off x="6619742" y="3533291"/>
            <a:ext cx="239286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Plastic Monster </a:t>
            </a:r>
          </a:p>
          <a:p>
            <a:r>
              <a:rPr lang="en-US" dirty="0" err="1"/>
              <a:t>Greenzone</a:t>
            </a:r>
            <a:r>
              <a:rPr lang="en-US" dirty="0"/>
              <a:t>, UN COP26 </a:t>
            </a:r>
          </a:p>
          <a:p>
            <a:r>
              <a:rPr lang="en-US" dirty="0"/>
              <a:t>Glasgow, Scotland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7B7"/>
        </a:solidFill>
        <a:effectLst/>
      </p:bgPr>
    </p:bg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 dirty="0"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7A1CD76-61EF-206D-6448-ACB8E22AB228}"/>
              </a:ext>
            </a:extLst>
          </p:cNvPr>
          <p:cNvSpPr txBox="1"/>
          <p:nvPr/>
        </p:nvSpPr>
        <p:spPr>
          <a:xfrm>
            <a:off x="2286000" y="2421886"/>
            <a:ext cx="4572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dirty="0">
                <a:effectLst/>
              </a:rPr>
              <a:t> </a:t>
            </a:r>
            <a:endParaRPr lang="en-US" dirty="0"/>
          </a:p>
        </p:txBody>
      </p:sp>
      <p:pic>
        <p:nvPicPr>
          <p:cNvPr id="2" name="PlasticMonsters2.mp4" descr="PlasticMonsters2.mp4">
            <a:hlinkClick r:id="" action="ppaction://media"/>
            <a:extLst>
              <a:ext uri="{FF2B5EF4-FFF2-40B4-BE49-F238E27FC236}">
                <a16:creationId xmlns:a16="http://schemas.microsoft.com/office/drawing/2014/main" id="{D32B19AB-7E2C-3CE1-CCB8-808F8BE48D9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3039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15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7B7"/>
        </a:solidFill>
        <a:effectLst/>
      </p:bgPr>
    </p:bg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i="1" dirty="0" err="1">
                <a:latin typeface="Helvetica Neue"/>
                <a:ea typeface="Helvetica Neue"/>
                <a:cs typeface="Helvetica Neue"/>
                <a:sym typeface="Helvetica Neue"/>
              </a:rPr>
              <a:t>Plastica</a:t>
            </a:r>
            <a:r>
              <a:rPr lang="en-GB" b="1" i="1" dirty="0">
                <a:latin typeface="Helvetica Neue"/>
                <a:ea typeface="Helvetica Neue"/>
                <a:cs typeface="Helvetica Neue"/>
                <a:sym typeface="Helvetica Neue"/>
              </a:rPr>
              <a:t> </a:t>
            </a:r>
            <a:r>
              <a:rPr lang="en-GB" b="1" dirty="0">
                <a:latin typeface="Helvetica Neue"/>
                <a:ea typeface="Helvetica Neue"/>
                <a:cs typeface="Helvetica Neue"/>
                <a:sym typeface="Helvetica Neue"/>
              </a:rPr>
              <a:t>– </a:t>
            </a:r>
            <a:br>
              <a:rPr lang="en-GB" b="1" dirty="0">
                <a:latin typeface="Helvetica Neue"/>
                <a:ea typeface="Helvetica Neue"/>
                <a:cs typeface="Helvetica Neue"/>
                <a:sym typeface="Helvetica Neue"/>
              </a:rPr>
            </a:br>
            <a:r>
              <a:rPr lang="en-GB" b="1" dirty="0">
                <a:latin typeface="Helvetica Neue"/>
                <a:ea typeface="Helvetica Neue"/>
                <a:cs typeface="Helvetica Neue"/>
                <a:sym typeface="Helvetica Neue"/>
              </a:rPr>
              <a:t>Sylhet, </a:t>
            </a:r>
            <a:br>
              <a:rPr lang="en-GB" b="1" dirty="0">
                <a:latin typeface="Helvetica Neue"/>
                <a:ea typeface="Helvetica Neue"/>
                <a:cs typeface="Helvetica Neue"/>
                <a:sym typeface="Helvetica Neue"/>
              </a:rPr>
            </a:br>
            <a:r>
              <a:rPr lang="en-GB" b="1" dirty="0">
                <a:latin typeface="Helvetica Neue"/>
                <a:ea typeface="Helvetica Neue"/>
                <a:cs typeface="Helvetica Neue"/>
                <a:sym typeface="Helvetica Neue"/>
              </a:rPr>
              <a:t>Bangladesh </a:t>
            </a:r>
            <a:endParaRPr b="1" dirty="0"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3" name="Picture 2" descr="A person wearing a garment&#10;&#10;Description automatically generated with medium confidence">
            <a:extLst>
              <a:ext uri="{FF2B5EF4-FFF2-40B4-BE49-F238E27FC236}">
                <a16:creationId xmlns:a16="http://schemas.microsoft.com/office/drawing/2014/main" id="{4624E0F1-1631-A499-FB48-7E481E4B20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0506" y="223901"/>
            <a:ext cx="6692133" cy="4544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3330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7B7"/>
        </a:solidFill>
        <a:effectLst/>
      </p:bgPr>
    </p:bg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i="1" dirty="0">
                <a:latin typeface="Helvetica Neue"/>
                <a:ea typeface="Helvetica Neue"/>
                <a:cs typeface="Helvetica Neue"/>
                <a:sym typeface="Helvetica Neue"/>
              </a:rPr>
              <a:t>Jitu La Taka </a:t>
            </a:r>
            <a:r>
              <a:rPr lang="en-GB" b="1" dirty="0">
                <a:latin typeface="Helvetica Neue"/>
                <a:ea typeface="Helvetica Neue"/>
                <a:cs typeface="Helvetica Neue"/>
                <a:sym typeface="Helvetica Neue"/>
              </a:rPr>
              <a:t>– </a:t>
            </a:r>
            <a:br>
              <a:rPr lang="en-GB" b="1" dirty="0">
                <a:latin typeface="Helvetica Neue"/>
                <a:ea typeface="Helvetica Neue"/>
                <a:cs typeface="Helvetica Neue"/>
                <a:sym typeface="Helvetica Neue"/>
              </a:rPr>
            </a:br>
            <a:r>
              <a:rPr lang="en-GB" b="1" dirty="0" err="1">
                <a:latin typeface="Helvetica Neue"/>
                <a:ea typeface="Helvetica Neue"/>
                <a:cs typeface="Helvetica Neue"/>
                <a:sym typeface="Helvetica Neue"/>
              </a:rPr>
              <a:t>Mukuru</a:t>
            </a:r>
            <a:r>
              <a:rPr lang="en-GB" b="1" dirty="0">
                <a:latin typeface="Helvetica Neue"/>
                <a:ea typeface="Helvetica Neue"/>
                <a:cs typeface="Helvetica Neue"/>
                <a:sym typeface="Helvetica Neue"/>
              </a:rPr>
              <a:t>, </a:t>
            </a:r>
            <a:br>
              <a:rPr lang="en-GB" b="1" dirty="0">
                <a:latin typeface="Helvetica Neue"/>
                <a:ea typeface="Helvetica Neue"/>
                <a:cs typeface="Helvetica Neue"/>
                <a:sym typeface="Helvetica Neue"/>
              </a:rPr>
            </a:br>
            <a:r>
              <a:rPr lang="en-GB" b="1" dirty="0">
                <a:latin typeface="Helvetica Neue"/>
                <a:ea typeface="Helvetica Neue"/>
                <a:cs typeface="Helvetica Neue"/>
                <a:sym typeface="Helvetica Neue"/>
              </a:rPr>
              <a:t>Nairobi, Kenya </a:t>
            </a:r>
            <a:endParaRPr b="1" dirty="0"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7A1CD76-61EF-206D-6448-ACB8E22AB228}"/>
              </a:ext>
            </a:extLst>
          </p:cNvPr>
          <p:cNvSpPr txBox="1"/>
          <p:nvPr/>
        </p:nvSpPr>
        <p:spPr>
          <a:xfrm>
            <a:off x="2286000" y="2421886"/>
            <a:ext cx="4572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dirty="0">
                <a:effectLst/>
              </a:rPr>
              <a:t> </a:t>
            </a:r>
            <a:endParaRPr lang="en-US" dirty="0"/>
          </a:p>
        </p:txBody>
      </p:sp>
      <p:pic>
        <p:nvPicPr>
          <p:cNvPr id="4" name="Picture 3" descr="A picture containing outdoor, ground, person, dancer&#10;&#10;Description automatically generated">
            <a:extLst>
              <a:ext uri="{FF2B5EF4-FFF2-40B4-BE49-F238E27FC236}">
                <a16:creationId xmlns:a16="http://schemas.microsoft.com/office/drawing/2014/main" id="{CF36B3E6-900D-3BF4-1885-24D4507F8E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4684" y="304899"/>
            <a:ext cx="5783274" cy="4533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89168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7B7"/>
        </a:solidFill>
        <a:effectLst/>
      </p:bgPr>
    </p:bg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i="1" dirty="0">
                <a:latin typeface="Helvetica Neue"/>
                <a:ea typeface="Helvetica Neue"/>
                <a:cs typeface="Helvetica Neue"/>
                <a:sym typeface="Helvetica Neue"/>
              </a:rPr>
              <a:t>Plastic Monster </a:t>
            </a:r>
            <a:r>
              <a:rPr lang="en-GB" b="1" dirty="0">
                <a:latin typeface="Helvetica Neue"/>
                <a:ea typeface="Helvetica Neue"/>
                <a:cs typeface="Helvetica Neue"/>
                <a:sym typeface="Helvetica Neue"/>
              </a:rPr>
              <a:t>– </a:t>
            </a:r>
            <a:br>
              <a:rPr lang="en-GB" b="1" dirty="0">
                <a:latin typeface="Helvetica Neue"/>
                <a:ea typeface="Helvetica Neue"/>
                <a:cs typeface="Helvetica Neue"/>
                <a:sym typeface="Helvetica Neue"/>
              </a:rPr>
            </a:br>
            <a:r>
              <a:rPr lang="en-GB" b="1" dirty="0">
                <a:latin typeface="Helvetica Neue"/>
                <a:ea typeface="Helvetica Neue"/>
                <a:cs typeface="Helvetica Neue"/>
                <a:sym typeface="Helvetica Neue"/>
              </a:rPr>
              <a:t>UN COP26 </a:t>
            </a:r>
            <a:r>
              <a:rPr lang="en-GB" b="1" dirty="0" err="1">
                <a:latin typeface="Helvetica Neue"/>
                <a:ea typeface="Helvetica Neue"/>
                <a:cs typeface="Helvetica Neue"/>
                <a:sym typeface="Helvetica Neue"/>
              </a:rPr>
              <a:t>Greenzone</a:t>
            </a:r>
            <a:r>
              <a:rPr lang="en-GB" b="1" dirty="0">
                <a:latin typeface="Helvetica Neue"/>
                <a:ea typeface="Helvetica Neue"/>
                <a:cs typeface="Helvetica Neue"/>
                <a:sym typeface="Helvetica Neue"/>
              </a:rPr>
              <a:t>, </a:t>
            </a:r>
            <a:br>
              <a:rPr lang="en-GB" b="1" dirty="0">
                <a:latin typeface="Helvetica Neue"/>
                <a:ea typeface="Helvetica Neue"/>
                <a:cs typeface="Helvetica Neue"/>
                <a:sym typeface="Helvetica Neue"/>
              </a:rPr>
            </a:br>
            <a:r>
              <a:rPr lang="en-GB" b="1" dirty="0">
                <a:latin typeface="Helvetica Neue"/>
                <a:ea typeface="Helvetica Neue"/>
                <a:cs typeface="Helvetica Neue"/>
                <a:sym typeface="Helvetica Neue"/>
              </a:rPr>
              <a:t>Glasgow, Scotland</a:t>
            </a:r>
            <a:endParaRPr b="1" dirty="0"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3" name="Picture 2" descr="A child looking at a person in a garment&#10;&#10;Description automatically generated with medium confidence">
            <a:extLst>
              <a:ext uri="{FF2B5EF4-FFF2-40B4-BE49-F238E27FC236}">
                <a16:creationId xmlns:a16="http://schemas.microsoft.com/office/drawing/2014/main" id="{49419397-FFC6-8CC9-544B-A73E3439DF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9193" y="0"/>
            <a:ext cx="3963107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25540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B7B7"/>
        </a:solidFill>
        <a:effectLst/>
      </p:bgPr>
    </p:bg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dirty="0">
                <a:latin typeface="Helvetica Neue"/>
                <a:ea typeface="Helvetica Neue"/>
                <a:cs typeface="Helvetica Neue"/>
                <a:sym typeface="Helvetica Neue"/>
              </a:rPr>
              <a:t>Democratising Research, Creative Processes</a:t>
            </a:r>
            <a:endParaRPr b="1" dirty="0"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1F52C26D-7410-79CB-EBE9-07E5234A6C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399" y="1474117"/>
            <a:ext cx="3482739" cy="972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>
            <a:extLst>
              <a:ext uri="{FF2B5EF4-FFF2-40B4-BE49-F238E27FC236}">
                <a16:creationId xmlns:a16="http://schemas.microsoft.com/office/drawing/2014/main" id="{38FA7E35-1B58-5C59-8427-A8A73FBA8E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68" y="2753662"/>
            <a:ext cx="31750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>
            <a:extLst>
              <a:ext uri="{FF2B5EF4-FFF2-40B4-BE49-F238E27FC236}">
                <a16:creationId xmlns:a16="http://schemas.microsoft.com/office/drawing/2014/main" id="{C290BDDA-6754-C701-9D08-C075E1FA2A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4458" y="1425530"/>
            <a:ext cx="2033831" cy="2042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>
            <a:extLst>
              <a:ext uri="{FF2B5EF4-FFF2-40B4-BE49-F238E27FC236}">
                <a16:creationId xmlns:a16="http://schemas.microsoft.com/office/drawing/2014/main" id="{D13055C7-8820-6403-FF11-400519ECFC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9087" y="3605197"/>
            <a:ext cx="4404575" cy="977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251981"/>
      </p:ext>
    </p:extLst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121</Words>
  <Application>Microsoft Macintosh PowerPoint</Application>
  <PresentationFormat>On-screen Show (16:9)</PresentationFormat>
  <Paragraphs>26</Paragraphs>
  <Slides>11</Slides>
  <Notes>11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Helvetica</vt:lpstr>
      <vt:lpstr>Helvetica Neue</vt:lpstr>
      <vt:lpstr>Arial</vt:lpstr>
      <vt:lpstr>Simple Light</vt:lpstr>
      <vt:lpstr>Plastic Monsters:</vt:lpstr>
      <vt:lpstr>Why Plastic Monsters?</vt:lpstr>
      <vt:lpstr>Aesthetic Influences</vt:lpstr>
      <vt:lpstr>Arts-based methods as research methodologies </vt:lpstr>
      <vt:lpstr>The STEPP Project</vt:lpstr>
      <vt:lpstr>Three Sites</vt:lpstr>
      <vt:lpstr>PowerPoint Presentation</vt:lpstr>
      <vt:lpstr>Plastica –  Sylhet,  Bangladesh </vt:lpstr>
      <vt:lpstr>Jitu La Taka –  Mukuru,  Nairobi, Kenya </vt:lpstr>
      <vt:lpstr>Plastic Monster –  UN COP26 Greenzone,  Glasgow, Scotland</vt:lpstr>
      <vt:lpstr>Democratising Research, Creative Processes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Plastic Monsters:</dc:title>
  <cp:lastModifiedBy>Erika Hughes</cp:lastModifiedBy>
  <cp:revision>3</cp:revision>
  <dcterms:modified xsi:type="dcterms:W3CDTF">2022-09-09T12:36:27Z</dcterms:modified>
</cp:coreProperties>
</file>