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0" r:id="rId4"/>
  </p:sldMasterIdLst>
  <p:notesMasterIdLst>
    <p:notesMasterId r:id="rId22"/>
  </p:notesMasterIdLst>
  <p:handoutMasterIdLst>
    <p:handoutMasterId r:id="rId23"/>
  </p:handoutMasterIdLst>
  <p:sldIdLst>
    <p:sldId id="257" r:id="rId5"/>
    <p:sldId id="324" r:id="rId6"/>
    <p:sldId id="422" r:id="rId7"/>
    <p:sldId id="428" r:id="rId8"/>
    <p:sldId id="426" r:id="rId9"/>
    <p:sldId id="427" r:id="rId10"/>
    <p:sldId id="325" r:id="rId11"/>
    <p:sldId id="423" r:id="rId12"/>
    <p:sldId id="429" r:id="rId13"/>
    <p:sldId id="431" r:id="rId14"/>
    <p:sldId id="430" r:id="rId15"/>
    <p:sldId id="432" r:id="rId16"/>
    <p:sldId id="328" r:id="rId17"/>
    <p:sldId id="437" r:id="rId18"/>
    <p:sldId id="334" r:id="rId19"/>
    <p:sldId id="438" r:id="rId20"/>
    <p:sldId id="28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tthew Heselden" initials="MH" lastIdx="4" clrIdx="0">
    <p:extLst>
      <p:ext uri="{19B8F6BF-5375-455C-9EA6-DF929625EA0E}">
        <p15:presenceInfo xmlns:p15="http://schemas.microsoft.com/office/powerpoint/2012/main" userId="S::m.heselden@arts.ac.uk::cec0677e-25a5-4eed-9fef-b4e71eca8c11" providerId="AD"/>
      </p:ext>
    </p:extLst>
  </p:cmAuthor>
  <p:cmAuthor id="2" name="Stephanie Feather" initials="SF" lastIdx="3" clrIdx="1">
    <p:extLst>
      <p:ext uri="{19B8F6BF-5375-455C-9EA6-DF929625EA0E}">
        <p15:presenceInfo xmlns:p15="http://schemas.microsoft.com/office/powerpoint/2012/main" userId="S::s.feather@arts.ac.uk::27174df1-a550-411e-9b86-4d4953a57290" providerId="AD"/>
      </p:ext>
    </p:extLst>
  </p:cmAuthor>
  <p:cmAuthor id="3" name="Barbara Denton" initials="BD" lastIdx="14" clrIdx="2">
    <p:extLst>
      <p:ext uri="{19B8F6BF-5375-455C-9EA6-DF929625EA0E}">
        <p15:presenceInfo xmlns:p15="http://schemas.microsoft.com/office/powerpoint/2012/main" userId="S-1-5-21-2706140998-3416399097-4274183996-29587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2F2F2"/>
    <a:srgbClr val="FFFFFF"/>
    <a:srgbClr val="F2692B"/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44" autoAdjust="0"/>
    <p:restoredTop sz="52300" autoAdjust="0"/>
  </p:normalViewPr>
  <p:slideViewPr>
    <p:cSldViewPr snapToGrid="0">
      <p:cViewPr varScale="1">
        <p:scale>
          <a:sx n="38" d="100"/>
          <a:sy n="38" d="100"/>
        </p:scale>
        <p:origin x="187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24/03/2026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24/03/2026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My name is Thom Kaczmarek, Senior Lecturer in Games Design here at LCC, and my MA project was titled Lightbot’s Origin and Legacy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77787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AF2369-31CD-E44B-B70E-9591CE2ED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AE9C57-FCA3-0A3E-549D-53CE59D6FE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331145-3E17-D927-2AE2-FF76513187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44F349-100D-D1F3-7875-E4CAEC7F26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3698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CBB853-2C79-6B77-491C-576901391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642D3A-78BF-27A4-7C5B-59A4FBE258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A5E476-1B80-0928-C935-878060D6FA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You may ask, but why should designers program?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F39F20-1D35-585E-BB3B-EA84147E3E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1421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F7EB0-ACA0-0C07-A88E-2FFDE8CE8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E8899D-7A15-ACFA-1AD6-D4F6998A1E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961895-A499-4D30-D311-8B3CCF75D9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 dirty="0"/>
              <a:t>Let me rephrase it.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89556F-EFA8-2295-5105-4FB0DDDF59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6821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45F42-C7D2-2123-6B60-1AD58B856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AC09E6-7A68-0252-9A75-E16E480390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E3EBB0-047D-FCD9-9BC4-969EE4E4BC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9BC3C5-84C6-ACDD-B6E1-C44BCB986B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34933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CDA2B-0281-EDD9-04A9-EBD98F4B0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>
            <a:extLst>
              <a:ext uri="{FF2B5EF4-FFF2-40B4-BE49-F238E27FC236}">
                <a16:creationId xmlns:a16="http://schemas.microsoft.com/office/drawing/2014/main" id="{D0C85A13-164D-8BBB-22DF-29E4F428865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>
            <a:extLst>
              <a:ext uri="{FF2B5EF4-FFF2-40B4-BE49-F238E27FC236}">
                <a16:creationId xmlns:a16="http://schemas.microsoft.com/office/drawing/2014/main" id="{D4E99BDB-C200-97DB-0B7C-CB4C6CD7A10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dirty="0"/>
              <a:t>A significant amount of game design practice is researched and disseminated through playable artefacts, authored by individuals from conflicting schools of thought, with diverse goals: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dirty="0"/>
              <a:t>Game Development (making games)</a:t>
            </a:r>
          </a:p>
          <a:p>
            <a:pPr marL="171450" indent="-171450">
              <a:buFontTx/>
              <a:buChar char="-"/>
            </a:pPr>
            <a:r>
              <a:rPr lang="en-GB" dirty="0"/>
              <a:t>Gamification (applying game mechanics to a non-game context)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dirty="0"/>
              <a:t>Game-Based Learning (utilising a game to teach a concept)</a:t>
            </a:r>
          </a:p>
          <a:p>
            <a:pPr marL="171450" indent="-171450">
              <a:buFontTx/>
              <a:buChar char="-"/>
            </a:pPr>
            <a:r>
              <a:rPr lang="en-GB" dirty="0"/>
              <a:t>Game Studies and </a:t>
            </a:r>
            <a:r>
              <a:rPr lang="en-GB" dirty="0" err="1"/>
              <a:t>Archaeogaming</a:t>
            </a:r>
            <a:r>
              <a:rPr lang="en-GB" dirty="0"/>
              <a:t> (researching games as cultural artefacts)</a:t>
            </a:r>
          </a:p>
          <a:p>
            <a:pPr marL="171450" indent="-171450">
              <a:buFontTx/>
              <a:buChar char="-"/>
            </a:pPr>
            <a:endParaRPr lang="en-GB" dirty="0"/>
          </a:p>
          <a:p>
            <a:pPr marL="0" indent="0">
              <a:buFontTx/>
              <a:buNone/>
            </a:pPr>
            <a:r>
              <a:rPr lang="en-GB" dirty="0"/>
              <a:t>This MA explored all four perspectives, ultimately focusing on the game studies/</a:t>
            </a:r>
            <a:r>
              <a:rPr lang="en-GB" dirty="0" err="1"/>
              <a:t>archaeogaming</a:t>
            </a:r>
            <a:r>
              <a:rPr lang="en-GB" dirty="0"/>
              <a:t> angle. </a:t>
            </a:r>
          </a:p>
          <a:p>
            <a:endParaRPr lang="en-GB" dirty="0"/>
          </a:p>
          <a:p>
            <a:r>
              <a:rPr lang="en-GB" dirty="0"/>
              <a:t>https://ual.cloud.panopto.eu/Panopto/Pages/Viewer.aspx?id=0b44e70c-6b2c-4126-adc9-b27f011ddfb8</a:t>
            </a:r>
          </a:p>
        </p:txBody>
      </p:sp>
      <p:sp>
        <p:nvSpPr>
          <p:cNvPr id="45060" name="Slide Number Placeholder 3">
            <a:extLst>
              <a:ext uri="{FF2B5EF4-FFF2-40B4-BE49-F238E27FC236}">
                <a16:creationId xmlns:a16="http://schemas.microsoft.com/office/drawing/2014/main" id="{E97D9D87-0288-763F-5D0E-DC859D3CE0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06D81C4-BF9F-434F-A48C-7C99C939A592}" type="slidenum">
              <a:rPr lang="en-GB" altLang="en-US" smtClean="0"/>
              <a:pPr/>
              <a:t>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332299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DD047-6EE0-2B4D-C216-2669D4296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1AD807-236F-343A-0EDC-D0003177A5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055C47-4D1F-275D-1125-A2040D1BBD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1.30</a:t>
            </a:r>
          </a:p>
          <a:p>
            <a:br>
              <a:rPr lang="en-GB" dirty="0"/>
            </a:br>
            <a:r>
              <a:rPr lang="en-GB" dirty="0"/>
              <a:t>By looking at the origins and legacy of the Lightbot series I wanted to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utilise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archaeogaming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 subset of media archaeology as "a way of studying recurring cyclical phenomena [of gamification and game based learning to teach programming] that (re)appear and disappear over and over again in media history, somehow seeming to transcend specific historical contexts" (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Huhtamo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1997, p.222)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BCECC3-5300-A87C-CAC4-1B745F57C3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00279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CCE1C-6C65-28CE-C19D-A067B7A93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>
            <a:extLst>
              <a:ext uri="{FF2B5EF4-FFF2-40B4-BE49-F238E27FC236}">
                <a16:creationId xmlns:a16="http://schemas.microsoft.com/office/drawing/2014/main" id="{71CAEB14-8EFE-2793-0865-D1A391F235F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>
            <a:extLst>
              <a:ext uri="{FF2B5EF4-FFF2-40B4-BE49-F238E27FC236}">
                <a16:creationId xmlns:a16="http://schemas.microsoft.com/office/drawing/2014/main" id="{8D07FE91-0E00-811C-DDF9-529722C74A4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dirty="0"/>
              <a:t>Comenius was a 17th-century Czech Academician, contemporary of Bacon and Descartes. He is considered the godfather of the modern educational system and Gamification. His post mortem </a:t>
            </a:r>
            <a:r>
              <a:rPr lang="en-GB" sz="1200" dirty="0" err="1"/>
              <a:t>Spilegium</a:t>
            </a:r>
            <a:r>
              <a:rPr lang="en-GB" sz="1200" dirty="0"/>
              <a:t> </a:t>
            </a:r>
            <a:r>
              <a:rPr lang="en-GB" sz="1200" dirty="0" err="1"/>
              <a:t>didacticum</a:t>
            </a:r>
            <a:r>
              <a:rPr lang="en-GB" sz="1200" dirty="0"/>
              <a:t> (1680) introduces </a:t>
            </a:r>
            <a:r>
              <a:rPr lang="en-GB" sz="1200" dirty="0" err="1"/>
              <a:t>mathetics</a:t>
            </a:r>
            <a:r>
              <a:rPr lang="en-GB" sz="1200" dirty="0"/>
              <a:t> (art of learning).</a:t>
            </a:r>
            <a:endParaRPr lang="en-GB" altLang="en-US" dirty="0"/>
          </a:p>
          <a:p>
            <a:pPr eaLnBrk="1" hangingPunct="1">
              <a:spcBef>
                <a:spcPct val="0"/>
              </a:spcBef>
            </a:pPr>
            <a:endParaRPr lang="en-GB" altLang="en-US" dirty="0"/>
          </a:p>
          <a:p>
            <a:pPr eaLnBrk="1" hangingPunct="1">
              <a:spcBef>
                <a:spcPct val="0"/>
              </a:spcBef>
            </a:pPr>
            <a:r>
              <a:rPr lang="en-GB" altLang="en-US" dirty="0"/>
              <a:t>Further reading led me to Piaget's introduction to selections of works of John Amos Comenius written for UNESCO in 1957. John Piaget, was a pioneering Swiss psychologist, who inspired passion for educating the youth in others – this include Seymour </a:t>
            </a:r>
            <a:r>
              <a:rPr lang="en-GB" altLang="en-US" dirty="0" err="1"/>
              <a:t>Papert</a:t>
            </a:r>
            <a:r>
              <a:rPr lang="en-GB" altLang="en-US" dirty="0"/>
              <a:t> with whom he worked between 1958 and 1962 at University of Geneva.</a:t>
            </a:r>
          </a:p>
          <a:p>
            <a:pPr eaLnBrk="1" hangingPunct="1">
              <a:spcBef>
                <a:spcPct val="0"/>
              </a:spcBef>
            </a:pPr>
            <a:endParaRPr lang="en-GB" altLang="en-US" dirty="0"/>
          </a:p>
          <a:p>
            <a:pPr eaLnBrk="1" hangingPunct="1">
              <a:spcBef>
                <a:spcPct val="0"/>
              </a:spcBef>
            </a:pPr>
            <a:r>
              <a:rPr lang="en-GB" altLang="en-US" dirty="0"/>
              <a:t>Alexei L. Semenov, in his 2017 memoir of Seymour </a:t>
            </a:r>
            <a:r>
              <a:rPr lang="en-GB" altLang="en-US" dirty="0" err="1"/>
              <a:t>Papert</a:t>
            </a:r>
            <a:r>
              <a:rPr lang="en-GB" altLang="en-US" dirty="0"/>
              <a:t>, stated that </a:t>
            </a:r>
            <a:r>
              <a:rPr lang="en-GB" altLang="en-US" dirty="0" err="1"/>
              <a:t>Papert</a:t>
            </a:r>
            <a:r>
              <a:rPr lang="en-GB" altLang="en-US" dirty="0"/>
              <a:t> was the one who not only introduced him to the works of Comenius, but also revived the </a:t>
            </a:r>
            <a:r>
              <a:rPr lang="en-GB" altLang="en-US" dirty="0" err="1"/>
              <a:t>Comenian</a:t>
            </a:r>
            <a:r>
              <a:rPr lang="en-GB" altLang="en-US" dirty="0"/>
              <a:t> concept of </a:t>
            </a:r>
            <a:r>
              <a:rPr lang="en-GB" altLang="en-US" dirty="0" err="1"/>
              <a:t>Mathethics</a:t>
            </a:r>
            <a:r>
              <a:rPr lang="en-GB" altLang="en-US" dirty="0"/>
              <a:t> (the art of learning) as an alternative to Didactics in his works such as Mindstorms (1980) and The Children Machine (1983)</a:t>
            </a:r>
          </a:p>
          <a:p>
            <a:pPr eaLnBrk="1" hangingPunct="1">
              <a:spcBef>
                <a:spcPct val="0"/>
              </a:spcBef>
            </a:pPr>
            <a:endParaRPr lang="en-GB" alt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dirty="0"/>
              <a:t>Furthermore Logo programming was developed at MIT by Seymour </a:t>
            </a:r>
            <a:r>
              <a:rPr lang="en-GB" altLang="en-US" dirty="0" err="1"/>
              <a:t>Papert</a:t>
            </a:r>
            <a:r>
              <a:rPr lang="en-GB" altLang="en-US" dirty="0"/>
              <a:t>, a South African mathematician and computer scientist, as a way to transition from traditional </a:t>
            </a:r>
            <a:r>
              <a:rPr lang="en-GB" altLang="en-US" dirty="0" err="1"/>
              <a:t>instructionist</a:t>
            </a:r>
            <a:r>
              <a:rPr lang="en-GB" altLang="en-US" dirty="0"/>
              <a:t> lecturing to a more constructionist approach, where students co-create their knowledge with computers as objects to think with. </a:t>
            </a:r>
          </a:p>
          <a:p>
            <a:pPr eaLnBrk="1" hangingPunct="1">
              <a:spcBef>
                <a:spcPct val="0"/>
              </a:spcBef>
            </a:pPr>
            <a:endParaRPr lang="en-GB" altLang="en-US" dirty="0"/>
          </a:p>
          <a:p>
            <a:pPr eaLnBrk="1" hangingPunct="1">
              <a:spcBef>
                <a:spcPct val="0"/>
              </a:spcBef>
            </a:pPr>
            <a:r>
              <a:rPr lang="en-GB" altLang="en-US" dirty="0"/>
              <a:t>As I was doing deeper research I discovered Karel the Robot, a student-developed software from the 1970s, published in 80s (Pattis, 1981), designed to help students learn Pascal programming as an alternative to LOGO.</a:t>
            </a:r>
          </a:p>
          <a:p>
            <a:pPr eaLnBrk="1" hangingPunct="1">
              <a:spcBef>
                <a:spcPct val="0"/>
              </a:spcBef>
            </a:pPr>
            <a:endParaRPr lang="en-GB" alt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dirty="0"/>
              <a:t>In 2004 Matt Chase developed game Bill the Robot (2004). The game was  inspired by programming Robot puzzles from Dr Brain series. And it was developed as a teaching tool to help high school students differentiate between rotation and directional movement in Logo Programming.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alt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dirty="0"/>
              <a:t>This is a missing link between the modern GBL research into Lightbot series and educational theory.</a:t>
            </a:r>
          </a:p>
          <a:p>
            <a:pPr eaLnBrk="1" hangingPunct="1">
              <a:spcBef>
                <a:spcPct val="0"/>
              </a:spcBef>
            </a:pPr>
            <a:endParaRPr lang="en-GB" altLang="en-US" dirty="0"/>
          </a:p>
          <a:p>
            <a:pPr eaLnBrk="1" hangingPunct="1">
              <a:spcBef>
                <a:spcPct val="0"/>
              </a:spcBef>
            </a:pPr>
            <a:r>
              <a:rPr lang="en-GB" altLang="en-US" dirty="0"/>
              <a:t>The 2008 light-Bot lists Matt Chase as the creator of the original concept, however later entries in the series, do not mention him at all.</a:t>
            </a:r>
          </a:p>
          <a:p>
            <a:pPr eaLnBrk="1" hangingPunct="1">
              <a:spcBef>
                <a:spcPct val="0"/>
              </a:spcBef>
            </a:pPr>
            <a:endParaRPr lang="en-GB" altLang="en-US" dirty="0"/>
          </a:p>
          <a:p>
            <a:pPr eaLnBrk="1" hangingPunct="1">
              <a:spcBef>
                <a:spcPct val="0"/>
              </a:spcBef>
            </a:pPr>
            <a:br>
              <a:rPr lang="en-GB" altLang="en-US" dirty="0"/>
            </a:br>
            <a:br>
              <a:rPr lang="en-GB" altLang="en-US" dirty="0"/>
            </a:br>
            <a:br>
              <a:rPr lang="en-GB" altLang="en-US" dirty="0"/>
            </a:br>
            <a:endParaRPr lang="en-GB" altLang="en-US" dirty="0"/>
          </a:p>
        </p:txBody>
      </p:sp>
      <p:sp>
        <p:nvSpPr>
          <p:cNvPr id="45060" name="Slide Number Placeholder 3">
            <a:extLst>
              <a:ext uri="{FF2B5EF4-FFF2-40B4-BE49-F238E27FC236}">
                <a16:creationId xmlns:a16="http://schemas.microsoft.com/office/drawing/2014/main" id="{9A3A4A0E-5F17-9341-8DDE-E3A7669D2D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06D81C4-BF9F-434F-A48C-7C99C939A592}" type="slidenum">
              <a:rPr lang="en-GB" altLang="en-US" smtClean="0"/>
              <a:pPr/>
              <a:t>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968011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02768-0514-0A0B-1E27-B2CC8657A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47EDBD-59BF-FC37-6E39-B8F0FEC7EC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AFB980-287F-7D02-CF0E-FBC657B5F9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5A3C86-1578-AD10-575E-3CDFC67D56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27712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9BE697-08BC-1E5E-EA39-3EE48BEE3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F761DC-E57A-D0B2-2F43-482476EE9C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AA808E-5194-68F5-4374-6C21DCF61E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EA9D14-69F7-C3AA-8F5D-715F451FC7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60240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50C1F-BF43-7247-97F5-E18A47FD1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4B1244-FDE8-7F9B-CC8A-D6A7F03236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7000AB-2847-FE57-0BF7-BF5D39A8F6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F98EE8-EE89-DDBF-B24A-A9063E3A6F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82076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D5022-3AFD-8AED-13F0-63A1A54F1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43D89C-69C6-6E54-69A4-A486CA26A0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E5E6E2-48F0-D703-F50D-7845DD14E0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E37470-9AAB-7726-1B40-FB0C15AF1E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3927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3DBBB-36E5-1454-7900-96B5B0442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F65571-AEC3-4CB1-B763-C28FF3EFC4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040B6D-64EA-F695-C5DA-3C4671DA70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6.30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4BCD3C-DC6B-9B9A-4AA9-B059F4FB97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32127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7C887-AF95-BDD6-664B-82EE694EC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2D7515-D07E-4CEE-89A5-090052DD1D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F4D45F-B9FA-5A61-D7D4-1C566A60CF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79B178-E1A5-DFFC-386C-EF921DE7BA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93510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45E7F-84AC-6640-6876-2A524B9DD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7725FA-540A-0E47-F677-E1F5795B9F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E8A98C-EB6C-9301-0644-22035DE5C8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AF91A6-1AC2-F7B3-DED7-70AE3E5C9D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0283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C507A6-0A86-3083-4FBE-05C7E01DB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755B2C-AF1D-3D78-9BFA-C6E668362D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E04D4F-BB07-9748-72A4-AE25B19508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6.30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077C85-FA30-4A7B-7510-7B002D305A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0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Thank you for</a:t>
            </a:r>
            <a:r>
              <a:rPr lang="en-GB" baseline="0" dirty="0"/>
              <a:t> listening.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2346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ndon College of Communication, University of the Arts London logo">
            <a:extLst>
              <a:ext uri="{FF2B5EF4-FFF2-40B4-BE49-F238E27FC236}">
                <a16:creationId xmlns:a16="http://schemas.microsoft.com/office/drawing/2014/main" id="{66AC9F82-20E5-CD47-BB64-65BEC2CC94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23" y="248302"/>
            <a:ext cx="4899077" cy="9960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291" y="1620000"/>
            <a:ext cx="11232284" cy="3620215"/>
          </a:xfrm>
        </p:spPr>
        <p:txBody>
          <a:bodyPr anchor="b"/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291" y="5625950"/>
            <a:ext cx="11232284" cy="97170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5380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or statement – symb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50975" y="2489662"/>
            <a:ext cx="9290050" cy="1878676"/>
          </a:xfrm>
        </p:spPr>
        <p:txBody>
          <a:bodyPr anchor="ctr"/>
          <a:lstStyle>
            <a:lvl1pPr algn="ctr">
              <a:lnSpc>
                <a:spcPct val="110000"/>
              </a:lnSpc>
              <a:defRPr sz="3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Add Section title, quote or statement text </a:t>
            </a:r>
            <a:br>
              <a:rPr lang="en-US"/>
            </a:br>
            <a:r>
              <a:rPr lang="en-US"/>
              <a:t>2 lines max</a:t>
            </a:r>
            <a:endParaRPr lang="en-GB"/>
          </a:p>
        </p:txBody>
      </p:sp>
      <p:grpSp>
        <p:nvGrpSpPr>
          <p:cNvPr id="7" name="Group 6" descr="Large UAL brand colon symbol">
            <a:extLst>
              <a:ext uri="{FF2B5EF4-FFF2-40B4-BE49-F238E27FC236}">
                <a16:creationId xmlns:a16="http://schemas.microsoft.com/office/drawing/2014/main" id="{E4E37A13-D473-BA40-9527-A26177D3933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 userDrawn="1"/>
        </p:nvGrpSpPr>
        <p:grpSpPr>
          <a:xfrm>
            <a:off x="5156662" y="610986"/>
            <a:ext cx="1878676" cy="5636027"/>
            <a:chOff x="3429000" y="0"/>
            <a:chExt cx="22860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D045CDF-EA93-134D-B504-A522F08E8F3D}"/>
                </a:ext>
              </a:extLst>
            </p:cNvPr>
            <p:cNvSpPr/>
            <p:nvPr userDrawn="1"/>
          </p:nvSpPr>
          <p:spPr>
            <a:xfrm>
              <a:off x="3429000" y="0"/>
              <a:ext cx="2286000" cy="228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5AC84F8-E839-CA43-A60E-B83570C53937}"/>
                </a:ext>
              </a:extLst>
            </p:cNvPr>
            <p:cNvSpPr/>
            <p:nvPr userDrawn="1"/>
          </p:nvSpPr>
          <p:spPr>
            <a:xfrm>
              <a:off x="3429000" y="4572000"/>
              <a:ext cx="2286000" cy="228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21699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 – dark grey"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DB353C-DCFB-A34A-8DF1-AD024339FD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F92047F7-4CA0-5744-9AC1-E8B42A808F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575" y="1601888"/>
            <a:ext cx="7452164" cy="434806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Add introduction text, chapter break or statement</a:t>
            </a:r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7638687-87A6-6F46-AAD1-EA4CFA931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6350">
            <a:solidFill>
              <a:schemeClr val="bg1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DDF9555A-4CD8-4D4F-ACEB-1AC24FEE6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81" y="6154815"/>
            <a:ext cx="2574369" cy="523384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CFBEFAC4-F7AD-C24D-BE28-358262C777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 algn="r"/>
            <a:r>
              <a:rPr lang="en-GB"/>
              <a:t>2023 TIGA Best Practice in Games Education Conference: Excellence in Diversity</a:t>
            </a:r>
            <a:endParaRPr lang="en-GB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9F97D54-560C-9749-BD60-0BBA622B50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3935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 – light gre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DB353C-DCFB-A34A-8DF1-AD024339FD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ED10ED7-0D2C-2B42-B172-79A652121B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575" y="1601888"/>
            <a:ext cx="7452164" cy="434806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Add introduction text, chapter break or statement</a:t>
            </a:r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7638687-87A6-6F46-AAD1-EA4CFA931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D9E11670-E923-8349-8D11-B72112F3D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7A17EA1-5116-8F40-8702-D94B6BF3A7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2023 TIGA Best Practice in Games Education Conference: Excellence in Diversity</a:t>
            </a:r>
            <a:endParaRPr lang="en-GB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B408155-3457-2846-9BCF-11FB56DCF3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70975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F7DE77F0-5E8F-F445-AB32-F307362655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36DDD88-F5A8-0D44-B7D8-EAAB62AC4A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8388349" cy="43576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7768CFC-6AEF-D744-A23B-B3F7B1CC16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3D8E003C-1168-5E45-9A26-6F1AA94F6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F244053C-E493-6C4D-9CEF-16DB2081F0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2023 TIGA Best Practice in Games Education Conference: Excellence in Diversity</a:t>
            </a:r>
            <a:endParaRPr lang="en-GB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93710B7-7EB9-FA45-A0FE-45B364844F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42243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24C29ADA-2C74-8848-9D73-1968630AA9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380B404-1F62-4A41-813F-C9C69982E6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11232573" cy="4357686"/>
          </a:xfrm>
        </p:spPr>
        <p:txBody>
          <a:bodyPr numCol="2" spcCol="720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A99F18A-DC93-8D43-B5EA-B3DEB27CA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EF6A94CB-E55B-8549-B957-5BE33C1D4D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6999A4BE-B528-B04B-85B9-C6C54914FB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2023 TIGA Best Practice in Games Education Conference: Excellence in Diversity</a:t>
            </a:r>
            <a:endParaRPr lang="en-GB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F507F58-E567-5F48-A2BB-D93CE6CA19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58798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24C29ADA-2C74-8848-9D73-1968630AA9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380B404-1F62-4A41-813F-C9C69982E6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11232573" cy="4357686"/>
          </a:xfrm>
        </p:spPr>
        <p:txBody>
          <a:bodyPr numCol="3" spcCol="360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 marL="4320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96CFDA8-D52D-404B-9F32-67F3F898B7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B5AF4A7E-2352-6D48-9365-ED48CCC94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31CFFB53-9114-8B44-A6EB-A212D0D24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2023 TIGA Best Practice in Games Education Conference: Excellence in Diversity</a:t>
            </a:r>
            <a:endParaRPr lang="en-GB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029C99F5-47F2-ED4E-A070-12B5B7C3CD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3970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68EFA127-AF66-DF47-AE0A-5AE59DEEA3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5BF9F6A-185E-D049-AB08-15D7583E12A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5520573" cy="43576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11" descr="Add chart, table or image here">
            <a:extLst>
              <a:ext uri="{FF2B5EF4-FFF2-40B4-BE49-F238E27FC236}">
                <a16:creationId xmlns:a16="http://schemas.microsoft.com/office/drawing/2014/main" id="{A6E03B43-8C85-3146-B22E-4FD9A082F70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191251" y="1592262"/>
            <a:ext cx="5520267" cy="4357687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chart/table/photo</a:t>
            </a:r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DD6696-3FA5-8E4E-B7A1-26C67A1C97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CF8F4CB0-8FB8-6747-883B-C50A25AF3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0C3FEA33-AC9B-6043-9DDD-CE162D572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2023 TIGA Best Practice in Games Education Conference: Excellence in Diversity</a:t>
            </a:r>
            <a:endParaRPr lang="en-GB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58FE6DA1-D5C2-9742-9034-655CED4077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569319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DE77F893-67C0-CE4F-A59D-E2C0A7A456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F15A368-1733-764C-B16B-70BDFCDA4CD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998" y="1602535"/>
            <a:ext cx="6479602" cy="4347415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5" name="Picture Placeholder 3" descr="Add image here"/>
          <p:cNvSpPr>
            <a:spLocks noGrp="1"/>
          </p:cNvSpPr>
          <p:nvPr>
            <p:ph type="pic" sz="quarter" idx="10"/>
          </p:nvPr>
        </p:nvSpPr>
        <p:spPr>
          <a:xfrm>
            <a:off x="8075613" y="1602536"/>
            <a:ext cx="3636387" cy="20880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8" name="Picture Placeholder 3" descr="Add image here or remove placeholder box if not required">
            <a:extLst>
              <a:ext uri="{FF2B5EF4-FFF2-40B4-BE49-F238E27FC236}">
                <a16:creationId xmlns:a16="http://schemas.microsoft.com/office/drawing/2014/main" id="{856F6CC8-311C-B64C-8916-5A1222AAACF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075613" y="3843729"/>
            <a:ext cx="3636000" cy="20880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331FF65-03E8-8A49-B200-30B7E9B5F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292342F-D3CE-4E49-9241-D37271737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3FCB8051-DAAA-514B-972B-6B1708BD24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2023 TIGA Best Practice in Games Education Conference: Excellence in Diversity</a:t>
            </a:r>
            <a:endParaRPr lang="en-GB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848389-282B-0C4B-90ED-D81CEE670D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9530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0F8E0B70-5C30-5847-8AEF-774CFAD7E2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58CE39-2EA0-9949-BF9D-697281F619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9426" y="1592263"/>
            <a:ext cx="5616574" cy="43576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6A0B221D-7C49-BD4E-B0DD-913726BFFA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003" y="1859622"/>
            <a:ext cx="5040000" cy="3620977"/>
          </a:xfrm>
        </p:spPr>
        <p:txBody>
          <a:bodyPr anchor="ctr"/>
          <a:lstStyle>
            <a:lvl1pPr marL="0" indent="0" algn="l">
              <a:buNone/>
              <a:defRPr sz="3400" b="1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statement text or quote in the space, use 34pt or 24pt text</a:t>
            </a:r>
          </a:p>
        </p:txBody>
      </p:sp>
      <p:sp>
        <p:nvSpPr>
          <p:cNvPr id="11" name="Picture Placeholder 10" descr="Add image here">
            <a:extLst>
              <a:ext uri="{FF2B5EF4-FFF2-40B4-BE49-F238E27FC236}">
                <a16:creationId xmlns:a16="http://schemas.microsoft.com/office/drawing/2014/main" id="{5A57B211-0045-2844-B5DA-1D7E13A68B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592262"/>
            <a:ext cx="5615999" cy="4357688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448677C-D124-FC43-990E-2CA08441FE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66" y="5481275"/>
            <a:ext cx="2230339" cy="468000"/>
          </a:xfrm>
          <a:solidFill>
            <a:schemeClr val="bg1"/>
          </a:solidFill>
        </p:spPr>
        <p:txBody>
          <a:bodyPr anchor="ctr"/>
          <a:lstStyle>
            <a:lvl1pPr marL="0" indent="0">
              <a:buNone/>
              <a:defRPr sz="1800"/>
            </a:lvl1pPr>
            <a:lvl2pPr marL="432000" indent="0">
              <a:buFontTx/>
              <a:buNone/>
              <a:defRPr sz="1200"/>
            </a:lvl2pPr>
          </a:lstStyle>
          <a:p>
            <a:pPr lvl="1"/>
            <a:r>
              <a:rPr lang="en-US" dirty="0"/>
              <a:t> Image credit</a:t>
            </a:r>
            <a:br>
              <a:rPr lang="en-US" dirty="0"/>
            </a:br>
            <a:r>
              <a:rPr lang="en-US" dirty="0"/>
              <a:t> goes here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4FC2831-8571-0047-869E-580ABE877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60A5A30C-C96A-AB45-BA1C-43ADF8639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91D07C53-5F2E-564B-AA5D-C8C104D2E3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2023 TIGA Best Practice in Games Education Conference: Excellence in Diversity</a:t>
            </a:r>
            <a:endParaRPr lang="en-GB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3B8BE1E-EB54-5A43-AA5B-AD876ECA3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0193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5B82E3E-EE9A-C14D-BE3F-85108C85DB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0003" y="1592262"/>
            <a:ext cx="5544560" cy="43837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003" y="1859622"/>
            <a:ext cx="5040000" cy="3798228"/>
          </a:xfrm>
        </p:spPr>
        <p:txBody>
          <a:bodyPr anchor="ctr"/>
          <a:lstStyle>
            <a:lvl1pPr marL="0" indent="0" algn="l">
              <a:buNone/>
              <a:defRPr sz="3400" b="1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statement text or quote in the space, use 34pt or 24pt text</a:t>
            </a:r>
          </a:p>
        </p:txBody>
      </p:sp>
      <p:sp>
        <p:nvSpPr>
          <p:cNvPr id="10" name="Picture Placeholder 3" descr="Add first of three images here">
            <a:extLst>
              <a:ext uri="{FF2B5EF4-FFF2-40B4-BE49-F238E27FC236}">
                <a16:creationId xmlns:a16="http://schemas.microsoft.com/office/drawing/2014/main" id="{7DA10396-CCCF-0340-BB00-412EEECBC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67438" y="1592263"/>
            <a:ext cx="5544561" cy="2367736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Picture Placeholder 3" descr="Add second image here">
            <a:extLst>
              <a:ext uri="{FF2B5EF4-FFF2-40B4-BE49-F238E27FC236}">
                <a16:creationId xmlns:a16="http://schemas.microsoft.com/office/drawing/2014/main" id="{4CFF857B-12AB-E04C-A1F6-FC4B79FE18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67438" y="4145976"/>
            <a:ext cx="3636962" cy="1803974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Picture Placeholder 3" descr="Add third image here or remaove if not required">
            <a:extLst>
              <a:ext uri="{FF2B5EF4-FFF2-40B4-BE49-F238E27FC236}">
                <a16:creationId xmlns:a16="http://schemas.microsoft.com/office/drawing/2014/main" id="{8C79CD37-E4DA-FA41-8E9D-41522B86F44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948863" y="4145977"/>
            <a:ext cx="1763136" cy="1803974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CFD15CC-2D5D-A34D-A6E7-81613F6D4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AC1C16A6-7F4C-0949-B1B0-7C8CE7921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FC367B92-1561-E34D-BE06-2C6F86B68F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2023 TIGA Best Practice in Games Education Conference: Excellence in Diversity</a:t>
            </a:r>
            <a:endParaRPr lang="en-GB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03F0AE9C-EBB9-834E-A3DE-B16392E838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382801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2C96613-2613-8145-BDBC-95527046A26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 dirty="0"/>
              <a:t>Optional chapter heading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C99F548-E5CC-0448-82E6-D55920EF41A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33DDAB-073B-FE41-A6AF-4E5A138C354A}"/>
              </a:ext>
            </a:extLst>
          </p:cNvPr>
          <p:cNvSpPr txBox="1"/>
          <p:nvPr userDrawn="1"/>
        </p:nvSpPr>
        <p:spPr>
          <a:xfrm>
            <a:off x="479426" y="1601129"/>
            <a:ext cx="971549" cy="45943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Today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002942C-93EA-4F4E-9FE7-97ED1598FA64}"/>
              </a:ext>
            </a:extLst>
          </p:cNvPr>
          <p:cNvSpPr txBox="1"/>
          <p:nvPr userDrawn="1"/>
        </p:nvSpPr>
        <p:spPr>
          <a:xfrm>
            <a:off x="1442733" y="2121634"/>
            <a:ext cx="3120806" cy="14136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January 2020</a:t>
            </a:r>
          </a:p>
          <a:p>
            <a:pPr algn="l"/>
            <a:r>
              <a:rPr lang="en-US" sz="2400" dirty="0"/>
              <a:t>Key milestone 01 and brief explanation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C29B702-B3DE-0E4B-A032-9DF36505806E}"/>
              </a:ext>
            </a:extLst>
          </p:cNvPr>
          <p:cNvSpPr txBox="1"/>
          <p:nvPr userDrawn="1"/>
        </p:nvSpPr>
        <p:spPr>
          <a:xfrm>
            <a:off x="2236102" y="4159188"/>
            <a:ext cx="3178958" cy="12608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February 2020</a:t>
            </a:r>
          </a:p>
          <a:p>
            <a:pPr algn="l"/>
            <a:r>
              <a:rPr lang="en-US" sz="2400" dirty="0"/>
              <a:t>Key milestone or goals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B9AB991-EC53-7549-843F-B3CDF98CBD5F}"/>
              </a:ext>
            </a:extLst>
          </p:cNvPr>
          <p:cNvSpPr txBox="1"/>
          <p:nvPr userDrawn="1"/>
        </p:nvSpPr>
        <p:spPr>
          <a:xfrm>
            <a:off x="5232400" y="1616529"/>
            <a:ext cx="2700338" cy="4192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March 2020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BED1ECC-0BD9-3743-8D2D-E05823441A35}"/>
              </a:ext>
            </a:extLst>
          </p:cNvPr>
          <p:cNvSpPr txBox="1"/>
          <p:nvPr userDrawn="1"/>
        </p:nvSpPr>
        <p:spPr>
          <a:xfrm>
            <a:off x="5668960" y="4159188"/>
            <a:ext cx="3198816" cy="12608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April 2020</a:t>
            </a:r>
          </a:p>
          <a:p>
            <a:pPr algn="l"/>
            <a:r>
              <a:rPr lang="en-US" sz="2400" dirty="0"/>
              <a:t>Key milestone or goals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73D4268-F8E4-6849-A550-C1431A22F0C8}"/>
              </a:ext>
            </a:extLst>
          </p:cNvPr>
          <p:cNvSpPr txBox="1"/>
          <p:nvPr userDrawn="1"/>
        </p:nvSpPr>
        <p:spPr>
          <a:xfrm>
            <a:off x="6958380" y="2121633"/>
            <a:ext cx="2312230" cy="10421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May 2020</a:t>
            </a:r>
          </a:p>
          <a:p>
            <a:pPr algn="l"/>
            <a:r>
              <a:rPr lang="en-US" sz="2400" dirty="0"/>
              <a:t>Key stakeholder sign off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5C7AD6-27F5-2C4B-908F-E5DAD2F70D7A}"/>
              </a:ext>
            </a:extLst>
          </p:cNvPr>
          <p:cNvSpPr txBox="1"/>
          <p:nvPr userDrawn="1"/>
        </p:nvSpPr>
        <p:spPr>
          <a:xfrm>
            <a:off x="9045208" y="4159188"/>
            <a:ext cx="2700338" cy="12608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November 2020</a:t>
            </a:r>
          </a:p>
          <a:p>
            <a:pPr algn="l"/>
            <a:r>
              <a:rPr lang="en-US" sz="2400" dirty="0"/>
              <a:t>Project delivery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B68505F-017D-C448-8C2E-7EBFF3A15AB8}"/>
              </a:ext>
            </a:extLst>
          </p:cNvPr>
          <p:cNvSpPr txBox="1"/>
          <p:nvPr userDrawn="1"/>
        </p:nvSpPr>
        <p:spPr>
          <a:xfrm>
            <a:off x="9804400" y="1618404"/>
            <a:ext cx="2022743" cy="7749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November 2020</a:t>
            </a:r>
          </a:p>
          <a:p>
            <a:pPr algn="l"/>
            <a:r>
              <a:rPr lang="en-US" sz="2400" dirty="0"/>
              <a:t>Roll out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2A73C77-45B4-6F40-9DFA-2549E2C44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3429000"/>
            <a:ext cx="10741025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DB80CA9-D612-334D-B547-0EA0546D5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479425" y="2068379"/>
            <a:ext cx="2078" cy="1360623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BA5457-1215-D54E-B9A3-E70A18F8A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450975" y="3267440"/>
            <a:ext cx="0" cy="185601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531D2A4-0774-3544-AEBF-B11C2AAA4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2236102" y="3457135"/>
            <a:ext cx="0" cy="671734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04AD4E3-1DB3-0745-8BA0-36872B5EB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248470" y="2068379"/>
            <a:ext cx="0" cy="1352047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C7F8EBD-245C-374E-B6EF-34F631DFF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668960" y="3428999"/>
            <a:ext cx="0" cy="671734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521D648-1B33-B848-9E28-22C1055A06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6959600" y="3249637"/>
            <a:ext cx="0" cy="203404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8AD7176-913D-F745-878C-3D30A4B17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9045208" y="3457135"/>
            <a:ext cx="0" cy="671734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22E4D0C-D51E-7E41-8739-255B8C76D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9804400" y="2393372"/>
            <a:ext cx="0" cy="1033332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EFD903F-4131-8F43-9B3B-E47372010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Picture 33">
            <a:extLst>
              <a:ext uri="{FF2B5EF4-FFF2-40B4-BE49-F238E27FC236}">
                <a16:creationId xmlns:a16="http://schemas.microsoft.com/office/drawing/2014/main" id="{DA3CE8FB-3ED9-B64C-A455-9752742924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0685733F-6C6F-9549-84A0-153D083033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2023 TIGA Best Practice in Games Education Conference: Excellence in Diversity</a:t>
            </a:r>
            <a:endParaRPr lang="en-GB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CF0EE21-71A6-114A-A05C-5132C14251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04456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1/2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 dirty="0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5B82E3E-EE9A-C14D-BE3F-85108C85DB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7" y="1592263"/>
            <a:ext cx="4608512" cy="4368673"/>
          </a:xfrm>
        </p:spPr>
        <p:txBody>
          <a:bodyPr anchor="ctr"/>
          <a:lstStyle>
            <a:lvl1pPr marL="0" indent="0" algn="l">
              <a:buNone/>
              <a:defRPr sz="3400" b="1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statement text or quote in the space, use 34pt or 24pt text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24563" y="0"/>
            <a:ext cx="616743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239895-CBF1-9A44-AE0E-97321883F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24563" y="0"/>
            <a:ext cx="6167437" cy="6858000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2541D261-763F-C74D-B9EC-20280292EC40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167437" y="1592263"/>
            <a:ext cx="5545137" cy="43576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C566D20-9ED7-F24C-8234-C6723323E5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8ECB5870-BC80-F64B-A5ED-145F2F2C5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67B1EEDC-5770-814D-AB47-82F4CC3496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2023 TIGA Best Practice in Games Education Conference: Excellence in Diversity</a:t>
            </a:r>
            <a:endParaRPr lang="en-GB" dirty="0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721A1AE5-AD2C-2247-A1E6-B60F43EDA9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336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1/3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 dirty="0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5B82E3E-EE9A-C14D-BE3F-85108C85DB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7" y="1592263"/>
            <a:ext cx="3636961" cy="4368673"/>
          </a:xfrm>
        </p:spPr>
        <p:txBody>
          <a:bodyPr anchor="ctr"/>
          <a:lstStyle>
            <a:lvl1pPr marL="0" indent="0" algn="l">
              <a:buNone/>
              <a:defRPr sz="3400" b="1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statement text or quote in the space, use 34pt or 24pt text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5F3EFB-C9F8-E04B-8B93-5D6DF7840D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16388" y="0"/>
            <a:ext cx="80756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9027F85-A326-5B4C-A284-BD4EA17ED9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16388" y="0"/>
            <a:ext cx="8075613" cy="6858000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tx1"/>
              </a:solidFill>
            </a:endParaRP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3A1DA97-7FEA-2F42-8E12-4BABE52A9ADD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232400" y="1592263"/>
            <a:ext cx="6480174" cy="43576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00EA739-BE1A-6748-96FD-C4F5683CC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F74A38FA-9A86-7049-9050-DE6098499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C7EDDFB0-8C35-B242-B9C7-9FF8CD6E3E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2023 TIGA Best Practice in Games Education Conference: Excellence in Diversity</a:t>
            </a:r>
            <a:endParaRPr lang="en-GB" dirty="0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DE590B1C-3001-3A4C-AE2A-BA95BADFA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922420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1/2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 dirty="0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5B82E3E-EE9A-C14D-BE3F-85108C85DB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9426" y="1592263"/>
            <a:ext cx="5545137" cy="4368673"/>
          </a:xfrm>
        </p:spPr>
        <p:txBody>
          <a:bodyPr anchor="t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24563" y="0"/>
            <a:ext cx="616743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CCDF47-40D6-0E40-9E93-34D45B6FB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24563" y="0"/>
            <a:ext cx="6167437" cy="6858000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tx1"/>
              </a:solidFill>
            </a:endParaRP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D76DD8CF-32FC-E74F-A900-AB93DBD3A1F8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167437" y="1592263"/>
            <a:ext cx="5545137" cy="43576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377C0B9-DA67-F547-AE09-F6A98E6DDF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8F97CD63-0CA6-AF41-BEDB-C082F3903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BFD9081A-76D9-EC44-ADFB-D21AF3669F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2023 TIGA Best Practice in Games Education Conference: Excellence in Diversity</a:t>
            </a:r>
            <a:endParaRPr lang="en-GB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A4D06AF0-C632-9540-8FFF-4243777E26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0641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1/3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38A1F960-AF27-6F48-B335-BF1BE9804D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9427" y="1592263"/>
            <a:ext cx="3636962" cy="4368673"/>
          </a:xfrm>
        </p:spPr>
        <p:txBody>
          <a:bodyPr anchor="t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16388" y="0"/>
            <a:ext cx="80756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C93FBF2-1F8B-424F-8A94-A7A44155C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16387" y="0"/>
            <a:ext cx="8075613" cy="6858000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BBCDC9-67AD-304F-A641-19C555A78673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259263" y="1592263"/>
            <a:ext cx="7453312" cy="43576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E0A0D21-9030-4D45-A211-D39B6B082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FD444D99-E38A-8444-8164-098AC0D22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6EB66008-C52E-2B4C-B01E-C5B69D18D8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2023 TIGA Best Practice in Games Education Conference: Excellence in Diversity</a:t>
            </a:r>
            <a:endParaRPr lang="en-GB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7D1526E6-C718-F347-8F04-D3C8E284C3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522587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2C96613-2613-8145-BDBC-95527046A26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C99F548-E5CC-0448-82E6-D55920EF41A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13" name="Content Placeholder 2" descr="Add chart, table or image here">
            <a:extLst>
              <a:ext uri="{FF2B5EF4-FFF2-40B4-BE49-F238E27FC236}">
                <a16:creationId xmlns:a16="http://schemas.microsoft.com/office/drawing/2014/main" id="{6F5D1C0F-74B3-8A4E-AAC6-F9A9FAAF8A5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78546" y="1592262"/>
            <a:ext cx="11232972" cy="4357687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chart/table/photo</a:t>
            </a:r>
            <a:endParaRPr lang="en-GB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30EEEBC-D860-D246-9F54-381A66182F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66" y="5481275"/>
            <a:ext cx="2230339" cy="468000"/>
          </a:xfrm>
          <a:solidFill>
            <a:schemeClr val="bg1"/>
          </a:solidFill>
        </p:spPr>
        <p:txBody>
          <a:bodyPr anchor="ctr"/>
          <a:lstStyle>
            <a:lvl1pPr marL="0" indent="0">
              <a:buNone/>
              <a:defRPr sz="1800"/>
            </a:lvl1pPr>
            <a:lvl2pPr marL="432000" indent="0">
              <a:buFontTx/>
              <a:buNone/>
              <a:defRPr sz="1200"/>
            </a:lvl2pPr>
          </a:lstStyle>
          <a:p>
            <a:pPr lvl="1"/>
            <a:r>
              <a:rPr lang="en-US" dirty="0"/>
              <a:t> Image credit</a:t>
            </a:r>
            <a:br>
              <a:rPr lang="en-US" dirty="0"/>
            </a:br>
            <a:r>
              <a:rPr lang="en-US" dirty="0"/>
              <a:t> goes here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EFD903F-4131-8F43-9B3B-E47372010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87196130-FE70-6D4A-9516-97747C1B4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0685733F-6C6F-9549-84A0-153D083033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2023 TIGA Best Practice in Games Education Conference: Excellence in Diversity</a:t>
            </a:r>
            <a:endParaRPr lang="en-GB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CF0EE21-71A6-114A-A05C-5132C14251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19797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129248-FBFD-954A-B55D-D93105C099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 dirty="0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09043EE-AABB-3D43-B913-B5AE4336098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14" name="Picture Placeholder 3" descr="Add first image here">
            <a:extLst>
              <a:ext uri="{FF2B5EF4-FFF2-40B4-BE49-F238E27FC236}">
                <a16:creationId xmlns:a16="http://schemas.microsoft.com/office/drawing/2014/main" id="{C7C14F64-0AD7-814E-ADBD-00D172CAC6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80000" y="1592263"/>
            <a:ext cx="5544563" cy="4357688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3" name="Picture Placeholder 3" descr="Add second image here">
            <a:extLst>
              <a:ext uri="{FF2B5EF4-FFF2-40B4-BE49-F238E27FC236}">
                <a16:creationId xmlns:a16="http://schemas.microsoft.com/office/drawing/2014/main" id="{2A65CA6F-7D91-3C47-9C36-79BAEE1D48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67438" y="1592263"/>
            <a:ext cx="5544562" cy="4357688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0695510-C34D-974F-A1F8-C76E12C25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AC64705A-2C91-6B4A-8EF4-B78DC4CCD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20DE0675-243B-3445-95CC-DB82EBEEEF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2023 TIGA Best Practice in Games Education Conference: Excellence in Diversity</a:t>
            </a:r>
            <a:endParaRPr lang="en-GB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E28472E9-D590-4E4B-8E7C-FE262AB41E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11290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content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F162B308-0512-BD4B-A204-B0C00FA050D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D35E84DA-6071-AD49-ADD8-6ED4561CF1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19" name="Content Placeholder 2" descr="Content box">
            <a:extLst>
              <a:ext uri="{FF2B5EF4-FFF2-40B4-BE49-F238E27FC236}">
                <a16:creationId xmlns:a16="http://schemas.microsoft.com/office/drawing/2014/main" id="{1E65073E-903D-774A-B1F5-49BFBA514392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479424" y="1592262"/>
            <a:ext cx="3636963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sp>
        <p:nvSpPr>
          <p:cNvPr id="27" name="Content Placeholder 2" descr="Content box">
            <a:extLst>
              <a:ext uri="{FF2B5EF4-FFF2-40B4-BE49-F238E27FC236}">
                <a16:creationId xmlns:a16="http://schemas.microsoft.com/office/drawing/2014/main" id="{3B30A9D2-E284-2E4C-A561-386EF0A682B7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259262" y="1592262"/>
            <a:ext cx="3673475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sp>
        <p:nvSpPr>
          <p:cNvPr id="30" name="Content Placeholder 2" descr="Content box">
            <a:extLst>
              <a:ext uri="{FF2B5EF4-FFF2-40B4-BE49-F238E27FC236}">
                <a16:creationId xmlns:a16="http://schemas.microsoft.com/office/drawing/2014/main" id="{F5982CB3-F96D-4847-90D1-78412688D8D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8075612" y="1592262"/>
            <a:ext cx="3636387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sp>
        <p:nvSpPr>
          <p:cNvPr id="18" name="Content Placeholder 2" descr="Content box">
            <a:extLst>
              <a:ext uri="{FF2B5EF4-FFF2-40B4-BE49-F238E27FC236}">
                <a16:creationId xmlns:a16="http://schemas.microsoft.com/office/drawing/2014/main" id="{7D56863F-F6CD-E24A-AA3A-95A03E55F183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491501" y="3856869"/>
            <a:ext cx="3637361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sp>
        <p:nvSpPr>
          <p:cNvPr id="26" name="Content Placeholder 2" descr="Content box">
            <a:extLst>
              <a:ext uri="{FF2B5EF4-FFF2-40B4-BE49-F238E27FC236}">
                <a16:creationId xmlns:a16="http://schemas.microsoft.com/office/drawing/2014/main" id="{C49033BA-802B-9D4E-86E7-1DCABD905243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271736" y="3844862"/>
            <a:ext cx="3661002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sp>
        <p:nvSpPr>
          <p:cNvPr id="28" name="Content Placeholder 2" descr="Content box">
            <a:extLst>
              <a:ext uri="{FF2B5EF4-FFF2-40B4-BE49-F238E27FC236}">
                <a16:creationId xmlns:a16="http://schemas.microsoft.com/office/drawing/2014/main" id="{12B41031-5953-1A41-9DB9-9AD4FADFC778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075612" y="3856869"/>
            <a:ext cx="3636387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356DA0C-D1BE-D54E-A66F-1F9B0DA3C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85DFF5E0-8534-D74E-9F22-764DB7E5D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A5E7991D-0B78-C048-8751-2356A80F59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2023 TIGA Best Practice in Games Education Conference: Excellence in Diversity</a:t>
            </a:r>
            <a:endParaRPr lang="en-GB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6F30593-54C3-7444-BD6C-62F7EBAC1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266161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FF6C17C8-51A5-284E-8E96-266EA704A3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000" y="509953"/>
            <a:ext cx="11232001" cy="6894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noProof="0" dirty="0"/>
              <a:t>Full page image</a:t>
            </a:r>
            <a:endParaRPr lang="en-GB" dirty="0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0088D9D9-CB9E-2F46-A0E3-379EAB62161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2" descr="Text box with instruction on how to add a full slide image. Delete this box from slide">
            <a:extLst>
              <a:ext uri="{FF2B5EF4-FFF2-40B4-BE49-F238E27FC236}">
                <a16:creationId xmlns:a16="http://schemas.microsoft.com/office/drawing/2014/main" id="{78A0F6EB-7578-CC42-82B5-AFD3AB11FD8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9425" y="1592263"/>
            <a:ext cx="5545138" cy="1393825"/>
          </a:xfrm>
          <a:solidFill>
            <a:schemeClr val="bg2"/>
          </a:solidFill>
        </p:spPr>
        <p:txBody>
          <a:bodyPr lIns="72000" tIns="72000" rIns="72000" bIns="72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32000" indent="0">
              <a:buNone/>
              <a:defRPr/>
            </a:lvl2pPr>
            <a:lvl3pPr marL="864000" indent="0">
              <a:buNone/>
              <a:defRPr/>
            </a:lvl3pPr>
            <a:lvl4pPr marL="0" indent="0">
              <a:buNone/>
              <a:defRPr/>
            </a:lvl4pPr>
            <a:lvl5pPr marL="432000" indent="0">
              <a:buNone/>
              <a:defRPr/>
            </a:lvl5pPr>
          </a:lstStyle>
          <a:p>
            <a:pPr lvl="0"/>
            <a:r>
              <a:rPr lang="en-US"/>
              <a:t>Use this slide for full slide images. </a:t>
            </a:r>
            <a:br>
              <a:rPr lang="en-US"/>
            </a:br>
            <a:r>
              <a:rPr lang="en-US"/>
              <a:t>Click on icon to add image. </a:t>
            </a:r>
            <a:br>
              <a:rPr lang="en-US"/>
            </a:br>
            <a:r>
              <a:rPr lang="en-US"/>
              <a:t>Delete this box.</a:t>
            </a:r>
            <a:endParaRPr lang="en-GB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F270151-B9E4-FA4B-9B03-04A9FDD063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8467" y="6220048"/>
            <a:ext cx="2230339" cy="468000"/>
          </a:xfrm>
          <a:solidFill>
            <a:schemeClr val="bg1"/>
          </a:solidFill>
        </p:spPr>
        <p:txBody>
          <a:bodyPr anchor="ctr"/>
          <a:lstStyle>
            <a:lvl1pPr marL="0" indent="0">
              <a:buNone/>
              <a:defRPr sz="1800"/>
            </a:lvl1pPr>
            <a:lvl2pPr marL="432000" indent="0">
              <a:buFontTx/>
              <a:buNone/>
              <a:defRPr sz="1200"/>
            </a:lvl2pPr>
          </a:lstStyle>
          <a:p>
            <a:pPr lvl="1"/>
            <a:r>
              <a:rPr lang="en-US" dirty="0"/>
              <a:t> Image credit</a:t>
            </a:r>
            <a:br>
              <a:rPr lang="en-US" dirty="0"/>
            </a:br>
            <a:r>
              <a:rPr lang="en-US" dirty="0"/>
              <a:t> goes here</a:t>
            </a:r>
          </a:p>
        </p:txBody>
      </p:sp>
    </p:spTree>
    <p:extLst>
      <p:ext uri="{BB962C8B-B14F-4D97-AF65-F5344CB8AC3E}">
        <p14:creationId xmlns:p14="http://schemas.microsoft.com/office/powerpoint/2010/main" val="41692979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– thank you and contact detail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CE6882B2-221E-724F-B8AA-2F0E5363E18D}"/>
              </a:ext>
            </a:extLst>
          </p:cNvPr>
          <p:cNvSpPr txBox="1"/>
          <p:nvPr userDrawn="1"/>
        </p:nvSpPr>
        <p:spPr>
          <a:xfrm>
            <a:off x="480291" y="5610903"/>
            <a:ext cx="11232284" cy="51593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/>
            <a:r>
              <a:rPr lang="en-US" sz="2400" b="1" err="1">
                <a:solidFill>
                  <a:schemeClr val="bg1"/>
                </a:solidFill>
              </a:rPr>
              <a:t>arts.ac.uk</a:t>
            </a:r>
            <a:endParaRPr lang="en-US" sz="2400" b="1">
              <a:solidFill>
                <a:schemeClr val="bg1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3991515-FC5A-7B45-B827-6D443E937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6350">
            <a:solidFill>
              <a:schemeClr val="bg1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7AA1D43C-71F1-9D4B-BD31-C7E5E8F2A5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575" y="1592264"/>
            <a:ext cx="2699188" cy="435768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Thank you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9161BF-F8C2-9348-B7ED-1BC2249C8A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81" y="6154815"/>
            <a:ext cx="2574369" cy="52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5158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D4108-2989-479D-9D0F-9EF5F502B029}" type="datetime1">
              <a:rPr lang="en-US" altLang="en-US"/>
              <a:pPr>
                <a:defRPr/>
              </a:pPr>
              <a:t>3/24/2026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4CF06-FD7B-48BB-B279-7D412B6E99F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41204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78353D-46A7-2448-89A2-82D8D5FD3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509953"/>
            <a:ext cx="11232001" cy="6894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5E140-9D5F-0646-BC1E-1FBC73E96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0575" y="1597880"/>
            <a:ext cx="112320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2AE4E-44FE-7E4B-AF1A-860913C2F4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49DCB-2F53-A44C-9480-CDBE29F0F2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2023 TIGA Best Practice in Games Education Conference: Excellence in Diversity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719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1" r:id="rId1"/>
    <p:sldLayoutId id="2147484098" r:id="rId2"/>
    <p:sldLayoutId id="2147484093" r:id="rId3"/>
    <p:sldLayoutId id="2147484176" r:id="rId4"/>
    <p:sldLayoutId id="2147484175" r:id="rId5"/>
    <p:sldLayoutId id="2147484073" r:id="rId6"/>
    <p:sldLayoutId id="2147484177" r:id="rId7"/>
    <p:sldLayoutId id="2147484174" r:id="rId8"/>
    <p:sldLayoutId id="2147484094" r:id="rId9"/>
    <p:sldLayoutId id="2147484062" r:id="rId10"/>
    <p:sldLayoutId id="2147484095" r:id="rId11"/>
    <p:sldLayoutId id="2147484182" r:id="rId12"/>
    <p:sldLayoutId id="2147484178" r:id="rId13"/>
    <p:sldLayoutId id="2147484179" r:id="rId14"/>
    <p:sldLayoutId id="2147484180" r:id="rId15"/>
    <p:sldLayoutId id="2147484181" r:id="rId16"/>
    <p:sldLayoutId id="2147484074" r:id="rId17"/>
    <p:sldLayoutId id="2147484075" r:id="rId18"/>
    <p:sldLayoutId id="2147484097" r:id="rId19"/>
    <p:sldLayoutId id="2147484082" r:id="rId20"/>
    <p:sldLayoutId id="2147484173" r:id="rId21"/>
    <p:sldLayoutId id="2147484183" r:id="rId2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b="1" kern="1200" spc="-1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2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tx1"/>
        </a:buClr>
        <a:buSzPct val="80000"/>
        <a:buFont typeface="Wingdings 2" panose="05020102010507070707" pitchFamily="18" charset="2"/>
        <a:buChar char="¢"/>
        <a:tabLst/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1pPr>
      <a:lvl2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1000"/>
        </a:spcAft>
        <a:buClr>
          <a:schemeClr val="tx1"/>
        </a:buClr>
        <a:buSzPct val="80000"/>
        <a:buFont typeface="Wingdings 2" panose="05020102010507070707" pitchFamily="18" charset="2"/>
        <a:buChar char="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2pPr>
      <a:lvl3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1000"/>
        </a:spcAft>
        <a:buClrTx/>
        <a:buSzPct val="80000"/>
        <a:buFont typeface="Wingdings 2" panose="05020102010507070707" pitchFamily="18" charset="2"/>
        <a:buChar char="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3pPr>
      <a:lvl4pPr marL="432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1"/>
        </a:buClr>
        <a:buSzPct val="80000"/>
        <a:buFont typeface="Wingdings 2" panose="05020102010507070707" pitchFamily="18" charset="2"/>
        <a:buChar char="¢"/>
        <a:tabLst/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4pPr>
      <a:lvl5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1"/>
        </a:buClr>
        <a:buSzPct val="80000"/>
        <a:buFont typeface="Wingdings 2" panose="05020102010507070707" pitchFamily="18" charset="2"/>
        <a:buChar char="¢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5pPr>
      <a:lvl6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1"/>
        </a:buClr>
        <a:buSzPct val="80000"/>
        <a:buFont typeface="Wingdings 2" panose="05020102010507070707" pitchFamily="18" charset="2"/>
        <a:buChar char="£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6pPr>
      <a:lvl7pPr marL="432000" indent="-432000" algn="l" defTabSz="126000" rtl="0" eaLnBrk="1" latinLnBrk="0" hangingPunct="1">
        <a:lnSpc>
          <a:spcPct val="110000"/>
        </a:lnSpc>
        <a:spcBef>
          <a:spcPts val="0"/>
        </a:spcBef>
        <a:buFont typeface="+mj-lt"/>
        <a:buAutoNum type="arabicPeriod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1260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2400" b="1" kern="1200" spc="-10" baseline="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1260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7378" userDrawn="1">
          <p15:clr>
            <a:srgbClr val="F26B43"/>
          </p15:clr>
        </p15:guide>
        <p15:guide id="4" pos="302" userDrawn="1">
          <p15:clr>
            <a:srgbClr val="F26B43"/>
          </p15:clr>
        </p15:guide>
        <p15:guide id="5" pos="824" userDrawn="1">
          <p15:clr>
            <a:srgbClr val="F26B43"/>
          </p15:clr>
        </p15:guide>
        <p15:guide id="6" pos="914" userDrawn="1">
          <p15:clr>
            <a:srgbClr val="F26B43"/>
          </p15:clr>
        </p15:guide>
        <p15:guide id="7" pos="1413" userDrawn="1">
          <p15:clr>
            <a:srgbClr val="F26B43"/>
          </p15:clr>
        </p15:guide>
        <p15:guide id="8" pos="1504" userDrawn="1">
          <p15:clr>
            <a:srgbClr val="F26B43"/>
          </p15:clr>
        </p15:guide>
        <p15:guide id="9" pos="2003" userDrawn="1">
          <p15:clr>
            <a:srgbClr val="F26B43"/>
          </p15:clr>
        </p15:guide>
        <p15:guide id="10" pos="2094" userDrawn="1">
          <p15:clr>
            <a:srgbClr val="F26B43"/>
          </p15:clr>
        </p15:guide>
        <p15:guide id="11" pos="2593" userDrawn="1">
          <p15:clr>
            <a:srgbClr val="F26B43"/>
          </p15:clr>
        </p15:guide>
        <p15:guide id="12" pos="2683" userDrawn="1">
          <p15:clr>
            <a:srgbClr val="F26B43"/>
          </p15:clr>
        </p15:guide>
        <p15:guide id="13" pos="3205" userDrawn="1">
          <p15:clr>
            <a:srgbClr val="F26B43"/>
          </p15:clr>
        </p15:guide>
        <p15:guide id="14" pos="3296" userDrawn="1">
          <p15:clr>
            <a:srgbClr val="F26B43"/>
          </p15:clr>
        </p15:guide>
        <p15:guide id="15" pos="3795" userDrawn="1">
          <p15:clr>
            <a:srgbClr val="F26B43"/>
          </p15:clr>
        </p15:guide>
        <p15:guide id="16" pos="3885" userDrawn="1">
          <p15:clr>
            <a:srgbClr val="F26B43"/>
          </p15:clr>
        </p15:guide>
        <p15:guide id="17" pos="4384" userDrawn="1">
          <p15:clr>
            <a:srgbClr val="F26B43"/>
          </p15:clr>
        </p15:guide>
        <p15:guide id="18" pos="4475" userDrawn="1">
          <p15:clr>
            <a:srgbClr val="F26B43"/>
          </p15:clr>
        </p15:guide>
        <p15:guide id="19" pos="4997" userDrawn="1">
          <p15:clr>
            <a:srgbClr val="F26B43"/>
          </p15:clr>
        </p15:guide>
        <p15:guide id="20" pos="5087" userDrawn="1">
          <p15:clr>
            <a:srgbClr val="F26B43"/>
          </p15:clr>
        </p15:guide>
        <p15:guide id="21" pos="5586" userDrawn="1">
          <p15:clr>
            <a:srgbClr val="F26B43"/>
          </p15:clr>
        </p15:guide>
        <p15:guide id="22" pos="5677" userDrawn="1">
          <p15:clr>
            <a:srgbClr val="F26B43"/>
          </p15:clr>
        </p15:guide>
        <p15:guide id="23" pos="6176" userDrawn="1">
          <p15:clr>
            <a:srgbClr val="F26B43"/>
          </p15:clr>
        </p15:guide>
        <p15:guide id="24" pos="6267" userDrawn="1">
          <p15:clr>
            <a:srgbClr val="F26B43"/>
          </p15:clr>
        </p15:guide>
        <p15:guide id="25" pos="6766" userDrawn="1">
          <p15:clr>
            <a:srgbClr val="F26B43"/>
          </p15:clr>
        </p15:guide>
        <p15:guide id="26" pos="6856" userDrawn="1">
          <p15:clr>
            <a:srgbClr val="F26B43"/>
          </p15:clr>
        </p15:guide>
        <p15:guide id="27" orient="horz" pos="1003" userDrawn="1">
          <p15:clr>
            <a:srgbClr val="F26B43"/>
          </p15:clr>
        </p15:guide>
        <p15:guide id="28" orient="horz" pos="3748" userDrawn="1">
          <p15:clr>
            <a:srgbClr val="F26B43"/>
          </p15:clr>
        </p15:guide>
        <p15:guide id="29" orient="horz" pos="686" userDrawn="1">
          <p15:clr>
            <a:srgbClr val="F26B43"/>
          </p15:clr>
        </p15:guide>
        <p15:guide id="30" orient="horz" pos="4156" userDrawn="1">
          <p15:clr>
            <a:srgbClr val="F26B43"/>
          </p15:clr>
        </p15:guide>
        <p15:guide id="31" orient="horz" pos="25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1.png"/><Relationship Id="rId11" Type="http://schemas.openxmlformats.org/officeDocument/2006/relationships/image" Target="../media/image16.gif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Relationship Id="rId1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0C226-C8F3-4DBE-969F-66B866BB70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Lightbot Origins: From Comenius to the Post‑Flash Era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446647-EF95-4665-8FE1-31FBC02423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GB" dirty="0"/>
              <a:t>Thom Kaczmarek – Senior Lecturer in Games Design at </a:t>
            </a:r>
            <a:br>
              <a:rPr lang="en-GB" dirty="0"/>
            </a:br>
            <a:r>
              <a:rPr lang="en-GB" dirty="0"/>
              <a:t>London College of Communication, University of the Arts London</a:t>
            </a:r>
          </a:p>
        </p:txBody>
      </p:sp>
    </p:spTree>
    <p:extLst>
      <p:ext uri="{BB962C8B-B14F-4D97-AF65-F5344CB8AC3E}">
        <p14:creationId xmlns:p14="http://schemas.microsoft.com/office/powerpoint/2010/main" val="426035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81"/>
    </mc:Choice>
    <mc:Fallback xmlns="">
      <p:transition spd="slow" advTm="978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B2F9B9-ED1D-DC0E-0F8A-B430E6A72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3106F3-0041-B371-2D5F-2B7B42977A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is Lightbot?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0AE1A3-F43D-E941-1289-C2C588B325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sz="1600" b="0" dirty="0"/>
              <a:t>Lightbot is a “shared” title for a series of four programming games developed by Danny </a:t>
            </a:r>
            <a:r>
              <a:rPr lang="en-GB" sz="1600" b="0" dirty="0" err="1"/>
              <a:t>Yaroslavski</a:t>
            </a:r>
            <a:r>
              <a:rPr lang="en-GB" sz="1600" b="0" dirty="0"/>
              <a:t> using Adobe Flash technology. We used the 2013 version to teach programming concepts, such as functions and sequential logic.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0" dirty="0"/>
              <a:t>light-bot (2008)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0" dirty="0"/>
              <a:t>Lightbot 2.0 (2010)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0" dirty="0"/>
              <a:t>LightBot (2013)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0" dirty="0" err="1"/>
              <a:t>LightBot</a:t>
            </a:r>
            <a:r>
              <a:rPr lang="en-GB" sz="1600" b="0" dirty="0"/>
              <a:t> Jr (2014)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8B772C-D3C1-C73E-B02E-33613019B4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 dirty="0"/>
              <a:t>Lightbot’s Origin and Legacy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CC6981-5DD1-BC79-25CA-4E96291C4D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2</a:t>
            </a:fld>
            <a:r>
              <a:rPr lang="en-GB"/>
              <a:t> </a:t>
            </a:r>
            <a:endParaRPr lang="en-GB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A879282-CA67-F781-3656-FF49AB0BDCEF}"/>
              </a:ext>
            </a:extLst>
          </p:cNvPr>
          <p:cNvSpPr txBox="1">
            <a:spLocks/>
          </p:cNvSpPr>
          <p:nvPr/>
        </p:nvSpPr>
        <p:spPr>
          <a:xfrm>
            <a:off x="0" y="5482115"/>
            <a:ext cx="7527850" cy="468000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>
            <a:noAutofit/>
          </a:bodyPr>
          <a:lstStyle>
            <a:lvl1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None/>
              <a:tabLst/>
              <a:defRPr sz="18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80000"/>
              <a:buFontTx/>
              <a:buNone/>
              <a:tabLst>
                <a:tab pos="126000" algn="l"/>
              </a:tabLst>
              <a:defRPr sz="16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Pct val="80000"/>
              <a:buFont typeface="Wingdings 2" panose="05020102010507070707" pitchFamily="18" charset="2"/>
              <a:buChar char="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b="1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sz="1200" b="1" dirty="0"/>
              <a:t> LightBot (2013) Trailer</a:t>
            </a:r>
            <a:br>
              <a:rPr lang="en-GB" sz="1200" dirty="0"/>
            </a:br>
            <a:r>
              <a:rPr lang="en-GB" sz="1200" dirty="0"/>
              <a:t> Lightbot Inc </a:t>
            </a:r>
            <a:r>
              <a:rPr lang="pl-PL" sz="1200" dirty="0"/>
              <a:t>| </a:t>
            </a:r>
            <a:r>
              <a:rPr lang="en-GB" sz="1200" dirty="0"/>
              <a:t>Screenshot</a:t>
            </a:r>
            <a:endParaRPr lang="en-US" sz="1200" dirty="0"/>
          </a:p>
        </p:txBody>
      </p:sp>
      <p:pic>
        <p:nvPicPr>
          <p:cNvPr id="2" name="YTDown.com_YouTube_Lightbot-Google-Play-Trailer_Media_jVhEC7t2t4Y_003_360p">
            <a:hlinkClick r:id="" action="ppaction://media"/>
            <a:extLst>
              <a:ext uri="{FF2B5EF4-FFF2-40B4-BE49-F238E27FC236}">
                <a16:creationId xmlns:a16="http://schemas.microsoft.com/office/drawing/2014/main" id="{73AA96CA-D8AF-95FD-33A4-1E89D2D835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5998" y="2254717"/>
            <a:ext cx="5201922" cy="2926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697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97"/>
    </mc:Choice>
    <mc:Fallback xmlns="">
      <p:transition spd="slow" advTm="120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7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57ED1-2CE0-A26B-32A4-35FA8B715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42280-1C0A-44D7-BF83-D3B0F68DFA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But why?</a:t>
            </a:r>
          </a:p>
        </p:txBody>
      </p:sp>
    </p:spTree>
    <p:extLst>
      <p:ext uri="{BB962C8B-B14F-4D97-AF65-F5344CB8AC3E}">
        <p14:creationId xmlns:p14="http://schemas.microsoft.com/office/powerpoint/2010/main" val="484778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7"/>
    </mc:Choice>
    <mc:Fallback xmlns="">
      <p:transition spd="slow" advTm="2057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BC118-A95C-F7F3-69EC-0FCD54C1C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erson sewing on a sewing machine&#10;&#10;AI-generated content may be incorrect.">
            <a:extLst>
              <a:ext uri="{FF2B5EF4-FFF2-40B4-BE49-F238E27FC236}">
                <a16:creationId xmlns:a16="http://schemas.microsoft.com/office/drawing/2014/main" id="{41EB50B1-DE62-EE1F-50F3-363A019261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596"/>
          <a:stretch>
            <a:fillRect/>
          </a:stretch>
        </p:blipFill>
        <p:spPr>
          <a:xfrm>
            <a:off x="6074464" y="1592104"/>
            <a:ext cx="5330339" cy="43520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rcRect l="31907"/>
          <a:stretch>
            <a:fillRect/>
          </a:stretch>
        </p:blipFill>
        <p:spPr>
          <a:xfrm>
            <a:off x="6074464" y="1593693"/>
            <a:ext cx="5289588" cy="435206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A1D1171-4AF7-AF13-4B8B-CDAF1168FA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Should designers program?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EE7035-01C7-FBFB-8868-C65DCD8579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GB" altLang="en-US" sz="2000" b="0" dirty="0"/>
              <a:t>Should Fashion Designers tailor their garments? Should writers edit their books?</a:t>
            </a:r>
          </a:p>
          <a:p>
            <a:pPr>
              <a:spcBef>
                <a:spcPct val="0"/>
              </a:spcBef>
            </a:pPr>
            <a:r>
              <a:rPr lang="en-GB" altLang="en-US" sz="2000" b="0" dirty="0"/>
              <a:t>Being able to do it gives you more creative control. </a:t>
            </a:r>
          </a:p>
          <a:p>
            <a:pPr>
              <a:spcBef>
                <a:spcPct val="0"/>
              </a:spcBef>
            </a:pPr>
            <a:r>
              <a:rPr lang="en-GB" altLang="en-US" sz="2000" b="0" dirty="0"/>
              <a:t>And in a digital society, a paper prototype alone may not be sufficient to prove your idea, so we also teach our students how to program.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952360-E1B5-EE0F-080D-8179A3071B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 dirty="0"/>
              <a:t>Lightbot’s Origin and Legacy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72376F-4AEA-C652-E18D-2F2BBF1A4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4</a:t>
            </a:fld>
            <a:r>
              <a:rPr lang="en-GB"/>
              <a:t> </a:t>
            </a:r>
            <a:endParaRPr lang="en-GB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99343375-7CBC-4153-2D83-3C735A7F1468}"/>
              </a:ext>
            </a:extLst>
          </p:cNvPr>
          <p:cNvSpPr txBox="1">
            <a:spLocks/>
          </p:cNvSpPr>
          <p:nvPr/>
        </p:nvSpPr>
        <p:spPr>
          <a:xfrm>
            <a:off x="0" y="5482115"/>
            <a:ext cx="7527850" cy="468000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>
            <a:noAutofit/>
          </a:bodyPr>
          <a:lstStyle>
            <a:lvl1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None/>
              <a:tabLst/>
              <a:defRPr sz="18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80000"/>
              <a:buFontTx/>
              <a:buNone/>
              <a:tabLst>
                <a:tab pos="126000" algn="l"/>
              </a:tabLst>
              <a:defRPr sz="16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Pct val="80000"/>
              <a:buFont typeface="Wingdings 2" panose="05020102010507070707" pitchFamily="18" charset="2"/>
              <a:buChar char="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b="1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sz="1200" b="1" dirty="0"/>
              <a:t> Cruella (2021)</a:t>
            </a:r>
            <a:br>
              <a:rPr lang="en-GB" sz="1200" dirty="0"/>
            </a:br>
            <a:r>
              <a:rPr lang="en-GB" sz="1200" dirty="0"/>
              <a:t> Disney </a:t>
            </a:r>
            <a:r>
              <a:rPr lang="pl-PL" sz="1200" dirty="0"/>
              <a:t>| </a:t>
            </a:r>
            <a:r>
              <a:rPr lang="en-GB" sz="1200" dirty="0"/>
              <a:t>YouTube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98853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97"/>
    </mc:Choice>
    <mc:Fallback xmlns="">
      <p:transition spd="slow" advTm="120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81A13-8878-A41C-FB3D-170962017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9C60E-660A-CE07-EF1B-F67BC0E5D7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Inspiration</a:t>
            </a:r>
          </a:p>
        </p:txBody>
      </p:sp>
    </p:spTree>
    <p:extLst>
      <p:ext uri="{BB962C8B-B14F-4D97-AF65-F5344CB8AC3E}">
        <p14:creationId xmlns:p14="http://schemas.microsoft.com/office/powerpoint/2010/main" val="1271047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7"/>
    </mc:Choice>
    <mc:Fallback xmlns="">
      <p:transition spd="slow" advTm="2057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8B4B8-6A50-3AB2-50D7-26358A109B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 Project 3 (2)">
            <a:hlinkClick r:id="" action="ppaction://media"/>
            <a:extLst>
              <a:ext uri="{FF2B5EF4-FFF2-40B4-BE49-F238E27FC236}">
                <a16:creationId xmlns:a16="http://schemas.microsoft.com/office/drawing/2014/main" id="{3D36495C-A5D2-5E57-0E19-206663BD324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9915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595CD-C059-E4DF-0589-51CE1BFDA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CB4F2-DE0C-72F0-5749-337047CA59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Origins</a:t>
            </a:r>
          </a:p>
        </p:txBody>
      </p:sp>
    </p:spTree>
    <p:extLst>
      <p:ext uri="{BB962C8B-B14F-4D97-AF65-F5344CB8AC3E}">
        <p14:creationId xmlns:p14="http://schemas.microsoft.com/office/powerpoint/2010/main" val="100211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7"/>
    </mc:Choice>
    <mc:Fallback xmlns="">
      <p:transition spd="slow" advTm="2057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BBD26-47B2-A950-C2DA-42DC73A5C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802C01F9-DC97-27AA-5523-63598ECC014C}"/>
              </a:ext>
            </a:extLst>
          </p:cNvPr>
          <p:cNvSpPr txBox="1">
            <a:spLocks/>
          </p:cNvSpPr>
          <p:nvPr/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C19541-5F6E-2C4C-BF21-196C1C8E2E31}" type="slidenum">
              <a:rPr lang="en-GB" smtClean="0"/>
              <a:pPr/>
              <a:t>8</a:t>
            </a:fld>
            <a:r>
              <a:rPr lang="en-GB"/>
              <a:t> </a:t>
            </a:r>
            <a:endParaRPr lang="en-GB" dirty="0"/>
          </a:p>
        </p:txBody>
      </p:sp>
      <p:pic>
        <p:nvPicPr>
          <p:cNvPr id="3078" name="Picture 6" descr="undefined">
            <a:extLst>
              <a:ext uri="{FF2B5EF4-FFF2-40B4-BE49-F238E27FC236}">
                <a16:creationId xmlns:a16="http://schemas.microsoft.com/office/drawing/2014/main" id="{DFBEB43D-E1F1-0D8C-AA77-799B6AB1FA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5634" y="147045"/>
            <a:ext cx="3226460" cy="4028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John Amos Comenius">
            <a:extLst>
              <a:ext uri="{FF2B5EF4-FFF2-40B4-BE49-F238E27FC236}">
                <a16:creationId xmlns:a16="http://schemas.microsoft.com/office/drawing/2014/main" id="{DE4D9F83-6115-5012-9C40-171A14A9F0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1367" y="147045"/>
            <a:ext cx="2904267" cy="4039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undefined">
            <a:extLst>
              <a:ext uri="{FF2B5EF4-FFF2-40B4-BE49-F238E27FC236}">
                <a16:creationId xmlns:a16="http://schemas.microsoft.com/office/drawing/2014/main" id="{8A78D0B8-C985-A5B8-74B2-99DBF33B79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5215" y="252205"/>
            <a:ext cx="2863408" cy="3972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Arrow: Notched Right 14">
            <a:extLst>
              <a:ext uri="{FF2B5EF4-FFF2-40B4-BE49-F238E27FC236}">
                <a16:creationId xmlns:a16="http://schemas.microsoft.com/office/drawing/2014/main" id="{14885E4B-9871-5651-61A6-5F78B6F6488C}"/>
              </a:ext>
            </a:extLst>
          </p:cNvPr>
          <p:cNvSpPr/>
          <p:nvPr/>
        </p:nvSpPr>
        <p:spPr>
          <a:xfrm>
            <a:off x="38633" y="4803039"/>
            <a:ext cx="12111654" cy="1644202"/>
          </a:xfrm>
          <a:prstGeom prst="notchedRightArrow">
            <a:avLst/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dk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16" name="Free-form: Shape 15">
            <a:extLst>
              <a:ext uri="{FF2B5EF4-FFF2-40B4-BE49-F238E27FC236}">
                <a16:creationId xmlns:a16="http://schemas.microsoft.com/office/drawing/2014/main" id="{F1A51021-50EB-6EE2-6ACB-83D6B4CC051B}"/>
              </a:ext>
            </a:extLst>
          </p:cNvPr>
          <p:cNvSpPr/>
          <p:nvPr/>
        </p:nvSpPr>
        <p:spPr>
          <a:xfrm>
            <a:off x="41713" y="3569888"/>
            <a:ext cx="1166663" cy="1644202"/>
          </a:xfrm>
          <a:custGeom>
            <a:avLst/>
            <a:gdLst>
              <a:gd name="csX0" fmla="*/ 0 w 1166663"/>
              <a:gd name="csY0" fmla="*/ 0 h 1644202"/>
              <a:gd name="csX1" fmla="*/ 1166663 w 1166663"/>
              <a:gd name="csY1" fmla="*/ 0 h 1644202"/>
              <a:gd name="csX2" fmla="*/ 1166663 w 1166663"/>
              <a:gd name="csY2" fmla="*/ 1644202 h 1644202"/>
              <a:gd name="csX3" fmla="*/ 0 w 1166663"/>
              <a:gd name="csY3" fmla="*/ 1644202 h 1644202"/>
              <a:gd name="csX4" fmla="*/ 0 w 1166663"/>
              <a:gd name="csY4" fmla="*/ 0 h 16442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66663" h="1644202">
                <a:moveTo>
                  <a:pt x="0" y="0"/>
                </a:moveTo>
                <a:lnTo>
                  <a:pt x="1166663" y="0"/>
                </a:lnTo>
                <a:lnTo>
                  <a:pt x="1166663" y="1644202"/>
                </a:lnTo>
                <a:lnTo>
                  <a:pt x="0" y="164420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85344" rIns="85344" bIns="85344" numCol="1" spcCol="1270" anchor="b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200" kern="1200" dirty="0"/>
              <a:t>Comenius (1630-1680)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93C7CD5-1490-533D-6C41-79C2F7AFB264}"/>
              </a:ext>
            </a:extLst>
          </p:cNvPr>
          <p:cNvSpPr/>
          <p:nvPr/>
        </p:nvSpPr>
        <p:spPr>
          <a:xfrm>
            <a:off x="419520" y="5419615"/>
            <a:ext cx="411050" cy="411050"/>
          </a:xfrm>
          <a:prstGeom prst="ellipse">
            <a:avLst/>
          </a:pr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18" name="Free-form: Shape 17">
            <a:extLst>
              <a:ext uri="{FF2B5EF4-FFF2-40B4-BE49-F238E27FC236}">
                <a16:creationId xmlns:a16="http://schemas.microsoft.com/office/drawing/2014/main" id="{5C218DBE-F5E3-BEA9-8057-5D3A7E480E70}"/>
              </a:ext>
            </a:extLst>
          </p:cNvPr>
          <p:cNvSpPr/>
          <p:nvPr/>
        </p:nvSpPr>
        <p:spPr>
          <a:xfrm>
            <a:off x="1266710" y="6036191"/>
            <a:ext cx="1166663" cy="1644202"/>
          </a:xfrm>
          <a:custGeom>
            <a:avLst/>
            <a:gdLst>
              <a:gd name="csX0" fmla="*/ 0 w 1166663"/>
              <a:gd name="csY0" fmla="*/ 0 h 1644202"/>
              <a:gd name="csX1" fmla="*/ 1166663 w 1166663"/>
              <a:gd name="csY1" fmla="*/ 0 h 1644202"/>
              <a:gd name="csX2" fmla="*/ 1166663 w 1166663"/>
              <a:gd name="csY2" fmla="*/ 1644202 h 1644202"/>
              <a:gd name="csX3" fmla="*/ 0 w 1166663"/>
              <a:gd name="csY3" fmla="*/ 1644202 h 1644202"/>
              <a:gd name="csX4" fmla="*/ 0 w 1166663"/>
              <a:gd name="csY4" fmla="*/ 0 h 16442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66663" h="1644202">
                <a:moveTo>
                  <a:pt x="0" y="0"/>
                </a:moveTo>
                <a:lnTo>
                  <a:pt x="1166663" y="0"/>
                </a:lnTo>
                <a:lnTo>
                  <a:pt x="1166663" y="1644202"/>
                </a:lnTo>
                <a:lnTo>
                  <a:pt x="0" y="164420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85344" rIns="85344" bIns="85344" numCol="1" spcCol="1270" anchor="t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200" kern="1200" dirty="0"/>
              <a:t>UNESCO (1957)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49AAD4F-5D32-5131-BFD0-80E981EAF3E0}"/>
              </a:ext>
            </a:extLst>
          </p:cNvPr>
          <p:cNvSpPr/>
          <p:nvPr/>
        </p:nvSpPr>
        <p:spPr>
          <a:xfrm>
            <a:off x="1644517" y="5419615"/>
            <a:ext cx="411050" cy="411050"/>
          </a:xfrm>
          <a:prstGeom prst="ellipse">
            <a:avLst/>
          </a:pr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20" name="Free-form: Shape 19">
            <a:extLst>
              <a:ext uri="{FF2B5EF4-FFF2-40B4-BE49-F238E27FC236}">
                <a16:creationId xmlns:a16="http://schemas.microsoft.com/office/drawing/2014/main" id="{1D5F5F23-B16B-DF4A-1AFB-C10D64441253}"/>
              </a:ext>
            </a:extLst>
          </p:cNvPr>
          <p:cNvSpPr/>
          <p:nvPr/>
        </p:nvSpPr>
        <p:spPr>
          <a:xfrm>
            <a:off x="2491707" y="3569888"/>
            <a:ext cx="1166663" cy="1644202"/>
          </a:xfrm>
          <a:custGeom>
            <a:avLst/>
            <a:gdLst>
              <a:gd name="csX0" fmla="*/ 0 w 1166663"/>
              <a:gd name="csY0" fmla="*/ 0 h 1644202"/>
              <a:gd name="csX1" fmla="*/ 1166663 w 1166663"/>
              <a:gd name="csY1" fmla="*/ 0 h 1644202"/>
              <a:gd name="csX2" fmla="*/ 1166663 w 1166663"/>
              <a:gd name="csY2" fmla="*/ 1644202 h 1644202"/>
              <a:gd name="csX3" fmla="*/ 0 w 1166663"/>
              <a:gd name="csY3" fmla="*/ 1644202 h 1644202"/>
              <a:gd name="csX4" fmla="*/ 0 w 1166663"/>
              <a:gd name="csY4" fmla="*/ 0 h 16442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66663" h="1644202">
                <a:moveTo>
                  <a:pt x="0" y="0"/>
                </a:moveTo>
                <a:lnTo>
                  <a:pt x="1166663" y="0"/>
                </a:lnTo>
                <a:lnTo>
                  <a:pt x="1166663" y="1644202"/>
                </a:lnTo>
                <a:lnTo>
                  <a:pt x="0" y="164420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85344" rIns="85344" bIns="85344" numCol="1" spcCol="1270" anchor="b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200" kern="1200" dirty="0"/>
              <a:t>Piaget and </a:t>
            </a:r>
            <a:r>
              <a:rPr lang="en-GB" sz="1200" kern="1200" dirty="0" err="1"/>
              <a:t>Papert</a:t>
            </a:r>
            <a:r>
              <a:rPr lang="en-GB" sz="1200" kern="1200" dirty="0"/>
              <a:t> (1958-1962)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B8AFF92-A976-17C7-D949-ABB52117A4AD}"/>
              </a:ext>
            </a:extLst>
          </p:cNvPr>
          <p:cNvSpPr/>
          <p:nvPr/>
        </p:nvSpPr>
        <p:spPr>
          <a:xfrm>
            <a:off x="2869513" y="5419615"/>
            <a:ext cx="411050" cy="411050"/>
          </a:xfrm>
          <a:prstGeom prst="ellipse">
            <a:avLst/>
          </a:pr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22" name="Free-form: Shape 21">
            <a:extLst>
              <a:ext uri="{FF2B5EF4-FFF2-40B4-BE49-F238E27FC236}">
                <a16:creationId xmlns:a16="http://schemas.microsoft.com/office/drawing/2014/main" id="{37D96047-B87A-C657-A466-93D5686212D2}"/>
              </a:ext>
            </a:extLst>
          </p:cNvPr>
          <p:cNvSpPr/>
          <p:nvPr/>
        </p:nvSpPr>
        <p:spPr>
          <a:xfrm>
            <a:off x="3716704" y="6036191"/>
            <a:ext cx="1166663" cy="1644202"/>
          </a:xfrm>
          <a:custGeom>
            <a:avLst/>
            <a:gdLst>
              <a:gd name="csX0" fmla="*/ 0 w 1166663"/>
              <a:gd name="csY0" fmla="*/ 0 h 1644202"/>
              <a:gd name="csX1" fmla="*/ 1166663 w 1166663"/>
              <a:gd name="csY1" fmla="*/ 0 h 1644202"/>
              <a:gd name="csX2" fmla="*/ 1166663 w 1166663"/>
              <a:gd name="csY2" fmla="*/ 1644202 h 1644202"/>
              <a:gd name="csX3" fmla="*/ 0 w 1166663"/>
              <a:gd name="csY3" fmla="*/ 1644202 h 1644202"/>
              <a:gd name="csX4" fmla="*/ 0 w 1166663"/>
              <a:gd name="csY4" fmla="*/ 0 h 16442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66663" h="1644202">
                <a:moveTo>
                  <a:pt x="0" y="0"/>
                </a:moveTo>
                <a:lnTo>
                  <a:pt x="1166663" y="0"/>
                </a:lnTo>
                <a:lnTo>
                  <a:pt x="1166663" y="1644202"/>
                </a:lnTo>
                <a:lnTo>
                  <a:pt x="0" y="164420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85344" rIns="85344" bIns="85344" numCol="1" spcCol="1270" anchor="t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200" kern="1200" dirty="0"/>
              <a:t>Logo Programming (1960s)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CA01015-19A0-F0C0-D70F-CF28023F0118}"/>
              </a:ext>
            </a:extLst>
          </p:cNvPr>
          <p:cNvSpPr/>
          <p:nvPr/>
        </p:nvSpPr>
        <p:spPr>
          <a:xfrm>
            <a:off x="4094510" y="5419615"/>
            <a:ext cx="411050" cy="411050"/>
          </a:xfrm>
          <a:prstGeom prst="ellipse">
            <a:avLst/>
          </a:pr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24" name="Free-form: Shape 23">
            <a:extLst>
              <a:ext uri="{FF2B5EF4-FFF2-40B4-BE49-F238E27FC236}">
                <a16:creationId xmlns:a16="http://schemas.microsoft.com/office/drawing/2014/main" id="{39D38E93-B0AC-22A6-7E5A-DDCD99F1AC2B}"/>
              </a:ext>
            </a:extLst>
          </p:cNvPr>
          <p:cNvSpPr/>
          <p:nvPr/>
        </p:nvSpPr>
        <p:spPr>
          <a:xfrm>
            <a:off x="4941701" y="3569888"/>
            <a:ext cx="1166663" cy="1644202"/>
          </a:xfrm>
          <a:custGeom>
            <a:avLst/>
            <a:gdLst>
              <a:gd name="csX0" fmla="*/ 0 w 1166663"/>
              <a:gd name="csY0" fmla="*/ 0 h 1644202"/>
              <a:gd name="csX1" fmla="*/ 1166663 w 1166663"/>
              <a:gd name="csY1" fmla="*/ 0 h 1644202"/>
              <a:gd name="csX2" fmla="*/ 1166663 w 1166663"/>
              <a:gd name="csY2" fmla="*/ 1644202 h 1644202"/>
              <a:gd name="csX3" fmla="*/ 0 w 1166663"/>
              <a:gd name="csY3" fmla="*/ 1644202 h 1644202"/>
              <a:gd name="csX4" fmla="*/ 0 w 1166663"/>
              <a:gd name="csY4" fmla="*/ 0 h 16442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66663" h="1644202">
                <a:moveTo>
                  <a:pt x="0" y="0"/>
                </a:moveTo>
                <a:lnTo>
                  <a:pt x="1166663" y="0"/>
                </a:lnTo>
                <a:lnTo>
                  <a:pt x="1166663" y="1644202"/>
                </a:lnTo>
                <a:lnTo>
                  <a:pt x="0" y="164420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85344" rIns="85344" bIns="85344" numCol="1" spcCol="1270" anchor="b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200" kern="1200" dirty="0"/>
              <a:t>Karel the Robot (1970s-1980s)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463A9E6-8F9C-E715-E4D7-5F2613B0FAD9}"/>
              </a:ext>
            </a:extLst>
          </p:cNvPr>
          <p:cNvSpPr/>
          <p:nvPr/>
        </p:nvSpPr>
        <p:spPr>
          <a:xfrm>
            <a:off x="5319507" y="5419615"/>
            <a:ext cx="411050" cy="411050"/>
          </a:xfrm>
          <a:prstGeom prst="ellipse">
            <a:avLst/>
          </a:pr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26" name="Free-form: Shape 25">
            <a:extLst>
              <a:ext uri="{FF2B5EF4-FFF2-40B4-BE49-F238E27FC236}">
                <a16:creationId xmlns:a16="http://schemas.microsoft.com/office/drawing/2014/main" id="{AA40FD60-2457-A943-C144-B02D54252D63}"/>
              </a:ext>
            </a:extLst>
          </p:cNvPr>
          <p:cNvSpPr/>
          <p:nvPr/>
        </p:nvSpPr>
        <p:spPr>
          <a:xfrm>
            <a:off x="6166698" y="6036191"/>
            <a:ext cx="1166663" cy="1644202"/>
          </a:xfrm>
          <a:custGeom>
            <a:avLst/>
            <a:gdLst>
              <a:gd name="csX0" fmla="*/ 0 w 1166663"/>
              <a:gd name="csY0" fmla="*/ 0 h 1644202"/>
              <a:gd name="csX1" fmla="*/ 1166663 w 1166663"/>
              <a:gd name="csY1" fmla="*/ 0 h 1644202"/>
              <a:gd name="csX2" fmla="*/ 1166663 w 1166663"/>
              <a:gd name="csY2" fmla="*/ 1644202 h 1644202"/>
              <a:gd name="csX3" fmla="*/ 0 w 1166663"/>
              <a:gd name="csY3" fmla="*/ 1644202 h 1644202"/>
              <a:gd name="csX4" fmla="*/ 0 w 1166663"/>
              <a:gd name="csY4" fmla="*/ 0 h 16442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66663" h="1644202">
                <a:moveTo>
                  <a:pt x="0" y="0"/>
                </a:moveTo>
                <a:lnTo>
                  <a:pt x="1166663" y="0"/>
                </a:lnTo>
                <a:lnTo>
                  <a:pt x="1166663" y="1644202"/>
                </a:lnTo>
                <a:lnTo>
                  <a:pt x="0" y="164420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85344" rIns="85344" bIns="85344" numCol="1" spcCol="1270" anchor="t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200" kern="1200" dirty="0"/>
              <a:t>Dr Brain Series (1990s)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7574F0A-E34A-FBE0-5B84-5A61384861DE}"/>
              </a:ext>
            </a:extLst>
          </p:cNvPr>
          <p:cNvSpPr/>
          <p:nvPr/>
        </p:nvSpPr>
        <p:spPr>
          <a:xfrm>
            <a:off x="6544504" y="5419615"/>
            <a:ext cx="411050" cy="411050"/>
          </a:xfrm>
          <a:prstGeom prst="ellipse">
            <a:avLst/>
          </a:pr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28" name="Free-form: Shape 27">
            <a:extLst>
              <a:ext uri="{FF2B5EF4-FFF2-40B4-BE49-F238E27FC236}">
                <a16:creationId xmlns:a16="http://schemas.microsoft.com/office/drawing/2014/main" id="{D44138C2-AC3D-7520-3E98-06916B07CD94}"/>
              </a:ext>
            </a:extLst>
          </p:cNvPr>
          <p:cNvSpPr/>
          <p:nvPr/>
        </p:nvSpPr>
        <p:spPr>
          <a:xfrm>
            <a:off x="7391694" y="3569888"/>
            <a:ext cx="1166663" cy="1644202"/>
          </a:xfrm>
          <a:custGeom>
            <a:avLst/>
            <a:gdLst>
              <a:gd name="csX0" fmla="*/ 0 w 1166663"/>
              <a:gd name="csY0" fmla="*/ 0 h 1644202"/>
              <a:gd name="csX1" fmla="*/ 1166663 w 1166663"/>
              <a:gd name="csY1" fmla="*/ 0 h 1644202"/>
              <a:gd name="csX2" fmla="*/ 1166663 w 1166663"/>
              <a:gd name="csY2" fmla="*/ 1644202 h 1644202"/>
              <a:gd name="csX3" fmla="*/ 0 w 1166663"/>
              <a:gd name="csY3" fmla="*/ 1644202 h 1644202"/>
              <a:gd name="csX4" fmla="*/ 0 w 1166663"/>
              <a:gd name="csY4" fmla="*/ 0 h 16442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66663" h="1644202">
                <a:moveTo>
                  <a:pt x="0" y="0"/>
                </a:moveTo>
                <a:lnTo>
                  <a:pt x="1166663" y="0"/>
                </a:lnTo>
                <a:lnTo>
                  <a:pt x="1166663" y="1644202"/>
                </a:lnTo>
                <a:lnTo>
                  <a:pt x="0" y="164420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85344" rIns="85344" bIns="85344" numCol="1" spcCol="1270" anchor="b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200" kern="1200" dirty="0"/>
              <a:t>Bill the Robot (2004)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1051D77-9FB6-A93F-42F6-B97A929DC66E}"/>
              </a:ext>
            </a:extLst>
          </p:cNvPr>
          <p:cNvSpPr/>
          <p:nvPr/>
        </p:nvSpPr>
        <p:spPr>
          <a:xfrm>
            <a:off x="7769501" y="5419615"/>
            <a:ext cx="411050" cy="411050"/>
          </a:xfrm>
          <a:prstGeom prst="ellipse">
            <a:avLst/>
          </a:pr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30" name="Free-form: Shape 29">
            <a:extLst>
              <a:ext uri="{FF2B5EF4-FFF2-40B4-BE49-F238E27FC236}">
                <a16:creationId xmlns:a16="http://schemas.microsoft.com/office/drawing/2014/main" id="{C59D566A-F79A-0101-6BB6-EC3D944CFA73}"/>
              </a:ext>
            </a:extLst>
          </p:cNvPr>
          <p:cNvSpPr/>
          <p:nvPr/>
        </p:nvSpPr>
        <p:spPr>
          <a:xfrm>
            <a:off x="8616691" y="6036191"/>
            <a:ext cx="1166663" cy="1644202"/>
          </a:xfrm>
          <a:custGeom>
            <a:avLst/>
            <a:gdLst>
              <a:gd name="csX0" fmla="*/ 0 w 1166663"/>
              <a:gd name="csY0" fmla="*/ 0 h 1644202"/>
              <a:gd name="csX1" fmla="*/ 1166663 w 1166663"/>
              <a:gd name="csY1" fmla="*/ 0 h 1644202"/>
              <a:gd name="csX2" fmla="*/ 1166663 w 1166663"/>
              <a:gd name="csY2" fmla="*/ 1644202 h 1644202"/>
              <a:gd name="csX3" fmla="*/ 0 w 1166663"/>
              <a:gd name="csY3" fmla="*/ 1644202 h 1644202"/>
              <a:gd name="csX4" fmla="*/ 0 w 1166663"/>
              <a:gd name="csY4" fmla="*/ 0 h 16442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66663" h="1644202">
                <a:moveTo>
                  <a:pt x="0" y="0"/>
                </a:moveTo>
                <a:lnTo>
                  <a:pt x="1166663" y="0"/>
                </a:lnTo>
                <a:lnTo>
                  <a:pt x="1166663" y="1644202"/>
                </a:lnTo>
                <a:lnTo>
                  <a:pt x="0" y="164420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85344" rIns="85344" bIns="85344" numCol="1" spcCol="1270" anchor="t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200" kern="1200" dirty="0"/>
              <a:t>Light-bot (2008)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074E046-7736-D146-7211-D14EB52292FB}"/>
              </a:ext>
            </a:extLst>
          </p:cNvPr>
          <p:cNvSpPr/>
          <p:nvPr/>
        </p:nvSpPr>
        <p:spPr>
          <a:xfrm>
            <a:off x="8994498" y="5419615"/>
            <a:ext cx="411050" cy="411050"/>
          </a:xfrm>
          <a:prstGeom prst="ellipse">
            <a:avLst/>
          </a:pr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32" name="Free-form: Shape 31">
            <a:extLst>
              <a:ext uri="{FF2B5EF4-FFF2-40B4-BE49-F238E27FC236}">
                <a16:creationId xmlns:a16="http://schemas.microsoft.com/office/drawing/2014/main" id="{2A9D9049-11DA-EF7F-DAA8-E7B414E4B5D1}"/>
              </a:ext>
            </a:extLst>
          </p:cNvPr>
          <p:cNvSpPr/>
          <p:nvPr/>
        </p:nvSpPr>
        <p:spPr>
          <a:xfrm>
            <a:off x="9841688" y="3569888"/>
            <a:ext cx="1166663" cy="1644202"/>
          </a:xfrm>
          <a:custGeom>
            <a:avLst/>
            <a:gdLst>
              <a:gd name="csX0" fmla="*/ 0 w 1166663"/>
              <a:gd name="csY0" fmla="*/ 0 h 1644202"/>
              <a:gd name="csX1" fmla="*/ 1166663 w 1166663"/>
              <a:gd name="csY1" fmla="*/ 0 h 1644202"/>
              <a:gd name="csX2" fmla="*/ 1166663 w 1166663"/>
              <a:gd name="csY2" fmla="*/ 1644202 h 1644202"/>
              <a:gd name="csX3" fmla="*/ 0 w 1166663"/>
              <a:gd name="csY3" fmla="*/ 1644202 h 1644202"/>
              <a:gd name="csX4" fmla="*/ 0 w 1166663"/>
              <a:gd name="csY4" fmla="*/ 0 h 16442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66663" h="1644202">
                <a:moveTo>
                  <a:pt x="0" y="0"/>
                </a:moveTo>
                <a:lnTo>
                  <a:pt x="1166663" y="0"/>
                </a:lnTo>
                <a:lnTo>
                  <a:pt x="1166663" y="1644202"/>
                </a:lnTo>
                <a:lnTo>
                  <a:pt x="0" y="164420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85344" rIns="85344" bIns="85344" numCol="1" spcCol="1270" anchor="b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200" kern="1200" dirty="0"/>
              <a:t>Seymour </a:t>
            </a:r>
            <a:r>
              <a:rPr lang="en-GB" sz="1200" kern="1200" dirty="0" err="1"/>
              <a:t>Papert</a:t>
            </a:r>
            <a:r>
              <a:rPr lang="en-GB" sz="1200" kern="1200" dirty="0"/>
              <a:t> and Us (2017)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607344D4-C2CA-5C2C-758B-FFDAB8DB6E30}"/>
              </a:ext>
            </a:extLst>
          </p:cNvPr>
          <p:cNvSpPr/>
          <p:nvPr/>
        </p:nvSpPr>
        <p:spPr>
          <a:xfrm>
            <a:off x="10219495" y="5419615"/>
            <a:ext cx="411050" cy="411050"/>
          </a:xfrm>
          <a:prstGeom prst="ellipse">
            <a:avLst/>
          </a:pr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pic>
        <p:nvPicPr>
          <p:cNvPr id="35" name="Picture 34" descr="A person with a white beard&#10;&#10;AI-generated content may be incorrect.">
            <a:extLst>
              <a:ext uri="{FF2B5EF4-FFF2-40B4-BE49-F238E27FC236}">
                <a16:creationId xmlns:a16="http://schemas.microsoft.com/office/drawing/2014/main" id="{9B5975C0-E917-4E53-5E6E-EACE15607F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70" y="150017"/>
            <a:ext cx="5167722" cy="4036446"/>
          </a:xfrm>
          <a:prstGeom prst="rect">
            <a:avLst/>
          </a:prstGeom>
        </p:spPr>
      </p:pic>
      <p:pic>
        <p:nvPicPr>
          <p:cNvPr id="3084" name="Picture 12" descr="The Children's Machine: Rethinking School In The Age Of The Computer ...">
            <a:extLst>
              <a:ext uri="{FF2B5EF4-FFF2-40B4-BE49-F238E27FC236}">
                <a16:creationId xmlns:a16="http://schemas.microsoft.com/office/drawing/2014/main" id="{FE78F95C-B063-508A-76B9-0C596993C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8668" y="176285"/>
            <a:ext cx="2487067" cy="4048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Figure 4. An old computer terminal visualising Streets (Y axis) and Avenues (X axis) as a gameplay area of Karel the Robot (1981)">
            <a:extLst>
              <a:ext uri="{FF2B5EF4-FFF2-40B4-BE49-F238E27FC236}">
                <a16:creationId xmlns:a16="http://schemas.microsoft.com/office/drawing/2014/main" id="{4B112F97-E859-E422-146D-F0B0C4E28D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01230" y="78614"/>
            <a:ext cx="5601529" cy="4208489"/>
          </a:xfrm>
          <a:prstGeom prst="rect">
            <a:avLst/>
          </a:prstGeom>
        </p:spPr>
      </p:pic>
      <p:pic>
        <p:nvPicPr>
          <p:cNvPr id="3076" name="Picture 4" descr="undefined">
            <a:extLst>
              <a:ext uri="{FF2B5EF4-FFF2-40B4-BE49-F238E27FC236}">
                <a16:creationId xmlns:a16="http://schemas.microsoft.com/office/drawing/2014/main" id="{DB4E9DDA-0749-7ED7-68A5-BD2993547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160" y="352570"/>
            <a:ext cx="2926708" cy="4039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Mindstorms (book) - Wikipedia">
            <a:extLst>
              <a:ext uri="{FF2B5EF4-FFF2-40B4-BE49-F238E27FC236}">
                <a16:creationId xmlns:a16="http://schemas.microsoft.com/office/drawing/2014/main" id="{2A542FFD-F3BA-C7E5-70DB-95EA3EB7C4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4008" y="334261"/>
            <a:ext cx="238125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31C39352-8D4B-3409-6217-7ADD24A3A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20" y="252205"/>
            <a:ext cx="5238325" cy="3936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drawing" descr="Figure 7. Presents a screenshot of one of &quot;Bill the Robot&quot; levels, where we have to pick up lost parts using repeated actions from Subroutine 1">
            <a:extLst>
              <a:ext uri="{FF2B5EF4-FFF2-40B4-BE49-F238E27FC236}">
                <a16:creationId xmlns:a16="http://schemas.microsoft.com/office/drawing/2014/main" id="{460F159A-5C18-6851-7A2B-F645FB4E51C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29" y="129197"/>
            <a:ext cx="7126706" cy="3914945"/>
          </a:xfrm>
          <a:prstGeom prst="rect">
            <a:avLst/>
          </a:prstGeom>
        </p:spPr>
      </p:pic>
      <p:pic>
        <p:nvPicPr>
          <p:cNvPr id="11" name="drawing" descr="Figure 5. Demonstrates a screenshot of the original Corey Cole's Robot Head Puzzle from Castle of Dr Brain by Sierra On-Line.">
            <a:extLst>
              <a:ext uri="{FF2B5EF4-FFF2-40B4-BE49-F238E27FC236}">
                <a16:creationId xmlns:a16="http://schemas.microsoft.com/office/drawing/2014/main" id="{9CE50BDA-2E4D-5296-BAA3-5FB3D3070CB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772" y="258787"/>
            <a:ext cx="5128788" cy="3927676"/>
          </a:xfrm>
          <a:prstGeom prst="rect">
            <a:avLst/>
          </a:prstGeom>
        </p:spPr>
      </p:pic>
      <p:pic>
        <p:nvPicPr>
          <p:cNvPr id="8" name="drawing" descr="Figure 9. Screenshot of the “light-Bot” (2008) credits screen, which is accessible from the game menu. It clearly states that the original concept was created by Matt Chase.">
            <a:extLst>
              <a:ext uri="{FF2B5EF4-FFF2-40B4-BE49-F238E27FC236}">
                <a16:creationId xmlns:a16="http://schemas.microsoft.com/office/drawing/2014/main" id="{2F3F39A6-437C-F651-2960-B3C0994D7B5E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96" t="19644" r="680" b="3580"/>
          <a:stretch>
            <a:fillRect/>
          </a:stretch>
        </p:blipFill>
        <p:spPr bwMode="auto">
          <a:xfrm>
            <a:off x="1812840" y="242951"/>
            <a:ext cx="8199526" cy="39149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991814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20" grpId="0"/>
      <p:bldP spid="22" grpId="0"/>
      <p:bldP spid="24" grpId="0"/>
      <p:bldP spid="26" grpId="0"/>
      <p:bldP spid="28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4C764-3DDA-448C-F897-05AF6A4BE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CFC18-BA8F-57B8-4D10-3F75F86F40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Findings</a:t>
            </a:r>
          </a:p>
        </p:txBody>
      </p:sp>
    </p:spTree>
    <p:extLst>
      <p:ext uri="{BB962C8B-B14F-4D97-AF65-F5344CB8AC3E}">
        <p14:creationId xmlns:p14="http://schemas.microsoft.com/office/powerpoint/2010/main" val="174509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7"/>
    </mc:Choice>
    <mc:Fallback xmlns="">
      <p:transition spd="slow" advTm="2057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B0541-F99F-A581-1C83-646516CB1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artoon robot with a light on its head&#10;&#10;AI-generated content may be incorrect.">
            <a:extLst>
              <a:ext uri="{FF2B5EF4-FFF2-40B4-BE49-F238E27FC236}">
                <a16:creationId xmlns:a16="http://schemas.microsoft.com/office/drawing/2014/main" id="{65C7D1F2-9CA9-BDF8-81E3-47E66CC616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944" t="3178" r="1191"/>
          <a:stretch>
            <a:fillRect/>
          </a:stretch>
        </p:blipFill>
        <p:spPr>
          <a:xfrm>
            <a:off x="6095998" y="1589812"/>
            <a:ext cx="5268054" cy="4360303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35FEECE-17D2-74B2-E578-A2D7D21CAD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Misnomers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1B1A14-7979-BBCA-92C7-8C2AF8943D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GB" altLang="en-US" sz="1600" b="0" dirty="0"/>
              <a:t>Examining the Lightbot Series was challenging due to the presence of misnomers related to the games title, as discussed in the materials being researched, for example:</a:t>
            </a:r>
          </a:p>
          <a:p>
            <a:pPr marL="285750" indent="-285750">
              <a:spcBef>
                <a:spcPct val="0"/>
              </a:spcBef>
              <a:buFontTx/>
              <a:buChar char="-"/>
            </a:pPr>
            <a:r>
              <a:rPr lang="en-GB" altLang="en-US" sz="1600" b="0" dirty="0"/>
              <a:t>“Light Bot 2.0”, "</a:t>
            </a:r>
            <a:r>
              <a:rPr lang="en-GB" altLang="en-US" sz="1600" b="0" dirty="0" err="1"/>
              <a:t>LightBot</a:t>
            </a:r>
            <a:r>
              <a:rPr lang="en-GB" altLang="en-US" sz="1600" b="0" dirty="0"/>
              <a:t>”, and "Light Bot” are used in three consecutive sentences by Christian and Mathrani (2014, p.3)</a:t>
            </a:r>
          </a:p>
          <a:p>
            <a:pPr marL="285750" indent="-285750">
              <a:spcBef>
                <a:spcPct val="0"/>
              </a:spcBef>
              <a:buFontTx/>
              <a:buChar char="-"/>
            </a:pPr>
            <a:r>
              <a:rPr lang="en-GB" altLang="en-US" sz="1600" b="0" dirty="0"/>
              <a:t>If you just look at names, they refer to 2010, 2013 and 2008 entries – but only one of those was the sole focus of their research.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4152FC-5628-B183-BCA1-0C65AB20ED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 dirty="0"/>
              <a:t>Lightbot’s Origin and Legacy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B23798-88EE-ED8F-FE18-2DEFAE26CE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10</a:t>
            </a:fld>
            <a:r>
              <a:rPr lang="en-GB"/>
              <a:t> </a:t>
            </a:r>
            <a:endParaRPr lang="en-GB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66275A38-B834-C4A8-9580-9945EA8FBAD0}"/>
              </a:ext>
            </a:extLst>
          </p:cNvPr>
          <p:cNvSpPr txBox="1">
            <a:spLocks/>
          </p:cNvSpPr>
          <p:nvPr/>
        </p:nvSpPr>
        <p:spPr>
          <a:xfrm>
            <a:off x="0" y="5482115"/>
            <a:ext cx="7527850" cy="468000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>
            <a:noAutofit/>
          </a:bodyPr>
          <a:lstStyle>
            <a:lvl1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None/>
              <a:tabLst/>
              <a:defRPr sz="18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80000"/>
              <a:buFontTx/>
              <a:buNone/>
              <a:tabLst>
                <a:tab pos="126000" algn="l"/>
              </a:tabLst>
              <a:defRPr sz="16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Pct val="80000"/>
              <a:buFont typeface="Wingdings 2" panose="05020102010507070707" pitchFamily="18" charset="2"/>
              <a:buChar char="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b="1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sz="1200" b="1" dirty="0"/>
              <a:t> light-Bot (2008) Menu</a:t>
            </a:r>
            <a:br>
              <a:rPr lang="en-GB" sz="1200" dirty="0"/>
            </a:br>
            <a:r>
              <a:rPr lang="en-GB" sz="1200" dirty="0"/>
              <a:t> Danny </a:t>
            </a:r>
            <a:r>
              <a:rPr lang="en-GB" sz="1200" dirty="0" err="1"/>
              <a:t>Yaroslavski</a:t>
            </a:r>
            <a:r>
              <a:rPr lang="en-GB" sz="1200" dirty="0"/>
              <a:t> </a:t>
            </a:r>
            <a:r>
              <a:rPr lang="pl-PL" sz="1200" dirty="0"/>
              <a:t>| </a:t>
            </a:r>
            <a:r>
              <a:rPr lang="en-GB" sz="1200" dirty="0"/>
              <a:t>Screenshot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92341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97"/>
    </mc:Choice>
    <mc:Fallback xmlns="">
      <p:transition spd="slow" advTm="120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C5ED4-9788-8EAA-489A-B09CD08551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D6742B-306B-6A80-B3A3-40ED0823F7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Fallacy of Lightbot Scratch Duality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3D05C4-E71E-D6A9-33F9-B1CCC523A5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GB" altLang="en-US" sz="2000" b="0" dirty="0"/>
              <a:t>The Lightbot series is often compared against Scratch (a rightful heir of LOGO). However, this is a fallacy, as Scratch is a game engine.</a:t>
            </a:r>
          </a:p>
          <a:p>
            <a:pPr>
              <a:spcBef>
                <a:spcPct val="0"/>
              </a:spcBef>
            </a:pPr>
            <a:r>
              <a:rPr lang="en-GB" altLang="en-US" sz="2000" b="0" dirty="0"/>
              <a:t>Despite being targeted at children, it is advanced enough to enable the recreation of the light-Bot game in full, with various examples already existing, as pictured.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6BB0A1-1AFF-6045-7003-B95E3AE8C8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 dirty="0"/>
              <a:t>Lightbot’s Origin and Legacy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4D8465-3D93-0497-460A-F1515356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11</a:t>
            </a:fld>
            <a:r>
              <a:rPr lang="en-GB"/>
              <a:t> </a:t>
            </a:r>
            <a:endParaRPr lang="en-GB" dirty="0"/>
          </a:p>
        </p:txBody>
      </p:sp>
      <p:pic>
        <p:nvPicPr>
          <p:cNvPr id="14" name="drawing">
            <a:extLst>
              <a:ext uri="{FF2B5EF4-FFF2-40B4-BE49-F238E27FC236}">
                <a16:creationId xmlns:a16="http://schemas.microsoft.com/office/drawing/2014/main" id="{656DDA97-9726-0D25-D9BF-582C70A84B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48"/>
          <a:stretch>
            <a:fillRect/>
          </a:stretch>
        </p:blipFill>
        <p:spPr bwMode="auto">
          <a:xfrm>
            <a:off x="8794226" y="1504669"/>
            <a:ext cx="2578735" cy="19456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drawing">
            <a:extLst>
              <a:ext uri="{FF2B5EF4-FFF2-40B4-BE49-F238E27FC236}">
                <a16:creationId xmlns:a16="http://schemas.microsoft.com/office/drawing/2014/main" id="{CF13AC90-236C-9E2D-7A7E-515948DD425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2" t="24542" r="3498"/>
          <a:stretch>
            <a:fillRect/>
          </a:stretch>
        </p:blipFill>
        <p:spPr bwMode="auto">
          <a:xfrm>
            <a:off x="6163297" y="3405350"/>
            <a:ext cx="2514863" cy="19456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drawing">
            <a:extLst>
              <a:ext uri="{FF2B5EF4-FFF2-40B4-BE49-F238E27FC236}">
                <a16:creationId xmlns:a16="http://schemas.microsoft.com/office/drawing/2014/main" id="{5F87E835-98C1-D6E0-9D03-670EFF089C2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83"/>
          <a:stretch>
            <a:fillRect/>
          </a:stretch>
        </p:blipFill>
        <p:spPr bwMode="auto">
          <a:xfrm>
            <a:off x="8678160" y="3653993"/>
            <a:ext cx="2698126" cy="206212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A92BD6AD-9511-AF32-34F9-962A09A89C00}"/>
              </a:ext>
            </a:extLst>
          </p:cNvPr>
          <p:cNvSpPr txBox="1">
            <a:spLocks/>
          </p:cNvSpPr>
          <p:nvPr/>
        </p:nvSpPr>
        <p:spPr>
          <a:xfrm>
            <a:off x="0" y="5482115"/>
            <a:ext cx="7527850" cy="468000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>
            <a:noAutofit/>
          </a:bodyPr>
          <a:lstStyle>
            <a:lvl1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None/>
              <a:tabLst/>
              <a:defRPr sz="18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80000"/>
              <a:buFontTx/>
              <a:buNone/>
              <a:tabLst>
                <a:tab pos="126000" algn="l"/>
              </a:tabLst>
              <a:defRPr sz="16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Pct val="80000"/>
              <a:buFont typeface="Wingdings 2" panose="05020102010507070707" pitchFamily="18" charset="2"/>
              <a:buChar char="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b="1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sz="1200" b="1" dirty="0"/>
              <a:t>Top Left light-bot (2008) right LDNG (2014); bottom left </a:t>
            </a:r>
            <a:r>
              <a:rPr lang="en-GB" sz="1200" b="1" dirty="0" err="1"/>
              <a:t>raf</a:t>
            </a:r>
            <a:r>
              <a:rPr lang="en-GB" sz="1200" b="1" dirty="0"/>
              <a:t>-pan (2021) right </a:t>
            </a:r>
            <a:r>
              <a:rPr lang="en-GB" sz="1200" b="1" dirty="0" err="1"/>
              <a:t>ikarienator</a:t>
            </a:r>
            <a:r>
              <a:rPr lang="en-GB" sz="1200" b="1" dirty="0"/>
              <a:t> (2020)</a:t>
            </a:r>
            <a:br>
              <a:rPr lang="en-GB" sz="1200" dirty="0"/>
            </a:br>
            <a:r>
              <a:rPr lang="en-GB" sz="1200" dirty="0"/>
              <a:t> Thom Kaczmarek </a:t>
            </a:r>
            <a:r>
              <a:rPr lang="pl-PL" sz="1200" dirty="0"/>
              <a:t>| </a:t>
            </a:r>
            <a:r>
              <a:rPr lang="en-GB" sz="1200" dirty="0"/>
              <a:t>Screenshots</a:t>
            </a:r>
            <a:endParaRPr lang="en-US" sz="12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29F8748-8994-0609-80F0-E9C9A9901C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2437" y="1859622"/>
            <a:ext cx="2510826" cy="1235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9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97"/>
    </mc:Choice>
    <mc:Fallback xmlns="">
      <p:transition spd="slow" advTm="120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FD672-3A01-7354-0379-26167A4A6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2E86E234-5731-050A-C29A-C1D98D87EF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9" t="13263" r="46288" b="11895"/>
          <a:stretch>
            <a:fillRect/>
          </a:stretch>
        </p:blipFill>
        <p:spPr>
          <a:xfrm>
            <a:off x="6096001" y="1593235"/>
            <a:ext cx="5201920" cy="435688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869AB55-517F-AD0D-8E9A-D93C93FB17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Constructionist Origins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E5400C-7E7D-D1C2-844A-CAD0A8648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GB" altLang="en-US" sz="2400" b="0" dirty="0"/>
              <a:t>The unexpected direct historical link between the origins of the Lightbot series and constructionist theory is the most significant finding. </a:t>
            </a:r>
          </a:p>
          <a:p>
            <a:pPr>
              <a:spcBef>
                <a:spcPct val="0"/>
              </a:spcBef>
            </a:pPr>
            <a:r>
              <a:rPr lang="en-GB" altLang="en-US" sz="2400" b="0" dirty="0"/>
              <a:t>It illuminates why using this educational approach to teaching programming leads to such positive learning outcomes.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5F55A8-CC59-2605-8B97-78910F880B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 dirty="0"/>
              <a:t>Lightbot’s Origin and Legacy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B9EA9C-32A8-F59F-C8CC-0763E1D823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12</a:t>
            </a:fld>
            <a:r>
              <a:rPr lang="en-GB"/>
              <a:t> </a:t>
            </a:r>
            <a:endParaRPr lang="en-GB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F5AD5CF2-2C59-EA0C-0735-70EAA609FE08}"/>
              </a:ext>
            </a:extLst>
          </p:cNvPr>
          <p:cNvSpPr txBox="1">
            <a:spLocks/>
          </p:cNvSpPr>
          <p:nvPr/>
        </p:nvSpPr>
        <p:spPr>
          <a:xfrm>
            <a:off x="0" y="5482115"/>
            <a:ext cx="7527850" cy="468000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>
            <a:noAutofit/>
          </a:bodyPr>
          <a:lstStyle>
            <a:lvl1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None/>
              <a:tabLst/>
              <a:defRPr sz="18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80000"/>
              <a:buFontTx/>
              <a:buNone/>
              <a:tabLst>
                <a:tab pos="126000" algn="l"/>
              </a:tabLst>
              <a:defRPr sz="16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Pct val="80000"/>
              <a:buFont typeface="Wingdings 2" panose="05020102010507070707" pitchFamily="18" charset="2"/>
              <a:buChar char="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b="1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sz="1200" b="1" dirty="0"/>
              <a:t> Follow the white rabbit.</a:t>
            </a:r>
            <a:br>
              <a:rPr lang="en-GB" sz="1200" dirty="0"/>
            </a:br>
            <a:r>
              <a:rPr lang="en-GB" sz="1200" dirty="0"/>
              <a:t> Warner Bros </a:t>
            </a:r>
            <a:r>
              <a:rPr lang="pl-PL" sz="1200" dirty="0"/>
              <a:t>| </a:t>
            </a:r>
            <a:r>
              <a:rPr lang="en-GB" sz="1200" dirty="0"/>
              <a:t>Matrix (1999)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95954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97"/>
    </mc:Choice>
    <mc:Fallback xmlns="">
      <p:transition spd="slow" advTm="12097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68AEB-A980-ACE1-A2B6-B6528CE34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51617-D1CC-60C1-70A3-293F003066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Dissemination &amp; Impact</a:t>
            </a:r>
          </a:p>
        </p:txBody>
      </p:sp>
    </p:spTree>
    <p:extLst>
      <p:ext uri="{BB962C8B-B14F-4D97-AF65-F5344CB8AC3E}">
        <p14:creationId xmlns:p14="http://schemas.microsoft.com/office/powerpoint/2010/main" val="14671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7"/>
    </mc:Choice>
    <mc:Fallback xmlns="">
      <p:transition spd="slow" advTm="2057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FB07A-A8B3-1EBD-A4F8-6B9C0102D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31BFAB28-D063-4D33-5AFF-753FCDFBB70A}"/>
              </a:ext>
            </a:extLst>
          </p:cNvPr>
          <p:cNvGrpSpPr/>
          <p:nvPr/>
        </p:nvGrpSpPr>
        <p:grpSpPr>
          <a:xfrm>
            <a:off x="6095997" y="1597843"/>
            <a:ext cx="5201923" cy="4334385"/>
            <a:chOff x="6095997" y="1586885"/>
            <a:chExt cx="5201923" cy="4353435"/>
          </a:xfrm>
        </p:grpSpPr>
        <p:pic>
          <p:nvPicPr>
            <p:cNvPr id="11" name="Picture 10" descr="A black rectangle with white text&#10;&#10;AI-generated content may be incorrect.">
              <a:extLst>
                <a:ext uri="{FF2B5EF4-FFF2-40B4-BE49-F238E27FC236}">
                  <a16:creationId xmlns:a16="http://schemas.microsoft.com/office/drawing/2014/main" id="{2778661D-C6BA-E333-6BE5-3363BF0E45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997" y="1586885"/>
              <a:ext cx="5201920" cy="4353435"/>
            </a:xfrm>
            <a:prstGeom prst="rect">
              <a:avLst/>
            </a:prstGeom>
          </p:spPr>
        </p:pic>
        <p:pic>
          <p:nvPicPr>
            <p:cNvPr id="9" name="Picture 8" descr="A screenshot of a black and white message&#10;&#10;AI-generated content may be incorrect.">
              <a:extLst>
                <a:ext uri="{FF2B5EF4-FFF2-40B4-BE49-F238E27FC236}">
                  <a16:creationId xmlns:a16="http://schemas.microsoft.com/office/drawing/2014/main" id="{42676C05-1B14-02C0-D5CF-1D2223C32F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30"/>
            <a:stretch>
              <a:fillRect/>
            </a:stretch>
          </p:blipFill>
          <p:spPr>
            <a:xfrm>
              <a:off x="6095999" y="2400300"/>
              <a:ext cx="5201921" cy="2579714"/>
            </a:xfrm>
            <a:prstGeom prst="rect">
              <a:avLst/>
            </a:prstGeom>
          </p:spPr>
        </p:pic>
      </p:grpSp>
      <p:pic>
        <p:nvPicPr>
          <p:cNvPr id="2050" name="Picture 2" descr="No alternative text description for this image">
            <a:extLst>
              <a:ext uri="{FF2B5EF4-FFF2-40B4-BE49-F238E27FC236}">
                <a16:creationId xmlns:a16="http://schemas.microsoft.com/office/drawing/2014/main" id="{F87515C2-24B7-2DAD-D5C8-2105A653C3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25" t="20415"/>
          <a:stretch>
            <a:fillRect/>
          </a:stretch>
        </p:blipFill>
        <p:spPr bwMode="auto">
          <a:xfrm>
            <a:off x="6096000" y="1594668"/>
            <a:ext cx="5201920" cy="432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F29E6B4-2562-32C1-8024-245A9B8824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Home Students, Academics and Industry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50241-7088-7981-6ACE-5673BC6768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sz="2000" b="0" dirty="0"/>
              <a:t>In December, I had the opportunity to speak at the London Chapter of the International Game Development Association (IGDA London), held at London South Bank University.</a:t>
            </a:r>
          </a:p>
          <a:p>
            <a:r>
              <a:rPr lang="en-GB" sz="2000" b="0" dirty="0"/>
              <a:t>The lighting talk was inspired by my MA research and focused on teaching programming, receiving positive feedback on the day due to its inclusive and unique nature.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F63DE-05DD-62B3-83AE-986CD4C5C1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 dirty="0"/>
              <a:t>Lightbot’s Origin and Legacy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204B27-D5B0-AC96-42FC-C98440D27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14</a:t>
            </a:fld>
            <a:r>
              <a:rPr lang="en-GB"/>
              <a:t> </a:t>
            </a:r>
            <a:endParaRPr lang="en-GB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BB5A4B3D-8FD0-9649-8997-C47063497E55}"/>
              </a:ext>
            </a:extLst>
          </p:cNvPr>
          <p:cNvSpPr txBox="1">
            <a:spLocks/>
          </p:cNvSpPr>
          <p:nvPr/>
        </p:nvSpPr>
        <p:spPr>
          <a:xfrm>
            <a:off x="0" y="5482115"/>
            <a:ext cx="7527850" cy="468000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>
            <a:noAutofit/>
          </a:bodyPr>
          <a:lstStyle>
            <a:lvl1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None/>
              <a:tabLst/>
              <a:defRPr sz="18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80000"/>
              <a:buFontTx/>
              <a:buNone/>
              <a:tabLst>
                <a:tab pos="126000" algn="l"/>
              </a:tabLst>
              <a:defRPr sz="16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Pct val="80000"/>
              <a:buFont typeface="Wingdings 2" panose="05020102010507070707" pitchFamily="18" charset="2"/>
              <a:buChar char="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b="1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sz="1200" b="1" dirty="0"/>
              <a:t> Demonstrating programming concepts with non-programming objects</a:t>
            </a:r>
            <a:br>
              <a:rPr lang="en-GB" sz="1200" dirty="0"/>
            </a:br>
            <a:r>
              <a:rPr lang="en-GB" sz="1200" dirty="0"/>
              <a:t> IGDA London </a:t>
            </a:r>
            <a:r>
              <a:rPr lang="pl-PL" sz="1200" dirty="0"/>
              <a:t>| </a:t>
            </a:r>
            <a:r>
              <a:rPr lang="en-GB" sz="1200" dirty="0"/>
              <a:t>Photo: Andrew Lemon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3325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97"/>
    </mc:Choice>
    <mc:Fallback xmlns="">
      <p:transition spd="slow" advTm="120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DB644-0891-D386-6727-A5123012E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4B3503C8-4FC7-0459-181F-3E4FE6E5FE14}"/>
              </a:ext>
            </a:extLst>
          </p:cNvPr>
          <p:cNvGrpSpPr/>
          <p:nvPr/>
        </p:nvGrpSpPr>
        <p:grpSpPr>
          <a:xfrm>
            <a:off x="6095993" y="1588607"/>
            <a:ext cx="5201924" cy="4361508"/>
            <a:chOff x="6095993" y="1588607"/>
            <a:chExt cx="5201924" cy="4361508"/>
          </a:xfrm>
        </p:grpSpPr>
        <p:pic>
          <p:nvPicPr>
            <p:cNvPr id="11" name="Picture 10" descr="A black rectangle with white text&#10;&#10;AI-generated content may be incorrect.">
              <a:extLst>
                <a:ext uri="{FF2B5EF4-FFF2-40B4-BE49-F238E27FC236}">
                  <a16:creationId xmlns:a16="http://schemas.microsoft.com/office/drawing/2014/main" id="{B3645B0F-1A9A-D2D2-FE15-2E7C8BDE2C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5997" y="1588607"/>
              <a:ext cx="5201920" cy="4361508"/>
            </a:xfrm>
            <a:prstGeom prst="rect">
              <a:avLst/>
            </a:prstGeom>
          </p:spPr>
        </p:pic>
        <p:pic>
          <p:nvPicPr>
            <p:cNvPr id="9" name="Picture 8" descr="A screenshot of a computer&#10;&#10;AI-generated content may be incorrect.">
              <a:extLst>
                <a:ext uri="{FF2B5EF4-FFF2-40B4-BE49-F238E27FC236}">
                  <a16:creationId xmlns:a16="http://schemas.microsoft.com/office/drawing/2014/main" id="{EA095761-0173-0131-07A9-12C7528965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255" b="849"/>
            <a:stretch>
              <a:fillRect/>
            </a:stretch>
          </p:blipFill>
          <p:spPr>
            <a:xfrm>
              <a:off x="6095993" y="2327564"/>
              <a:ext cx="5201923" cy="2923357"/>
            </a:xfrm>
            <a:prstGeom prst="rect">
              <a:avLst/>
            </a:prstGeom>
          </p:spPr>
        </p:pic>
      </p:grpSp>
      <p:pic>
        <p:nvPicPr>
          <p:cNvPr id="6" name="Picture 5" descr="A screenshot of a social media post&#10;&#10;AI-generated content may be incorrect.">
            <a:extLst>
              <a:ext uri="{FF2B5EF4-FFF2-40B4-BE49-F238E27FC236}">
                <a16:creationId xmlns:a16="http://schemas.microsoft.com/office/drawing/2014/main" id="{BF78A5BA-1B34-E452-19E0-B51E8DF5ED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108" y="1579041"/>
            <a:ext cx="5192808" cy="437107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581A6C8-176F-7D63-CD69-0CADCBED53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Inspiration is also Impact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E6FBF0-B746-FED7-9A97-A51C936BDB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sz="2000" b="0" dirty="0"/>
              <a:t>As I mentioned earlier, I managed to reach out to Matthew Chase (to his surprise), author of Bill the Robot (2004), on which light-Bot (2008) is based. </a:t>
            </a:r>
          </a:p>
          <a:p>
            <a:r>
              <a:rPr lang="en-GB" sz="2000" b="0" dirty="0"/>
              <a:t>This inspired him to complete and share some of his works publicly (and others privately with me, to aid in the research), which had a positive impact.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FB2F34-B784-040A-3F85-EF37957546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 dirty="0"/>
              <a:t>Lightbot’s Origin and Legacy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8A68EC-DF74-7676-4833-50854C01EA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15</a:t>
            </a:fld>
            <a:r>
              <a:rPr lang="en-GB"/>
              <a:t> </a:t>
            </a:r>
            <a:endParaRPr lang="en-GB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6D98C224-55F8-E2C7-248A-3F718E35F683}"/>
              </a:ext>
            </a:extLst>
          </p:cNvPr>
          <p:cNvSpPr txBox="1">
            <a:spLocks/>
          </p:cNvSpPr>
          <p:nvPr/>
        </p:nvSpPr>
        <p:spPr>
          <a:xfrm>
            <a:off x="0" y="5482115"/>
            <a:ext cx="7527850" cy="468000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>
            <a:noAutofit/>
          </a:bodyPr>
          <a:lstStyle>
            <a:lvl1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None/>
              <a:tabLst/>
              <a:defRPr sz="18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80000"/>
              <a:buFontTx/>
              <a:buNone/>
              <a:tabLst>
                <a:tab pos="126000" algn="l"/>
              </a:tabLst>
              <a:defRPr sz="16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Pct val="80000"/>
              <a:buFont typeface="Wingdings 2" panose="05020102010507070707" pitchFamily="18" charset="2"/>
              <a:buChar char="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b="1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sz="1200" b="1" dirty="0"/>
              <a:t> LinkedIn Chat</a:t>
            </a:r>
            <a:br>
              <a:rPr lang="en-GB" sz="1200" dirty="0"/>
            </a:br>
            <a:r>
              <a:rPr lang="en-GB" sz="1200" dirty="0"/>
              <a:t> LinkedIn </a:t>
            </a:r>
            <a:r>
              <a:rPr lang="pl-PL" sz="1200" dirty="0"/>
              <a:t>| </a:t>
            </a:r>
            <a:r>
              <a:rPr lang="en-GB" sz="1200" dirty="0"/>
              <a:t>Screenshot: Thom Kaczmarek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84104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97"/>
    </mc:Choice>
    <mc:Fallback xmlns="">
      <p:transition spd="slow" advTm="120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9A6EB-27C7-AC5E-E609-5DFFB6417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0A240-EC92-B568-921A-B1FE81343F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went wrong?</a:t>
            </a:r>
            <a:br>
              <a:rPr lang="en-GB" dirty="0"/>
            </a:br>
            <a:r>
              <a:rPr lang="en-GB"/>
              <a:t>(Desk Rejected </a:t>
            </a:r>
            <a:r>
              <a:rPr lang="en-GB">
                <a:sym typeface="Wingdings" panose="05000000000000000000" pitchFamily="2" charset="2"/>
              </a:rPr>
              <a:t>)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0046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7"/>
    </mc:Choice>
    <mc:Fallback xmlns="">
      <p:transition spd="slow" advTm="2057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A7F5E-7FDC-9D44-BA39-EDDBF35C7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574" y="1592264"/>
            <a:ext cx="9567778" cy="4357686"/>
          </a:xfrm>
        </p:spPr>
        <p:txBody>
          <a:bodyPr/>
          <a:lstStyle/>
          <a:p>
            <a:r>
              <a:rPr lang="en-US" dirty="0"/>
              <a:t>Thank you</a:t>
            </a:r>
            <a:br>
              <a:rPr lang="en-US" dirty="0"/>
            </a:br>
            <a:br>
              <a:rPr lang="en-US" dirty="0"/>
            </a:br>
            <a:r>
              <a:rPr lang="en-GB" sz="2400" dirty="0"/>
              <a:t>Thom Kaczmarek – Senior Lecturer in Games Design at </a:t>
            </a:r>
            <a:br>
              <a:rPr lang="en-GB" sz="2400" dirty="0"/>
            </a:br>
            <a:r>
              <a:rPr lang="en-GB" sz="2400" dirty="0"/>
              <a:t>London College of Communication, University of the Arts London</a:t>
            </a:r>
            <a:br>
              <a:rPr lang="en-GB" sz="2400" dirty="0"/>
            </a:br>
            <a:br>
              <a:rPr lang="en-GB" sz="2400" dirty="0"/>
            </a:br>
            <a:r>
              <a:rPr lang="en-GB" sz="2400" dirty="0"/>
              <a:t>t.kaczmarek@lcc.arts.ac.uk</a:t>
            </a:r>
          </a:p>
        </p:txBody>
      </p:sp>
    </p:spTree>
    <p:extLst>
      <p:ext uri="{BB962C8B-B14F-4D97-AF65-F5344CB8AC3E}">
        <p14:creationId xmlns:p14="http://schemas.microsoft.com/office/powerpoint/2010/main" val="569010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82"/>
    </mc:Choice>
    <mc:Fallback xmlns="">
      <p:transition spd="slow" advTm="4382"/>
    </mc:Fallback>
  </mc:AlternateContent>
</p:sld>
</file>

<file path=ppt/theme/theme1.xml><?xml version="1.0" encoding="utf-8"?>
<a:theme xmlns:a="http://schemas.openxmlformats.org/drawingml/2006/main" name="UAL Theme">
  <a:themeElements>
    <a:clrScheme name="UAL">
      <a:dk1>
        <a:srgbClr val="000000"/>
      </a:dk1>
      <a:lt1>
        <a:srgbClr val="FFFFFF"/>
      </a:lt1>
      <a:dk2>
        <a:srgbClr val="FFD022"/>
      </a:dk2>
      <a:lt2>
        <a:srgbClr val="E71657"/>
      </a:lt2>
      <a:accent1>
        <a:srgbClr val="FF8500"/>
      </a:accent1>
      <a:accent2>
        <a:srgbClr val="9E65FB"/>
      </a:accent2>
      <a:accent3>
        <a:srgbClr val="20BCFF"/>
      </a:accent3>
      <a:accent4>
        <a:srgbClr val="1F4EDC"/>
      </a:accent4>
      <a:accent5>
        <a:srgbClr val="00C73E"/>
      </a:accent5>
      <a:accent6>
        <a:srgbClr val="19A3A3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 anchor="t" anchorCtr="0">
        <a:noAutofit/>
      </a:bodyPr>
      <a:lstStyle>
        <a:defPPr algn="l">
          <a:defRPr sz="2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5" id="{427F3559-F7C6-F249-A330-A7ADCB9BE064}" vid="{8D38DD45-6B7E-8F40-938B-0ADDE5CFCC4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CE6FD8723CC5847A7FE7425C9B8BD82" ma:contentTypeVersion="12" ma:contentTypeDescription="Create a new document." ma:contentTypeScope="" ma:versionID="5c5645eea39d4a1e01d5af50e283fdd2">
  <xsd:schema xmlns:xsd="http://www.w3.org/2001/XMLSchema" xmlns:xs="http://www.w3.org/2001/XMLSchema" xmlns:p="http://schemas.microsoft.com/office/2006/metadata/properties" xmlns:ns2="8a4ba4df-95ed-4241-b54f-04803280e80d" xmlns:ns3="10f681cd-7b05-4387-997a-3889df02cc60" targetNamespace="http://schemas.microsoft.com/office/2006/metadata/properties" ma:root="true" ma:fieldsID="e0fae72e0dfc38515368dd092ff95479" ns2:_="" ns3:_="">
    <xsd:import namespace="8a4ba4df-95ed-4241-b54f-04803280e80d"/>
    <xsd:import namespace="10f681cd-7b05-4387-997a-3889df02cc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4ba4df-95ed-4241-b54f-04803280e8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f681cd-7b05-4387-997a-3889df02cc6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5F71AED-7DD2-4D0E-B56F-2388688E4C52}">
  <ds:schemaRefs>
    <ds:schemaRef ds:uri="8a4ba4df-95ed-4241-b54f-04803280e80d"/>
    <ds:schemaRef ds:uri="http://purl.org/dc/dcmitype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10f681cd-7b05-4387-997a-3889df02cc60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5229317F-2F4A-42DE-A1C0-3B31ECAA10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4ba4df-95ed-4241-b54f-04803280e80d"/>
    <ds:schemaRef ds:uri="10f681cd-7b05-4387-997a-3889df02cc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FC71C0E-110D-4433-9233-B4A830CD2EF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1315</Words>
  <Application>Microsoft Office PowerPoint</Application>
  <PresentationFormat>Widescreen</PresentationFormat>
  <Paragraphs>119</Paragraphs>
  <Slides>17</Slides>
  <Notes>17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Wingdings</vt:lpstr>
      <vt:lpstr>Wingdings 2</vt:lpstr>
      <vt:lpstr>UAL Theme</vt:lpstr>
      <vt:lpstr>Lightbot Origins: From Comenius to the Post‑Flash Era</vt:lpstr>
      <vt:lpstr>What is Lightbot?</vt:lpstr>
      <vt:lpstr>But why?</vt:lpstr>
      <vt:lpstr>Should designers program?</vt:lpstr>
      <vt:lpstr>Inspiration</vt:lpstr>
      <vt:lpstr>PowerPoint Presentation</vt:lpstr>
      <vt:lpstr>Origins</vt:lpstr>
      <vt:lpstr>PowerPoint Presentation</vt:lpstr>
      <vt:lpstr>Findings</vt:lpstr>
      <vt:lpstr>Misnomers</vt:lpstr>
      <vt:lpstr>Fallacy of Lightbot Scratch Duality</vt:lpstr>
      <vt:lpstr>Constructionist Origins</vt:lpstr>
      <vt:lpstr>Dissemination &amp; Impact</vt:lpstr>
      <vt:lpstr>Home Students, Academics and Industry</vt:lpstr>
      <vt:lpstr>Inspiration is also Impact</vt:lpstr>
      <vt:lpstr>What went wrong? (Desk Rejected )</vt:lpstr>
      <vt:lpstr>Thank you  Thom Kaczmarek – Senior Lecturer in Games Design at  London College of Communication, University of the Arts London  t.kaczmarek@lcc.arts.ac.uk</vt:lpstr>
    </vt:vector>
  </TitlesOfParts>
  <Company>University of the Arts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Thom Kaczmarek</dc:creator>
  <cp:lastModifiedBy>Thom Kaczmarek</cp:lastModifiedBy>
  <cp:revision>291</cp:revision>
  <dcterms:created xsi:type="dcterms:W3CDTF">2023-02-23T19:17:43Z</dcterms:created>
  <dcterms:modified xsi:type="dcterms:W3CDTF">2026-03-24T15:02:31Z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0x0101009CE6FD8723CC5847A7FE7425C9B8BD82</vt:lpwstr>
  </property>
</Properties>
</file>