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</p:sldMasterIdLst>
  <p:sldIdLst>
    <p:sldId id="267" r:id="rId3"/>
    <p:sldId id="268" r:id="rId4"/>
    <p:sldId id="258" r:id="rId5"/>
    <p:sldId id="433" r:id="rId6"/>
    <p:sldId id="434" r:id="rId7"/>
    <p:sldId id="260" r:id="rId8"/>
    <p:sldId id="265" r:id="rId9"/>
    <p:sldId id="263" r:id="rId10"/>
    <p:sldId id="435" r:id="rId11"/>
    <p:sldId id="600" r:id="rId12"/>
    <p:sldId id="436" r:id="rId13"/>
    <p:sldId id="266" r:id="rId14"/>
    <p:sldId id="264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6C20E"/>
    <a:srgbClr val="357030"/>
    <a:srgbClr val="69910F"/>
    <a:srgbClr val="9CB11F"/>
    <a:srgbClr val="DDED7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94" d="100"/>
          <a:sy n="94" d="100"/>
        </p:scale>
        <p:origin x="4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092E4C-F9A5-D02C-E7EE-3EC0F07717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AEBCCE3-1790-EF24-1370-E7FF2DE2FD4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149BA9-3F8C-50FD-D086-84DE10FB21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D4F682-126C-404A-9661-503F5E31F144}" type="datetimeFigureOut">
              <a:rPr lang="en-GB" smtClean="0"/>
              <a:t>27/05/2026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BD7066-D833-45CB-065C-A4664729BC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0305DB-A522-0611-A4B7-57E3F8A44B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7120E-F1D1-4FFC-BB2D-C8B04B424A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12663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A5D926-569B-CDB2-C710-B24DADA0F3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D4E467-4F93-7289-F233-E308F8E0F7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0D8866-D192-39CB-95E8-612523054C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D4F682-126C-404A-9661-503F5E31F144}" type="datetimeFigureOut">
              <a:rPr lang="en-GB" smtClean="0"/>
              <a:t>27/05/2026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1143B2-8810-4B05-2C4F-1CBF5BC253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5F7D0D-A527-AA65-F7E3-FD4302F0E6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7120E-F1D1-4FFC-BB2D-C8B04B424A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30783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80972F-1C7C-62A0-6E0B-AE41A3C7BA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0C4922-17B5-E645-42D5-704FDA2565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FCFDFE-E054-5F60-18A5-EF5F6CA880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D4F682-126C-404A-9661-503F5E31F144}" type="datetimeFigureOut">
              <a:rPr lang="en-GB" smtClean="0"/>
              <a:t>27/05/2026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89DFF9-EE31-A48F-015E-6DDAE2F12E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A20C0B-E7B0-B17D-DAF5-CCED015AF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7120E-F1D1-4FFC-BB2D-C8B04B424A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82569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8998F3-CAC1-BEA0-E580-ACDBBA8701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B57B47-1528-B324-2CF5-0FE044778DF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8DBAD38-376A-4F42-4B29-D4986FFC2CF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2BB253C-2E4E-1EAF-FAE6-81AC369BFD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D4F682-126C-404A-9661-503F5E31F144}" type="datetimeFigureOut">
              <a:rPr lang="en-GB" smtClean="0"/>
              <a:t>27/05/2026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160DB1-BB7F-D939-E1A8-AA9452FD9B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A9A4D3A-CAB8-D468-8EFA-2DDBCDA249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7120E-F1D1-4FFC-BB2D-C8B04B424A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591829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B02DDE-BCD0-FE9A-30DA-34C38D9944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77CA96D-97BD-70D0-9FC2-4D1B197A7E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4B314BB-AD70-56B3-FC2F-8C24A8E182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721D32-FD46-5661-CBD0-7D2B5EB48B6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09234C3-D148-C286-CCAC-ED7FB4E8575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9BFF8EE-1A45-DB6E-923D-118867E9D3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D4F682-126C-404A-9661-503F5E31F144}" type="datetimeFigureOut">
              <a:rPr lang="en-GB" smtClean="0"/>
              <a:t>27/05/2026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F1C854E-56CC-FA04-2BBC-1439C080C5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F480164-1B9E-8471-4742-2DEF6DB96E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7120E-F1D1-4FFC-BB2D-C8B04B424A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80805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435208-FA77-F4EA-12A0-86E8E5B56B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1D42AD5-3A19-C61B-2618-3179A6A6D3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D4F682-126C-404A-9661-503F5E31F144}" type="datetimeFigureOut">
              <a:rPr lang="en-GB" smtClean="0"/>
              <a:t>27/05/2026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D098581-C933-2375-0415-F7F2ACD4B0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BECB63A-81DD-9BEC-B436-79E102FACB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7120E-F1D1-4FFC-BB2D-C8B04B424A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6386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98B517A-ECA3-2021-0CED-5F64B2D7A9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D4F682-126C-404A-9661-503F5E31F144}" type="datetimeFigureOut">
              <a:rPr lang="en-GB" smtClean="0"/>
              <a:t>27/05/2026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517022B-187F-7C92-F920-C694BC5D7C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FD26A3-1430-20FF-BD07-6D710E921E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7120E-F1D1-4FFC-BB2D-C8B04B424A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67953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98A639-9C81-46CA-E282-053191D35A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0E42F3-73AA-6F81-C5E0-4AEAFA6B66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0579CD-C575-5C61-FDC8-886510AA40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14938C0-F6B0-0ECE-09FE-B500F77A44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D4F682-126C-404A-9661-503F5E31F144}" type="datetimeFigureOut">
              <a:rPr lang="en-GB" smtClean="0"/>
              <a:t>27/05/2026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4CAB6F0-C29D-B741-636B-6F5AB9D99D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3465FB-A3DF-7D52-E33B-B74B7DFCDA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7120E-F1D1-4FFC-BB2D-C8B04B424A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88964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51B5D1-B0DE-FEC4-057B-1D23A7990C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BDB2E38-CB3B-7EF0-C837-91F9892E58D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64E3C6-C632-BE31-D64D-D0FE5F21A0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34622C2-3AB2-1CCF-A21E-52AB9AE89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D4F682-126C-404A-9661-503F5E31F144}" type="datetimeFigureOut">
              <a:rPr lang="en-GB" smtClean="0"/>
              <a:t>27/05/2026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A027F60-DB2C-BFF0-88CD-B877B8E68D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9253D6-29CA-B2F2-E536-386EAA9C08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7120E-F1D1-4FFC-BB2D-C8B04B424A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57706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8129F7-5557-C4D3-0DA5-16422F4377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06CBE69-720A-CC42-52AF-73C6C22FC27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F2BE01-335E-1888-F385-FE31E6D763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D4F682-126C-404A-9661-503F5E31F144}" type="datetimeFigureOut">
              <a:rPr lang="en-GB" smtClean="0"/>
              <a:t>27/05/2026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6D79E4-4456-3DBE-E1C7-DA48F8FED3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04CB44-093B-8629-ADF5-22942D597C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7120E-F1D1-4FFC-BB2D-C8B04B424A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02903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C2C3E16-3C35-6C42-11EB-13AA520CB88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672BA8-4778-A213-FE4E-1FD9476323F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C81B18-7ED7-6AC9-5F9C-9C12375925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D4F682-126C-404A-9661-503F5E31F144}" type="datetimeFigureOut">
              <a:rPr lang="en-GB" smtClean="0"/>
              <a:t>27/05/2026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0DBA1E-A1E8-CBEE-0E96-2AF4EDD1AE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D74CA3-C8A6-4CB1-9466-F7B71E00D8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7120E-F1D1-4FFC-BB2D-C8B04B424A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093418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BDC27-E420-4878-9EE6-7B9656D6442A}" type="datetimeFigureOut">
              <a:rPr lang="en-US" dirty="0"/>
              <a:t>5/27/2026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720003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EEC54BE-98D1-48EE-89BB-0457C7E0F88A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439393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A989B6B-708D-4907-AF2A-BD71DD077676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108285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015A8CF-7FE8-4581-9DA4-BBD1638DA19D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484202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1BE8BC-643E-4F03-AA48-9D1FE1F05953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064815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B22B0BB-9948-457D-86AF-53334BD138B3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756103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2FE1701-421A-43AF-8C03-99E03D67A161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087882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A3BF90C-9C2B-41F1-A831-7DD9BF4BC331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839970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CCDFB1B-EF26-42B2-9733-C2690A11A165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036845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CD66F4-8FDE-4E9A-ABBA-48A5D419F06D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735337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5B4B7E-8529-4808-9AFE-8CD31471936C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547960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1962723-0B9B-4070-851F-219D82126A1F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995414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09600" y="1600201"/>
            <a:ext cx="5384800" cy="4530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6197600" y="1600201"/>
            <a:ext cx="5384800" cy="4530725"/>
          </a:xfrm>
        </p:spPr>
        <p:txBody>
          <a:bodyPr/>
          <a:lstStyle/>
          <a:p>
            <a:pPr lvl="0"/>
            <a:endParaRPr lang="en-GB" noProof="0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>
                <a:solidFill>
                  <a:prstClr val="white">
                    <a:tint val="75000"/>
                  </a:prstClr>
                </a:solidFill>
              </a:rPr>
              <a:t>Caroline Alexander </a:t>
            </a: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prstClr val="white">
                    <a:tint val="75000"/>
                  </a:prstClr>
                </a:solidFill>
              </a:rPr>
              <a:t>ND Fashion - Kingston College</a:t>
            </a:r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F1D0E7-A89E-3A48-82C6-E4898EF9EEDA}" type="slidenum">
              <a:rPr lang="en-US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92507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4C95B6D-C359-67DD-53CB-5899A80791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34192B-1B22-2A71-7638-6B10C576B8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31CE44-FDEA-FD34-EEAB-24BC64A927F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CD4F682-126C-404A-9661-503F5E31F144}" type="datetimeFigureOut">
              <a:rPr lang="en-GB" smtClean="0"/>
              <a:t>27/05/2026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59EB49-DF09-1D31-7500-7B659A24397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908A6D-9314-A3DD-59AA-BE4FE6EF781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937120E-F1D1-4FFC-BB2D-C8B04B424A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71288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>
                  <a:tint val="75000"/>
                </a:prstClr>
              </a:solidFill>
              <a:latin typeface="Arial" pitchFamily="78" charset="0"/>
              <a:ea typeface="ＭＳ Ｐゴシック" pitchFamily="78" charset="-128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>
                  <a:tint val="75000"/>
                </a:prstClr>
              </a:solidFill>
              <a:latin typeface="Arial" pitchFamily="78" charset="0"/>
              <a:ea typeface="ＭＳ Ｐゴシック" pitchFamily="78" charset="-12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74126FE0-B85D-4038-A607-5861A078D05F}" type="slidenum">
              <a:rPr lang="en-US" smtClean="0">
                <a:solidFill>
                  <a:prstClr val="white">
                    <a:tint val="75000"/>
                  </a:prstClr>
                </a:solidFill>
                <a:latin typeface="Arial" pitchFamily="78" charset="0"/>
                <a:ea typeface="ＭＳ Ｐゴシック" pitchFamily="78" charset="-128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prstClr val="white">
                  <a:tint val="75000"/>
                </a:prstClr>
              </a:solidFill>
              <a:latin typeface="Arial" pitchFamily="78" charset="0"/>
              <a:ea typeface="ＭＳ Ｐゴシック" pitchFamily="7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070417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3" Type="http://schemas.openxmlformats.org/officeDocument/2006/relationships/image" Target="../media/image6.jpg"/><Relationship Id="rId7" Type="http://schemas.openxmlformats.org/officeDocument/2006/relationships/image" Target="../media/image10.jpe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9.jpeg"/><Relationship Id="rId11" Type="http://schemas.openxmlformats.org/officeDocument/2006/relationships/image" Target="../media/image14.jpeg"/><Relationship Id="rId5" Type="http://schemas.openxmlformats.org/officeDocument/2006/relationships/image" Target="../media/image8.jpeg"/><Relationship Id="rId10" Type="http://schemas.openxmlformats.org/officeDocument/2006/relationships/image" Target="../media/image13.png"/><Relationship Id="rId4" Type="http://schemas.openxmlformats.org/officeDocument/2006/relationships/image" Target="../media/image7.jpeg"/><Relationship Id="rId9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6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18.jpeg"/><Relationship Id="rId7" Type="http://schemas.openxmlformats.org/officeDocument/2006/relationships/image" Target="../media/image22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7" Type="http://schemas.openxmlformats.org/officeDocument/2006/relationships/image" Target="../media/image29.jpe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youtube.com/watch?v=63rcdLeXiU8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Picture 2" descr="lyle &amp; Scott casuals">
            <a:extLst>
              <a:ext uri="{FF2B5EF4-FFF2-40B4-BE49-F238E27FC236}">
                <a16:creationId xmlns:a16="http://schemas.microsoft.com/office/drawing/2014/main" id="{509BB9CF-C844-351B-D526-6B2C8B34CE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80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31733FD-1044-5F53-CD7D-4222B139D880}"/>
              </a:ext>
            </a:extLst>
          </p:cNvPr>
          <p:cNvSpPr txBox="1"/>
          <p:nvPr/>
        </p:nvSpPr>
        <p:spPr>
          <a:xfrm>
            <a:off x="5788145" y="5381163"/>
            <a:ext cx="703309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dirty="0">
                <a:solidFill>
                  <a:schemeClr val="bg1"/>
                </a:solidFill>
                <a:highlight>
                  <a:srgbClr val="808000"/>
                </a:highlight>
              </a:rPr>
              <a:t>Casual Class Resistance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A63581F-966E-D166-CB12-7A0C20E9A9DE}"/>
              </a:ext>
            </a:extLst>
          </p:cNvPr>
          <p:cNvSpPr txBox="1"/>
          <p:nvPr/>
        </p:nvSpPr>
        <p:spPr>
          <a:xfrm>
            <a:off x="9075831" y="6418440"/>
            <a:ext cx="5952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l.betts@fashion.arts.ac.uk</a:t>
            </a:r>
          </a:p>
        </p:txBody>
      </p:sp>
    </p:spTree>
    <p:extLst>
      <p:ext uri="{BB962C8B-B14F-4D97-AF65-F5344CB8AC3E}">
        <p14:creationId xmlns:p14="http://schemas.microsoft.com/office/powerpoint/2010/main" val="9629299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CB11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7" name="Rectangle 205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lake with mountains in the background&#10;&#10;Description automatically generated">
            <a:extLst>
              <a:ext uri="{FF2B5EF4-FFF2-40B4-BE49-F238E27FC236}">
                <a16:creationId xmlns:a16="http://schemas.microsoft.com/office/drawing/2014/main" id="{AD9B72A1-F10E-34C1-8495-1A5AA798B8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434" b="11437"/>
          <a:stretch/>
        </p:blipFill>
        <p:spPr>
          <a:xfrm>
            <a:off x="6196929" y="3514856"/>
            <a:ext cx="5786386" cy="2785950"/>
          </a:xfrm>
          <a:prstGeom prst="rect">
            <a:avLst/>
          </a:prstGeom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16F6DC39-A162-DA8D-8B42-90748158FA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 b="15652"/>
          <a:stretch/>
        </p:blipFill>
        <p:spPr bwMode="auto">
          <a:xfrm>
            <a:off x="191086" y="171715"/>
            <a:ext cx="5813197" cy="6129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2BB8C022-1A5E-284A-9FC7-2B1986F8FA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573"/>
          <a:stretch/>
        </p:blipFill>
        <p:spPr bwMode="auto">
          <a:xfrm>
            <a:off x="6196929" y="171716"/>
            <a:ext cx="5803986" cy="3171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70446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CB11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sz="quarter" idx="13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28" r="19365" b="11200"/>
          <a:stretch/>
        </p:blipFill>
        <p:spPr>
          <a:xfrm>
            <a:off x="3105151" y="1837765"/>
            <a:ext cx="36000" cy="47906"/>
          </a:xfr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499" r="50193"/>
          <a:stretch/>
        </p:blipFill>
        <p:spPr>
          <a:xfrm>
            <a:off x="9855200" y="266700"/>
            <a:ext cx="1841500" cy="612388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52400" y="5511800"/>
            <a:ext cx="4368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  <a:latin typeface="Adobe Kaiti Std R" panose="02020400000000000000" pitchFamily="18" charset="-128"/>
                <a:ea typeface="Adobe Kaiti Std R" panose="02020400000000000000" pitchFamily="18" charset="-128"/>
              </a:rPr>
              <a:t>George Best, Alan Hudson, David Beckham, Aaron Ramsey,  Gordon Smith, Jim Baxter, Bobby Moore</a:t>
            </a: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2B4B14FB-05BF-7444-9CBA-9C33EBF57B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323" y="2395049"/>
            <a:ext cx="9334500" cy="4352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Image result for alan hudson fashion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-2795588"/>
            <a:ext cx="36000" cy="5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Image result for alan hudson fashion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00" r="19497"/>
          <a:stretch/>
        </p:blipFill>
        <p:spPr bwMode="auto">
          <a:xfrm>
            <a:off x="5906446" y="163357"/>
            <a:ext cx="1874927" cy="284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Related image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21" t="12074" r="16589" b="22326"/>
          <a:stretch/>
        </p:blipFill>
        <p:spPr bwMode="auto">
          <a:xfrm>
            <a:off x="4446181" y="430875"/>
            <a:ext cx="1234425" cy="18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DBD9D250-DA3A-00BC-E486-443C3654E87F}"/>
              </a:ext>
            </a:extLst>
          </p:cNvPr>
          <p:cNvSpPr txBox="1"/>
          <p:nvPr/>
        </p:nvSpPr>
        <p:spPr>
          <a:xfrm>
            <a:off x="557823" y="274200"/>
            <a:ext cx="355795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‘Self-invention is a tricky process, fraught with nuances through which class location is read off the body’ (Walkerdine, Lucey, Melody, 2001:45)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1A572C3F-5443-2968-563B-337C796E72F9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58" r="7448"/>
          <a:stretch/>
        </p:blipFill>
        <p:spPr>
          <a:xfrm>
            <a:off x="5542711" y="3135412"/>
            <a:ext cx="2895601" cy="35280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34"/>
          <a:stretch/>
        </p:blipFill>
        <p:spPr>
          <a:xfrm>
            <a:off x="7974518" y="464182"/>
            <a:ext cx="1631950" cy="254317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848"/>
          <a:stretch/>
        </p:blipFill>
        <p:spPr>
          <a:xfrm>
            <a:off x="8640673" y="3695700"/>
            <a:ext cx="1638300" cy="2895600"/>
          </a:xfrm>
          <a:prstGeom prst="rect">
            <a:avLst/>
          </a:prstGeom>
        </p:spPr>
      </p:pic>
      <p:pic>
        <p:nvPicPr>
          <p:cNvPr id="4102" name="Picture 6" descr="Dominic Calvert-Lewin is fashion's number 9 | British GQ">
            <a:extLst>
              <a:ext uri="{FF2B5EF4-FFF2-40B4-BE49-F238E27FC236}">
                <a16:creationId xmlns:a16="http://schemas.microsoft.com/office/drawing/2014/main" id="{29E0C3C1-1F08-CBE8-4C76-04B4CF29F5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354" y="2064372"/>
            <a:ext cx="2112000" cy="316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60018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991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8" name="Picture 6" descr="Burberry has teamed up with Marcus Rashford on a youth charity project">
            <a:extLst>
              <a:ext uri="{FF2B5EF4-FFF2-40B4-BE49-F238E27FC236}">
                <a16:creationId xmlns:a16="http://schemas.microsoft.com/office/drawing/2014/main" id="{3F5F7100-F9AB-1513-85CF-E4394DA7FAC2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 b="38432"/>
          <a:stretch/>
        </p:blipFill>
        <p:spPr bwMode="auto">
          <a:xfrm>
            <a:off x="516758" y="1474076"/>
            <a:ext cx="5384800" cy="4525963"/>
          </a:xfrm>
          <a:prstGeom prst="rect">
            <a:avLst/>
          </a:prstGeom>
          <a:solidFill>
            <a:srgbClr val="FFFFFF"/>
          </a:solidFill>
        </p:spPr>
      </p:pic>
      <p:pic>
        <p:nvPicPr>
          <p:cNvPr id="3076" name="Picture 4" descr="Hector Bellerin spotted at London Fashion week in some daring outfits as he  cements position as football's trendiest dresser | The Sun">
            <a:extLst>
              <a:ext uri="{FF2B5EF4-FFF2-40B4-BE49-F238E27FC236}">
                <a16:creationId xmlns:a16="http://schemas.microsoft.com/office/drawing/2014/main" id="{912FC822-DDC8-CFF4-B00D-DD9DAB9DE04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81" r="1" b="40105"/>
          <a:stretch/>
        </p:blipFill>
        <p:spPr bwMode="auto">
          <a:xfrm>
            <a:off x="6197602" y="1474077"/>
            <a:ext cx="5384800" cy="4525963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07E177C-D2F4-AA82-5BE3-A096EF554EBF}"/>
              </a:ext>
            </a:extLst>
          </p:cNvPr>
          <p:cNvSpPr txBox="1"/>
          <p:nvPr/>
        </p:nvSpPr>
        <p:spPr>
          <a:xfrm>
            <a:off x="767255" y="319095"/>
            <a:ext cx="1026860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5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ptos" panose="020B0004020202020204" pitchFamily="34" charset="0"/>
              </a:rPr>
              <a:t>Maintaining Boundaries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0822247-420E-1A0B-530F-E23027A5A3DD}"/>
              </a:ext>
            </a:extLst>
          </p:cNvPr>
          <p:cNvSpPr txBox="1"/>
          <p:nvPr/>
        </p:nvSpPr>
        <p:spPr>
          <a:xfrm>
            <a:off x="796786" y="6073818"/>
            <a:ext cx="1059842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b="1" dirty="0">
                <a:solidFill>
                  <a:schemeClr val="bg1"/>
                </a:solidFill>
                <a:latin typeface="Aptos" panose="020B0004020202020204" pitchFamily="34" charset="0"/>
              </a:rPr>
              <a:t>‘</a:t>
            </a:r>
            <a:r>
              <a:rPr lang="en-US" sz="1800" b="1" dirty="0">
                <a:solidFill>
                  <a:schemeClr val="bg1"/>
                </a:solidFill>
                <a:latin typeface="Aptos" panose="020B0004020202020204" pitchFamily="34" charset="0"/>
              </a:rPr>
              <a:t>The ability to properties aspects of culture in making the self is central to how class is made in a contemporary setting’ (</a:t>
            </a:r>
            <a:r>
              <a:rPr lang="en-US" sz="1800" b="1" dirty="0" err="1">
                <a:solidFill>
                  <a:schemeClr val="bg1"/>
                </a:solidFill>
                <a:latin typeface="Aptos" panose="020B0004020202020204" pitchFamily="34" charset="0"/>
              </a:rPr>
              <a:t>Skeggs</a:t>
            </a:r>
            <a:r>
              <a:rPr lang="en-US" sz="1800" b="1" dirty="0">
                <a:solidFill>
                  <a:schemeClr val="bg1"/>
                </a:solidFill>
                <a:latin typeface="Aptos" panose="020B0004020202020204" pitchFamily="34" charset="0"/>
              </a:rPr>
              <a:t>, 2004: 178)</a:t>
            </a:r>
          </a:p>
        </p:txBody>
      </p:sp>
    </p:spTree>
    <p:extLst>
      <p:ext uri="{BB962C8B-B14F-4D97-AF65-F5344CB8AC3E}">
        <p14:creationId xmlns:p14="http://schemas.microsoft.com/office/powerpoint/2010/main" val="783883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357030"/>
            </a:gs>
            <a:gs pos="100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4">
            <a:extLst>
              <a:ext uri="{FF2B5EF4-FFF2-40B4-BE49-F238E27FC236}">
                <a16:creationId xmlns:a16="http://schemas.microsoft.com/office/drawing/2014/main" id="{1F2911B5-4CFE-634C-6DA5-B40119175D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18" y="2619572"/>
            <a:ext cx="5463478" cy="41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6" descr="Related image">
            <a:extLst>
              <a:ext uri="{FF2B5EF4-FFF2-40B4-BE49-F238E27FC236}">
                <a16:creationId xmlns:a16="http://schemas.microsoft.com/office/drawing/2014/main" id="{F2878B1E-8002-4FC8-79F2-8B79C8E02B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228" y="317414"/>
            <a:ext cx="3186000" cy="21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16" descr="Image result for quique flores">
            <a:extLst>
              <a:ext uri="{FF2B5EF4-FFF2-40B4-BE49-F238E27FC236}">
                <a16:creationId xmlns:a16="http://schemas.microsoft.com/office/drawing/2014/main" id="{BF40674C-1A05-9FB5-1E5F-9CF2D78388E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38" r="31582"/>
          <a:stretch/>
        </p:blipFill>
        <p:spPr bwMode="auto">
          <a:xfrm>
            <a:off x="3729497" y="317414"/>
            <a:ext cx="1589759" cy="20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sam allardyce">
            <a:extLst>
              <a:ext uri="{FF2B5EF4-FFF2-40B4-BE49-F238E27FC236}">
                <a16:creationId xmlns:a16="http://schemas.microsoft.com/office/drawing/2014/main" id="{E0783B8C-F47D-0BF0-659E-306460C7DD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9056" y="317414"/>
            <a:ext cx="2700000" cy="43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8" descr="Image result for alex fergusson">
            <a:extLst>
              <a:ext uri="{FF2B5EF4-FFF2-40B4-BE49-F238E27FC236}">
                <a16:creationId xmlns:a16="http://schemas.microsoft.com/office/drawing/2014/main" id="{ED3E4494-5F24-2A04-953B-F4E950E12E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1162" y="317414"/>
            <a:ext cx="2232000" cy="223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2" descr="Related image">
            <a:extLst>
              <a:ext uri="{FF2B5EF4-FFF2-40B4-BE49-F238E27FC236}">
                <a16:creationId xmlns:a16="http://schemas.microsoft.com/office/drawing/2014/main" id="{14F39504-472B-C6F5-06A9-DD77D33D22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1734" y="317414"/>
            <a:ext cx="142875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Sean Dyche delivers sobering Everton ...">
            <a:extLst>
              <a:ext uri="{FF2B5EF4-FFF2-40B4-BE49-F238E27FC236}">
                <a16:creationId xmlns:a16="http://schemas.microsoft.com/office/drawing/2014/main" id="{A7925E4D-7C3E-73CC-A402-A545BAC0FB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1937" y="2651237"/>
            <a:ext cx="2762250" cy="1657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0E4C7C2C-5EA2-894A-96AF-96D9A3FD8F8A}"/>
              </a:ext>
            </a:extLst>
          </p:cNvPr>
          <p:cNvSpPr txBox="1"/>
          <p:nvPr/>
        </p:nvSpPr>
        <p:spPr>
          <a:xfrm>
            <a:off x="5881400" y="5066237"/>
            <a:ext cx="609765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b="1" dirty="0">
                <a:solidFill>
                  <a:schemeClr val="bg1"/>
                </a:solidFill>
                <a:latin typeface="Aptos" panose="020B0004020202020204" pitchFamily="34" charset="0"/>
              </a:rPr>
              <a:t>‘the process of reading is where an intertextually organised reader meets an intertextually organised text within a historically and culturally specific context’ (Gledhill &amp; Williams, 2000:166)</a:t>
            </a:r>
            <a:endParaRPr lang="en-GB" b="1" dirty="0">
              <a:solidFill>
                <a:schemeClr val="bg1"/>
              </a:solidFill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25315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991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sz="quarter" idx="13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852" r="29621"/>
          <a:stretch/>
        </p:blipFill>
        <p:spPr>
          <a:xfrm>
            <a:off x="7436961" y="221134"/>
            <a:ext cx="2400300" cy="3311525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1386" y="221134"/>
            <a:ext cx="3216559" cy="2412000"/>
          </a:xfrm>
          <a:prstGeom prst="rect">
            <a:avLst/>
          </a:prstGeom>
        </p:spPr>
      </p:pic>
      <p:pic>
        <p:nvPicPr>
          <p:cNvPr id="4102" name="Picture 6" descr="Related image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125" r="26875"/>
          <a:stretch/>
        </p:blipFill>
        <p:spPr bwMode="auto">
          <a:xfrm>
            <a:off x="9986277" y="249142"/>
            <a:ext cx="1435947" cy="26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Related imag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3731" y="2877142"/>
            <a:ext cx="2638037" cy="151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45970" y="5816600"/>
            <a:ext cx="38254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  <a:latin typeface="Adobe Kaiti Std R" panose="02020400000000000000" pitchFamily="18" charset="-128"/>
                <a:ea typeface="Adobe Kaiti Std R" panose="02020400000000000000" pitchFamily="18" charset="-128"/>
              </a:rPr>
              <a:t>(Sub) Cultures of consumption</a:t>
            </a:r>
          </a:p>
        </p:txBody>
      </p:sp>
      <p:pic>
        <p:nvPicPr>
          <p:cNvPr id="6146" name="Picture 2" descr="Football Casuals: How To Wear Terrace Fashion | FashionBeans">
            <a:extLst>
              <a:ext uri="{FF2B5EF4-FFF2-40B4-BE49-F238E27FC236}">
                <a16:creationId xmlns:a16="http://schemas.microsoft.com/office/drawing/2014/main" id="{F98A866E-291A-3B24-17CF-6973AC3616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36" y="0"/>
            <a:ext cx="38576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Football Casuals: How To Wear Terrace Fashion | FashionBeans">
            <a:extLst>
              <a:ext uri="{FF2B5EF4-FFF2-40B4-BE49-F238E27FC236}">
                <a16:creationId xmlns:a16="http://schemas.microsoft.com/office/drawing/2014/main" id="{B81FAE34-CFED-CEA0-8413-A6E6587D20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1386" y="4584866"/>
            <a:ext cx="4248000" cy="191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2C8735B-F4C7-015F-D3B1-D81D109E663E}"/>
              </a:ext>
            </a:extLst>
          </p:cNvPr>
          <p:cNvSpPr txBox="1"/>
          <p:nvPr/>
        </p:nvSpPr>
        <p:spPr>
          <a:xfrm>
            <a:off x="8631386" y="3788977"/>
            <a:ext cx="338168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b="1" i="0" u="none" strike="noStrike" dirty="0">
                <a:effectLst/>
                <a:latin typeface="Aptos" panose="020B0004020202020204" pitchFamily="34" charset="0"/>
              </a:rPr>
              <a:t>‘Pure aesthetic not for working </a:t>
            </a:r>
            <a:r>
              <a:rPr lang="en-GB" sz="2400" b="1" i="0" u="none" strike="noStrike" dirty="0" err="1">
                <a:effectLst/>
                <a:latin typeface="Aptos" panose="020B0004020202020204" pitchFamily="34" charset="0"/>
              </a:rPr>
              <a:t>class’</a:t>
            </a:r>
            <a:r>
              <a:rPr lang="en-GB" sz="2400" b="1" i="0" u="none" strike="noStrike" dirty="0">
                <a:effectLst/>
                <a:latin typeface="Aptos" panose="020B0004020202020204" pitchFamily="34" charset="0"/>
              </a:rPr>
              <a:t> </a:t>
            </a:r>
          </a:p>
          <a:p>
            <a:r>
              <a:rPr lang="en-GB" sz="2400" b="1" i="0" u="none" strike="noStrike" dirty="0">
                <a:effectLst/>
                <a:latin typeface="Aptos" panose="020B0004020202020204" pitchFamily="34" charset="0"/>
              </a:rPr>
              <a:t>(Bourdieu [1979] 1996)</a:t>
            </a:r>
            <a:r>
              <a:rPr lang="en-GB" sz="2400" b="1" i="0" dirty="0">
                <a:effectLst/>
                <a:latin typeface="Aptos" panose="020B0004020202020204" pitchFamily="34" charset="0"/>
              </a:rPr>
              <a:t>​</a:t>
            </a:r>
            <a:endParaRPr lang="en-GB" sz="2400" b="1" dirty="0"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3781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45000"/>
                <a:lumOff val="55000"/>
              </a:schemeClr>
            </a:gs>
            <a:gs pos="63000">
              <a:srgbClr val="35703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9816" y="210194"/>
            <a:ext cx="1838325" cy="2486025"/>
          </a:xfrm>
        </p:spPr>
      </p:pic>
      <p:pic>
        <p:nvPicPr>
          <p:cNvPr id="7170" name="Picture 2" descr="Skinhead girls. Leicester Square, London, 1981">
            <a:extLst>
              <a:ext uri="{FF2B5EF4-FFF2-40B4-BE49-F238E27FC236}">
                <a16:creationId xmlns:a16="http://schemas.microsoft.com/office/drawing/2014/main" id="{D91E15F7-E6DF-816A-20C0-432172C2E9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6624" y="150452"/>
            <a:ext cx="3898400" cy="633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David Jason's life - Del Boy Only Fools ...">
            <a:extLst>
              <a:ext uri="{FF2B5EF4-FFF2-40B4-BE49-F238E27FC236}">
                <a16:creationId xmlns:a16="http://schemas.microsoft.com/office/drawing/2014/main" id="{B796504E-FB61-C7BF-4AD9-5755D9F5606D}"/>
              </a:ext>
            </a:extLst>
          </p:cNvPr>
          <p:cNvPicPr>
            <a:picLocks noGrp="1" noChangeAspect="1" noChangeArrowheads="1"/>
          </p:cNvPicPr>
          <p:nvPr>
            <p:ph sz="quarter" idx="4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86100" y="210194"/>
            <a:ext cx="1838325" cy="2495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>
            <a:extLst>
              <a:ext uri="{FF2B5EF4-FFF2-40B4-BE49-F238E27FC236}">
                <a16:creationId xmlns:a16="http://schemas.microsoft.com/office/drawing/2014/main" id="{259E20E8-2DF5-6601-1522-E3AF91B451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597" y="150452"/>
            <a:ext cx="3012185" cy="39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6" name="Picture 8" descr="How the freshly ennobled David Cameron leapt back onto the world stage |  Tatler">
            <a:extLst>
              <a:ext uri="{FF2B5EF4-FFF2-40B4-BE49-F238E27FC236}">
                <a16:creationId xmlns:a16="http://schemas.microsoft.com/office/drawing/2014/main" id="{5336869D-8D50-C672-71D6-14E73ABA02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597" y="4286134"/>
            <a:ext cx="3346977" cy="223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EEACE793-C251-56ED-7230-5DF7B326C20F}"/>
              </a:ext>
            </a:extLst>
          </p:cNvPr>
          <p:cNvSpPr txBox="1"/>
          <p:nvPr/>
        </p:nvSpPr>
        <p:spPr>
          <a:xfrm>
            <a:off x="8001866" y="3318452"/>
            <a:ext cx="3912268" cy="24365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defTabSz="914400">
              <a:spcBef>
                <a:spcPts val="1000"/>
              </a:spcBef>
            </a:pPr>
            <a:r>
              <a:rPr lang="en-US" sz="1800" b="1" dirty="0">
                <a:solidFill>
                  <a:schemeClr val="tx1"/>
                </a:solidFill>
                <a:latin typeface="Aptos" panose="020B0004020202020204" pitchFamily="34" charset="0"/>
              </a:rPr>
              <a:t>‘Understanding how positioning, movement and exclusion are generated through systems of inscription, exchange and value is central to understanding how differences and inequalities are produced, lived, read’ </a:t>
            </a:r>
          </a:p>
          <a:p>
            <a:pPr algn="l" defTabSz="914400">
              <a:spcBef>
                <a:spcPts val="1000"/>
              </a:spcBef>
            </a:pPr>
            <a:r>
              <a:rPr lang="en-US" sz="1800" b="1" dirty="0">
                <a:solidFill>
                  <a:schemeClr val="tx1"/>
                </a:solidFill>
                <a:latin typeface="Aptos" panose="020B0004020202020204" pitchFamily="34" charset="0"/>
              </a:rPr>
              <a:t>(</a:t>
            </a:r>
            <a:r>
              <a:rPr lang="en-US" sz="1800" b="1" dirty="0" err="1">
                <a:solidFill>
                  <a:schemeClr val="tx1"/>
                </a:solidFill>
                <a:latin typeface="Aptos" panose="020B0004020202020204" pitchFamily="34" charset="0"/>
              </a:rPr>
              <a:t>Skeggs</a:t>
            </a:r>
            <a:r>
              <a:rPr lang="en-US" sz="1800" b="1" dirty="0">
                <a:solidFill>
                  <a:schemeClr val="tx1"/>
                </a:solidFill>
                <a:latin typeface="Aptos" panose="020B0004020202020204" pitchFamily="34" charset="0"/>
              </a:rPr>
              <a:t>, 2004:4)</a:t>
            </a:r>
            <a:endParaRPr lang="en-US" sz="1800" b="1" kern="1200" dirty="0">
              <a:solidFill>
                <a:schemeClr val="tx1"/>
              </a:solidFill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77176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CB11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1" y="0"/>
            <a:ext cx="10396882" cy="1151965"/>
          </a:xfrm>
        </p:spPr>
        <p:txBody>
          <a:bodyPr>
            <a:normAutofit/>
          </a:bodyPr>
          <a:lstStyle/>
          <a:p>
            <a:pPr algn="ctr"/>
            <a:r>
              <a:rPr lang="en-GB" sz="6000" dirty="0"/>
              <a:t>Masculinities</a:t>
            </a:r>
          </a:p>
        </p:txBody>
      </p:sp>
      <p:pic>
        <p:nvPicPr>
          <p:cNvPr id="7170" name="Picture 2" descr="Grayson Perry Illustration - 100 per cent authentic masculinities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434" y="955570"/>
            <a:ext cx="8311797" cy="54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9474903" y="6333372"/>
            <a:ext cx="2374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Adobe Kaiti Std R" panose="02020400000000000000" pitchFamily="18" charset="-128"/>
                <a:ea typeface="Adobe Kaiti Std R" panose="02020400000000000000" pitchFamily="18" charset="-128"/>
              </a:rPr>
              <a:t>Grayson Perry, 2017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252244" y="1298071"/>
            <a:ext cx="2693949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ea typeface="Adobe Kaiti Std R" panose="02020400000000000000" pitchFamily="18" charset="-128"/>
              </a:rPr>
              <a:t>‘differences in identity are produced out of discriminatory processes that establish some identities as more or less valuable than others’ </a:t>
            </a:r>
          </a:p>
          <a:p>
            <a:r>
              <a:rPr lang="en-GB" b="1" dirty="0">
                <a:ea typeface="Adobe Kaiti Std R" panose="02020400000000000000" pitchFamily="18" charset="-128"/>
              </a:rPr>
              <a:t>(Lawler,  2014: 13)</a:t>
            </a:r>
          </a:p>
        </p:txBody>
      </p:sp>
    </p:spTree>
    <p:extLst>
      <p:ext uri="{BB962C8B-B14F-4D97-AF65-F5344CB8AC3E}">
        <p14:creationId xmlns:p14="http://schemas.microsoft.com/office/powerpoint/2010/main" val="31567649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The British class system revisited – Quotations Britain, England, British,  English culture, quotes">
            <a:extLst>
              <a:ext uri="{FF2B5EF4-FFF2-40B4-BE49-F238E27FC236}">
                <a16:creationId xmlns:a16="http://schemas.microsoft.com/office/drawing/2014/main" id="{EF66E175-2CA5-D4AF-0C20-8094ECCA6D0D}"/>
              </a:ext>
            </a:extLst>
          </p:cNvPr>
          <p:cNvPicPr>
            <a:picLocks noGrp="1" noChangeAspect="1" noChangeArrowheads="1"/>
          </p:cNvPicPr>
          <p:nvPr>
            <p:ph sz="quarter" idx="13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417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216BB327-7AA9-4EC5-815F-9D8E6BC53E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6206" y="115193"/>
            <a:ext cx="11939588" cy="6627614"/>
          </a:xfrm>
          <a:prstGeom prst="rect">
            <a:avLst/>
          </a:pr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247F178-D5F5-18B3-EC55-C54C6C0A5A0E}"/>
              </a:ext>
            </a:extLst>
          </p:cNvPr>
          <p:cNvSpPr txBox="1"/>
          <p:nvPr/>
        </p:nvSpPr>
        <p:spPr>
          <a:xfrm>
            <a:off x="3603522" y="115193"/>
            <a:ext cx="49849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dirty="0">
                <a:highlight>
                  <a:srgbClr val="C6C20E"/>
                </a:highlight>
              </a:rPr>
              <a:t>Social Class</a:t>
            </a:r>
          </a:p>
        </p:txBody>
      </p:sp>
    </p:spTree>
    <p:extLst>
      <p:ext uri="{BB962C8B-B14F-4D97-AF65-F5344CB8AC3E}">
        <p14:creationId xmlns:p14="http://schemas.microsoft.com/office/powerpoint/2010/main" val="13591999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  <a:alpha val="74902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Cool Britannia but in 2022 model Blondey McCoy attends the Burberry AutumnWinter 2022 show in London in a modstyle check...">
            <a:extLst>
              <a:ext uri="{FF2B5EF4-FFF2-40B4-BE49-F238E27FC236}">
                <a16:creationId xmlns:a16="http://schemas.microsoft.com/office/drawing/2014/main" id="{7AEE3B6A-3CC8-2F48-5150-537CE41B4C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7733" y="1124999"/>
            <a:ext cx="2460973" cy="39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4" name="Picture 4" descr="Queen Elizabeth II arrives in Norfolk for her Christmas break in 2018 sporting a Burberry check silk foulard scarf.">
            <a:extLst>
              <a:ext uri="{FF2B5EF4-FFF2-40B4-BE49-F238E27FC236}">
                <a16:creationId xmlns:a16="http://schemas.microsoft.com/office/drawing/2014/main" id="{A896928A-3218-EA0D-CD22-14D57391F9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9990" y="1124999"/>
            <a:ext cx="2704999" cy="39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6" name="Picture 6" descr="louis tomlinson burberry shirt,Up To OFF 74%">
            <a:extLst>
              <a:ext uri="{FF2B5EF4-FFF2-40B4-BE49-F238E27FC236}">
                <a16:creationId xmlns:a16="http://schemas.microsoft.com/office/drawing/2014/main" id="{09AD1CC7-AF55-3F4F-E9F1-921CBFDC04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6179" y="1124999"/>
            <a:ext cx="2957609" cy="388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CEB3637-0C63-ABCA-4E76-ED146075E781}"/>
              </a:ext>
            </a:extLst>
          </p:cNvPr>
          <p:cNvSpPr txBox="1"/>
          <p:nvPr/>
        </p:nvSpPr>
        <p:spPr>
          <a:xfrm>
            <a:off x="824948" y="5733001"/>
            <a:ext cx="111119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ptos" panose="020B0004020202020204" pitchFamily="34" charset="0"/>
              </a:rPr>
              <a:t>‘Different bodies carry unequal values depending on their position in space, their cultural capital or the cultural baggage they embody’ (</a:t>
            </a:r>
            <a:r>
              <a:rPr lang="en-GB" sz="2400" b="1" dirty="0" err="1">
                <a:latin typeface="Aptos" panose="020B0004020202020204" pitchFamily="34" charset="0"/>
              </a:rPr>
              <a:t>Skeggs</a:t>
            </a:r>
            <a:r>
              <a:rPr lang="en-GB" sz="2400" b="1" dirty="0">
                <a:latin typeface="Aptos" panose="020B0004020202020204" pitchFamily="34" charset="0"/>
              </a:rPr>
              <a:t>, 2004:17)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563F0E7-75D4-9C8E-F242-5DC80A7BB558}"/>
              </a:ext>
            </a:extLst>
          </p:cNvPr>
          <p:cNvSpPr txBox="1"/>
          <p:nvPr/>
        </p:nvSpPr>
        <p:spPr>
          <a:xfrm>
            <a:off x="983443" y="5048999"/>
            <a:ext cx="16300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err="1"/>
              <a:t>Blondey</a:t>
            </a:r>
            <a:endParaRPr lang="en-GB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D6729BE-8400-D9E3-1A38-69A646526627}"/>
              </a:ext>
            </a:extLst>
          </p:cNvPr>
          <p:cNvSpPr txBox="1"/>
          <p:nvPr/>
        </p:nvSpPr>
        <p:spPr>
          <a:xfrm>
            <a:off x="4544232" y="5021668"/>
            <a:ext cx="17211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Queenie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212E227-0966-E1B3-307D-7262CD280761}"/>
              </a:ext>
            </a:extLst>
          </p:cNvPr>
          <p:cNvSpPr txBox="1"/>
          <p:nvPr/>
        </p:nvSpPr>
        <p:spPr>
          <a:xfrm>
            <a:off x="8105768" y="4993837"/>
            <a:ext cx="20113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Louis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0F6F65B-DC23-B767-1C52-CD817C105F6D}"/>
              </a:ext>
            </a:extLst>
          </p:cNvPr>
          <p:cNvSpPr txBox="1"/>
          <p:nvPr/>
        </p:nvSpPr>
        <p:spPr>
          <a:xfrm>
            <a:off x="3047072" y="216180"/>
            <a:ext cx="96707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dirty="0"/>
              <a:t>The right to difference</a:t>
            </a:r>
          </a:p>
        </p:txBody>
      </p:sp>
    </p:spTree>
    <p:extLst>
      <p:ext uri="{BB962C8B-B14F-4D97-AF65-F5344CB8AC3E}">
        <p14:creationId xmlns:p14="http://schemas.microsoft.com/office/powerpoint/2010/main" val="19403591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6C20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205" name="Rectangle 8204">
            <a:extLst>
              <a:ext uri="{FF2B5EF4-FFF2-40B4-BE49-F238E27FC236}">
                <a16:creationId xmlns:a16="http://schemas.microsoft.com/office/drawing/2014/main" id="{4D4677D2-D5AC-4CF9-9EED-2B89D0A1C2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15" name="Rectangle 8214">
            <a:extLst>
              <a:ext uri="{FF2B5EF4-FFF2-40B4-BE49-F238E27FC236}">
                <a16:creationId xmlns:a16="http://schemas.microsoft.com/office/drawing/2014/main" id="{AF695F69-7001-421E-98A8-E74156934A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194" name="Picture 2" descr="Football Casuals | When terrace fashion hit the high streets - Lower Block">
            <a:extLst>
              <a:ext uri="{FF2B5EF4-FFF2-40B4-BE49-F238E27FC236}">
                <a16:creationId xmlns:a16="http://schemas.microsoft.com/office/drawing/2014/main" id="{19F2530B-D508-4DDC-6A23-DBB053D40F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 b="22937"/>
          <a:stretch/>
        </p:blipFill>
        <p:spPr bwMode="auto">
          <a:xfrm>
            <a:off x="6096010" y="10"/>
            <a:ext cx="6095999" cy="6857990"/>
          </a:xfrm>
          <a:custGeom>
            <a:avLst/>
            <a:gdLst/>
            <a:ahLst/>
            <a:cxnLst/>
            <a:rect l="l" t="t" r="r" b="b"/>
            <a:pathLst>
              <a:path w="6095999" h="6858000">
                <a:moveTo>
                  <a:pt x="0" y="0"/>
                </a:moveTo>
                <a:lnTo>
                  <a:pt x="6095999" y="0"/>
                </a:lnTo>
                <a:lnTo>
                  <a:pt x="6095999" y="6858000"/>
                </a:lnTo>
                <a:lnTo>
                  <a:pt x="0" y="6858000"/>
                </a:lnTo>
                <a:lnTo>
                  <a:pt x="0" y="6857999"/>
                </a:lnTo>
                <a:lnTo>
                  <a:pt x="4220980" y="6857999"/>
                </a:lnTo>
                <a:lnTo>
                  <a:pt x="4213164" y="6851010"/>
                </a:lnTo>
                <a:cubicBezTo>
                  <a:pt x="4181666" y="6825777"/>
                  <a:pt x="4066661" y="6744343"/>
                  <a:pt x="4062999" y="6737842"/>
                </a:cubicBezTo>
                <a:cubicBezTo>
                  <a:pt x="4024279" y="6693220"/>
                  <a:pt x="4060463" y="6731339"/>
                  <a:pt x="3994350" y="6686435"/>
                </a:cubicBezTo>
                <a:cubicBezTo>
                  <a:pt x="3947033" y="6670674"/>
                  <a:pt x="3899856" y="6566625"/>
                  <a:pt x="3859426" y="6512643"/>
                </a:cubicBezTo>
                <a:cubicBezTo>
                  <a:pt x="3843619" y="6494605"/>
                  <a:pt x="3819111" y="6476220"/>
                  <a:pt x="3795266" y="6469055"/>
                </a:cubicBezTo>
                <a:cubicBezTo>
                  <a:pt x="3772240" y="6479507"/>
                  <a:pt x="3769424" y="6446115"/>
                  <a:pt x="3752228" y="6440526"/>
                </a:cubicBezTo>
                <a:cubicBezTo>
                  <a:pt x="3742060" y="6447641"/>
                  <a:pt x="3719048" y="6424775"/>
                  <a:pt x="3716355" y="6414007"/>
                </a:cubicBezTo>
                <a:cubicBezTo>
                  <a:pt x="3729286" y="6392352"/>
                  <a:pt x="3629924" y="6387100"/>
                  <a:pt x="3629916" y="6370687"/>
                </a:cubicBezTo>
                <a:cubicBezTo>
                  <a:pt x="3600280" y="6362353"/>
                  <a:pt x="3495200" y="6368444"/>
                  <a:pt x="3479034" y="6339494"/>
                </a:cubicBezTo>
                <a:cubicBezTo>
                  <a:pt x="3420435" y="6317314"/>
                  <a:pt x="3345614" y="6290932"/>
                  <a:pt x="3319627" y="6285893"/>
                </a:cubicBezTo>
                <a:cubicBezTo>
                  <a:pt x="3282294" y="6327705"/>
                  <a:pt x="3185936" y="6185255"/>
                  <a:pt x="3075494" y="6164273"/>
                </a:cubicBezTo>
                <a:cubicBezTo>
                  <a:pt x="3059427" y="6166243"/>
                  <a:pt x="3051440" y="6164859"/>
                  <a:pt x="3050019" y="6153683"/>
                </a:cubicBezTo>
                <a:cubicBezTo>
                  <a:pt x="3016030" y="6146243"/>
                  <a:pt x="2991340" y="6114870"/>
                  <a:pt x="2963636" y="6123708"/>
                </a:cubicBezTo>
                <a:cubicBezTo>
                  <a:pt x="2928425" y="6105855"/>
                  <a:pt x="2947049" y="6092097"/>
                  <a:pt x="2914912" y="6078439"/>
                </a:cubicBezTo>
                <a:lnTo>
                  <a:pt x="2770812" y="6041758"/>
                </a:lnTo>
                <a:cubicBezTo>
                  <a:pt x="2750466" y="6034724"/>
                  <a:pt x="2729222" y="6014032"/>
                  <a:pt x="2708585" y="6007728"/>
                </a:cubicBezTo>
                <a:lnTo>
                  <a:pt x="2687072" y="6003931"/>
                </a:lnTo>
                <a:lnTo>
                  <a:pt x="2674457" y="5991515"/>
                </a:lnTo>
                <a:cubicBezTo>
                  <a:pt x="2668773" y="5988707"/>
                  <a:pt x="2661696" y="5988167"/>
                  <a:pt x="2652298" y="5991525"/>
                </a:cubicBezTo>
                <a:cubicBezTo>
                  <a:pt x="2634345" y="5986939"/>
                  <a:pt x="2583809" y="5969299"/>
                  <a:pt x="2566743" y="5963996"/>
                </a:cubicBezTo>
                <a:lnTo>
                  <a:pt x="2549903" y="5959709"/>
                </a:lnTo>
                <a:lnTo>
                  <a:pt x="2542177" y="5951723"/>
                </a:lnTo>
                <a:cubicBezTo>
                  <a:pt x="2529898" y="5945994"/>
                  <a:pt x="2498812" y="5935402"/>
                  <a:pt x="2476225" y="5925338"/>
                </a:cubicBezTo>
                <a:cubicBezTo>
                  <a:pt x="2457810" y="5911056"/>
                  <a:pt x="2433846" y="5899348"/>
                  <a:pt x="2406656" y="5891344"/>
                </a:cubicBezTo>
                <a:cubicBezTo>
                  <a:pt x="2400991" y="5896275"/>
                  <a:pt x="2393612" y="5885783"/>
                  <a:pt x="2389160" y="5883030"/>
                </a:cubicBezTo>
                <a:cubicBezTo>
                  <a:pt x="2387458" y="5886701"/>
                  <a:pt x="2375233" y="5885881"/>
                  <a:pt x="2372540" y="5881920"/>
                </a:cubicBezTo>
                <a:cubicBezTo>
                  <a:pt x="2293168" y="5849488"/>
                  <a:pt x="2325743" y="5894734"/>
                  <a:pt x="2283811" y="5862541"/>
                </a:cubicBezTo>
                <a:cubicBezTo>
                  <a:pt x="2275730" y="5859531"/>
                  <a:pt x="2268484" y="5859925"/>
                  <a:pt x="2261759" y="5861764"/>
                </a:cubicBezTo>
                <a:lnTo>
                  <a:pt x="2219265" y="5849327"/>
                </a:lnTo>
                <a:cubicBezTo>
                  <a:pt x="2203078" y="5842651"/>
                  <a:pt x="2185672" y="5837119"/>
                  <a:pt x="2167456" y="5832891"/>
                </a:cubicBezTo>
                <a:cubicBezTo>
                  <a:pt x="2161387" y="5839963"/>
                  <a:pt x="2149583" y="5826532"/>
                  <a:pt x="2143288" y="5823218"/>
                </a:cubicBezTo>
                <a:cubicBezTo>
                  <a:pt x="2141966" y="5828274"/>
                  <a:pt x="2126227" y="5828196"/>
                  <a:pt x="2121889" y="5823116"/>
                </a:cubicBezTo>
                <a:cubicBezTo>
                  <a:pt x="2013448" y="5786297"/>
                  <a:pt x="2065303" y="5844161"/>
                  <a:pt x="2004548" y="5804552"/>
                </a:cubicBezTo>
                <a:cubicBezTo>
                  <a:pt x="1993575" y="5801194"/>
                  <a:pt x="1984449" y="5802325"/>
                  <a:pt x="1976317" y="5805346"/>
                </a:cubicBezTo>
                <a:lnTo>
                  <a:pt x="1960968" y="5813703"/>
                </a:lnTo>
                <a:lnTo>
                  <a:pt x="1951886" y="5808313"/>
                </a:lnTo>
                <a:cubicBezTo>
                  <a:pt x="1914205" y="5801767"/>
                  <a:pt x="1900427" y="5810657"/>
                  <a:pt x="1881129" y="5796205"/>
                </a:cubicBezTo>
                <a:cubicBezTo>
                  <a:pt x="1847467" y="5788576"/>
                  <a:pt x="1808824" y="5783942"/>
                  <a:pt x="1778393" y="5776687"/>
                </a:cubicBezTo>
                <a:cubicBezTo>
                  <a:pt x="1764338" y="5756704"/>
                  <a:pt x="1721542" y="5761928"/>
                  <a:pt x="1698544" y="5752677"/>
                </a:cubicBezTo>
                <a:cubicBezTo>
                  <a:pt x="1688689" y="5744367"/>
                  <a:pt x="1680710" y="5741898"/>
                  <a:pt x="1667763" y="5746936"/>
                </a:cubicBezTo>
                <a:cubicBezTo>
                  <a:pt x="1622782" y="5706970"/>
                  <a:pt x="1636232" y="5740258"/>
                  <a:pt x="1589890" y="5720079"/>
                </a:cubicBezTo>
                <a:cubicBezTo>
                  <a:pt x="1550522" y="5700408"/>
                  <a:pt x="1504390" y="5684235"/>
                  <a:pt x="1470745" y="5647268"/>
                </a:cubicBezTo>
                <a:cubicBezTo>
                  <a:pt x="1465307" y="5637473"/>
                  <a:pt x="1447590" y="5631171"/>
                  <a:pt x="1431171" y="5633192"/>
                </a:cubicBezTo>
                <a:cubicBezTo>
                  <a:pt x="1428344" y="5633540"/>
                  <a:pt x="1425665" y="5634127"/>
                  <a:pt x="1423215" y="5634934"/>
                </a:cubicBezTo>
                <a:cubicBezTo>
                  <a:pt x="1404063" y="5609561"/>
                  <a:pt x="1384477" y="5616951"/>
                  <a:pt x="1377158" y="5600720"/>
                </a:cubicBezTo>
                <a:cubicBezTo>
                  <a:pt x="1337416" y="5587406"/>
                  <a:pt x="1299119" y="5594952"/>
                  <a:pt x="1292001" y="5580595"/>
                </a:cubicBezTo>
                <a:cubicBezTo>
                  <a:pt x="1270404" y="5577445"/>
                  <a:pt x="1236263" y="5586393"/>
                  <a:pt x="1224877" y="5570207"/>
                </a:cubicBezTo>
                <a:cubicBezTo>
                  <a:pt x="1218892" y="5580643"/>
                  <a:pt x="1203320" y="5557444"/>
                  <a:pt x="1188481" y="5562311"/>
                </a:cubicBezTo>
                <a:cubicBezTo>
                  <a:pt x="1177571" y="5566931"/>
                  <a:pt x="1170302" y="5560971"/>
                  <a:pt x="1160620" y="5558862"/>
                </a:cubicBezTo>
                <a:cubicBezTo>
                  <a:pt x="1146504" y="5561577"/>
                  <a:pt x="1106544" y="5545833"/>
                  <a:pt x="1097113" y="5537725"/>
                </a:cubicBezTo>
                <a:cubicBezTo>
                  <a:pt x="1076260" y="5511528"/>
                  <a:pt x="1012618" y="5517876"/>
                  <a:pt x="994944" y="5497522"/>
                </a:cubicBezTo>
                <a:cubicBezTo>
                  <a:pt x="987638" y="5493756"/>
                  <a:pt x="980141" y="5491480"/>
                  <a:pt x="972567" y="5490138"/>
                </a:cubicBezTo>
                <a:lnTo>
                  <a:pt x="927036" y="5488921"/>
                </a:lnTo>
                <a:lnTo>
                  <a:pt x="905198" y="5488488"/>
                </a:lnTo>
                <a:cubicBezTo>
                  <a:pt x="920127" y="5466532"/>
                  <a:pt x="847550" y="5479119"/>
                  <a:pt x="871473" y="5463326"/>
                </a:cubicBezTo>
                <a:cubicBezTo>
                  <a:pt x="835241" y="5455796"/>
                  <a:pt x="824844" y="5441869"/>
                  <a:pt x="787335" y="5431076"/>
                </a:cubicBezTo>
                <a:lnTo>
                  <a:pt x="646418" y="5398569"/>
                </a:lnTo>
                <a:cubicBezTo>
                  <a:pt x="594533" y="5378172"/>
                  <a:pt x="569175" y="5376706"/>
                  <a:pt x="522316" y="5365133"/>
                </a:cubicBezTo>
                <a:cubicBezTo>
                  <a:pt x="485699" y="5316148"/>
                  <a:pt x="451396" y="5327743"/>
                  <a:pt x="425051" y="5295085"/>
                </a:cubicBezTo>
                <a:cubicBezTo>
                  <a:pt x="373115" y="5280721"/>
                  <a:pt x="376598" y="5265782"/>
                  <a:pt x="318461" y="5265657"/>
                </a:cubicBezTo>
                <a:lnTo>
                  <a:pt x="266536" y="5232252"/>
                </a:lnTo>
                <a:cubicBezTo>
                  <a:pt x="254867" y="5225616"/>
                  <a:pt x="251642" y="5227516"/>
                  <a:pt x="248444" y="5225838"/>
                </a:cubicBezTo>
                <a:lnTo>
                  <a:pt x="247345" y="5222181"/>
                </a:lnTo>
                <a:lnTo>
                  <a:pt x="237345" y="5217023"/>
                </a:lnTo>
                <a:lnTo>
                  <a:pt x="219603" y="5204977"/>
                </a:lnTo>
                <a:lnTo>
                  <a:pt x="214443" y="5204489"/>
                </a:lnTo>
                <a:lnTo>
                  <a:pt x="184816" y="5189073"/>
                </a:lnTo>
                <a:lnTo>
                  <a:pt x="183534" y="5189699"/>
                </a:lnTo>
                <a:cubicBezTo>
                  <a:pt x="179981" y="5190754"/>
                  <a:pt x="176085" y="5190869"/>
                  <a:pt x="171363" y="5189023"/>
                </a:cubicBezTo>
                <a:cubicBezTo>
                  <a:pt x="165797" y="5204157"/>
                  <a:pt x="163531" y="5192594"/>
                  <a:pt x="150096" y="5185813"/>
                </a:cubicBezTo>
                <a:lnTo>
                  <a:pt x="59253" y="5172817"/>
                </a:lnTo>
                <a:lnTo>
                  <a:pt x="52526" y="5170052"/>
                </a:lnTo>
                <a:lnTo>
                  <a:pt x="52188" y="5170183"/>
                </a:lnTo>
                <a:cubicBezTo>
                  <a:pt x="50293" y="5169980"/>
                  <a:pt x="47917" y="5169219"/>
                  <a:pt x="44687" y="5167637"/>
                </a:cubicBezTo>
                <a:lnTo>
                  <a:pt x="40261" y="5165012"/>
                </a:lnTo>
                <a:lnTo>
                  <a:pt x="27209" y="5159648"/>
                </a:lnTo>
                <a:lnTo>
                  <a:pt x="21368" y="5159036"/>
                </a:lnTo>
                <a:lnTo>
                  <a:pt x="0" y="515885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0C5AA7E-E14B-56F4-0011-3BFC1AFA26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9818" y="5234320"/>
            <a:ext cx="6931319" cy="752217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600" b="1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j-ea"/>
                <a:cs typeface="+mj-cs"/>
              </a:rPr>
              <a:t>Resistance or Rejection?</a:t>
            </a:r>
          </a:p>
        </p:txBody>
      </p:sp>
      <p:pic>
        <p:nvPicPr>
          <p:cNvPr id="8200" name="Picture 8" descr="r/RedDeadOnline - Who reckons they can make Del Boy from Only Fools and Horses?">
            <a:extLst>
              <a:ext uri="{FF2B5EF4-FFF2-40B4-BE49-F238E27FC236}">
                <a16:creationId xmlns:a16="http://schemas.microsoft.com/office/drawing/2014/main" id="{46D12034-7838-7A29-EC3C-BADCDC5530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" b="18891"/>
          <a:stretch/>
        </p:blipFill>
        <p:spPr bwMode="auto">
          <a:xfrm>
            <a:off x="-5388" y="10"/>
            <a:ext cx="6169518" cy="5158840"/>
          </a:xfrm>
          <a:custGeom>
            <a:avLst/>
            <a:gdLst/>
            <a:ahLst/>
            <a:cxnLst/>
            <a:rect l="l" t="t" r="r" b="b"/>
            <a:pathLst>
              <a:path w="6096000" h="5158850">
                <a:moveTo>
                  <a:pt x="0" y="0"/>
                </a:moveTo>
                <a:lnTo>
                  <a:pt x="6096000" y="0"/>
                </a:lnTo>
                <a:lnTo>
                  <a:pt x="6096000" y="5158850"/>
                </a:lnTo>
                <a:lnTo>
                  <a:pt x="5957305" y="5157644"/>
                </a:lnTo>
                <a:cubicBezTo>
                  <a:pt x="5920540" y="5151975"/>
                  <a:pt x="5887096" y="5153588"/>
                  <a:pt x="5857259" y="5143603"/>
                </a:cubicBezTo>
                <a:cubicBezTo>
                  <a:pt x="5843335" y="5146861"/>
                  <a:pt x="5830921" y="5147051"/>
                  <a:pt x="5821375" y="5137142"/>
                </a:cubicBezTo>
                <a:cubicBezTo>
                  <a:pt x="5786501" y="5134144"/>
                  <a:pt x="5775399" y="5144200"/>
                  <a:pt x="5755916" y="5131695"/>
                </a:cubicBezTo>
                <a:cubicBezTo>
                  <a:pt x="5732132" y="5146996"/>
                  <a:pt x="5732735" y="5139753"/>
                  <a:pt x="5725007" y="5132964"/>
                </a:cubicBezTo>
                <a:lnTo>
                  <a:pt x="5723810" y="5132374"/>
                </a:lnTo>
                <a:lnTo>
                  <a:pt x="5720531" y="5134578"/>
                </a:lnTo>
                <a:lnTo>
                  <a:pt x="5714795" y="5134902"/>
                </a:lnTo>
                <a:lnTo>
                  <a:pt x="5700142" y="5131655"/>
                </a:lnTo>
                <a:lnTo>
                  <a:pt x="5694799" y="5129754"/>
                </a:lnTo>
                <a:cubicBezTo>
                  <a:pt x="5691058" y="5128696"/>
                  <a:pt x="5688491" y="5128320"/>
                  <a:pt x="5686627" y="5128420"/>
                </a:cubicBezTo>
                <a:lnTo>
                  <a:pt x="5686371" y="5128603"/>
                </a:lnTo>
                <a:lnTo>
                  <a:pt x="5678819" y="5126929"/>
                </a:lnTo>
                <a:cubicBezTo>
                  <a:pt x="5666199" y="5123608"/>
                  <a:pt x="5654035" y="5119908"/>
                  <a:pt x="5642547" y="5116000"/>
                </a:cubicBezTo>
                <a:cubicBezTo>
                  <a:pt x="5629445" y="5126457"/>
                  <a:pt x="5588783" y="5104807"/>
                  <a:pt x="5587979" y="5128480"/>
                </a:cubicBezTo>
                <a:cubicBezTo>
                  <a:pt x="5572317" y="5123886"/>
                  <a:pt x="5564904" y="5112774"/>
                  <a:pt x="5566635" y="5128675"/>
                </a:cubicBezTo>
                <a:cubicBezTo>
                  <a:pt x="5561375" y="5127594"/>
                  <a:pt x="5557787" y="5128327"/>
                  <a:pt x="5554953" y="5129937"/>
                </a:cubicBezTo>
                <a:lnTo>
                  <a:pt x="5554039" y="5130763"/>
                </a:lnTo>
                <a:lnTo>
                  <a:pt x="5514254" y="5120517"/>
                </a:lnTo>
                <a:lnTo>
                  <a:pt x="5492156" y="5111382"/>
                </a:lnTo>
                <a:lnTo>
                  <a:pt x="5480446" y="5107855"/>
                </a:lnTo>
                <a:lnTo>
                  <a:pt x="5477744" y="5104402"/>
                </a:lnTo>
                <a:cubicBezTo>
                  <a:pt x="5474490" y="5102038"/>
                  <a:pt x="5469391" y="5100405"/>
                  <a:pt x="5460150" y="5100442"/>
                </a:cubicBezTo>
                <a:lnTo>
                  <a:pt x="5457901" y="5100914"/>
                </a:lnTo>
                <a:lnTo>
                  <a:pt x="5444243" y="5094201"/>
                </a:lnTo>
                <a:cubicBezTo>
                  <a:pt x="5439994" y="5091441"/>
                  <a:pt x="5436419" y="5088231"/>
                  <a:pt x="5433825" y="5084410"/>
                </a:cubicBezTo>
                <a:cubicBezTo>
                  <a:pt x="5379443" y="5093528"/>
                  <a:pt x="5336110" y="5069767"/>
                  <a:pt x="5280996" y="5063773"/>
                </a:cubicBezTo>
                <a:cubicBezTo>
                  <a:pt x="5250806" y="5055129"/>
                  <a:pt x="5168599" y="5059471"/>
                  <a:pt x="5161582" y="5030966"/>
                </a:cubicBezTo>
                <a:cubicBezTo>
                  <a:pt x="5121870" y="5022662"/>
                  <a:pt x="5095637" y="5020496"/>
                  <a:pt x="5042717" y="5013952"/>
                </a:cubicBezTo>
                <a:cubicBezTo>
                  <a:pt x="4991136" y="4983679"/>
                  <a:pt x="4902283" y="4990567"/>
                  <a:pt x="4840514" y="4970468"/>
                </a:cubicBezTo>
                <a:cubicBezTo>
                  <a:pt x="4799904" y="4987615"/>
                  <a:pt x="4824087" y="4969531"/>
                  <a:pt x="4786778" y="4967817"/>
                </a:cubicBezTo>
                <a:cubicBezTo>
                  <a:pt x="4801901" y="4948343"/>
                  <a:pt x="4739845" y="4972374"/>
                  <a:pt x="4743741" y="4948216"/>
                </a:cubicBezTo>
                <a:cubicBezTo>
                  <a:pt x="4736829" y="4948670"/>
                  <a:pt x="4730010" y="4949869"/>
                  <a:pt x="4723136" y="4951257"/>
                </a:cubicBezTo>
                <a:lnTo>
                  <a:pt x="4719535" y="4951970"/>
                </a:lnTo>
                <a:lnTo>
                  <a:pt x="4706143" y="4950704"/>
                </a:lnTo>
                <a:lnTo>
                  <a:pt x="4701098" y="4955500"/>
                </a:lnTo>
                <a:lnTo>
                  <a:pt x="4680034" y="4957289"/>
                </a:lnTo>
                <a:cubicBezTo>
                  <a:pt x="4672339" y="4957161"/>
                  <a:pt x="4664292" y="4956094"/>
                  <a:pt x="4655741" y="4953520"/>
                </a:cubicBezTo>
                <a:cubicBezTo>
                  <a:pt x="4636359" y="4940479"/>
                  <a:pt x="4599701" y="4946454"/>
                  <a:pt x="4569298" y="4940691"/>
                </a:cubicBezTo>
                <a:lnTo>
                  <a:pt x="4555978" y="4935439"/>
                </a:lnTo>
                <a:lnTo>
                  <a:pt x="4508950" y="4932725"/>
                </a:lnTo>
                <a:cubicBezTo>
                  <a:pt x="4495669" y="4931511"/>
                  <a:pt x="4482007" y="4929765"/>
                  <a:pt x="4467838" y="4927057"/>
                </a:cubicBezTo>
                <a:lnTo>
                  <a:pt x="4441949" y="4920349"/>
                </a:lnTo>
                <a:lnTo>
                  <a:pt x="4394719" y="4912853"/>
                </a:lnTo>
                <a:lnTo>
                  <a:pt x="4356810" y="4916186"/>
                </a:lnTo>
                <a:lnTo>
                  <a:pt x="4222145" y="4920166"/>
                </a:lnTo>
                <a:cubicBezTo>
                  <a:pt x="4202488" y="4924963"/>
                  <a:pt x="4184742" y="4944595"/>
                  <a:pt x="4160481" y="4934555"/>
                </a:cubicBezTo>
                <a:cubicBezTo>
                  <a:pt x="4165854" y="4945670"/>
                  <a:pt x="4131661" y="4931019"/>
                  <a:pt x="4124879" y="4940397"/>
                </a:cubicBezTo>
                <a:cubicBezTo>
                  <a:pt x="4120895" y="4948198"/>
                  <a:pt x="4109593" y="4945570"/>
                  <a:pt x="4100114" y="4947117"/>
                </a:cubicBezTo>
                <a:cubicBezTo>
                  <a:pt x="4091835" y="4954382"/>
                  <a:pt x="4045978" y="4954676"/>
                  <a:pt x="4030957" y="4950944"/>
                </a:cubicBezTo>
                <a:cubicBezTo>
                  <a:pt x="3989825" y="4935537"/>
                  <a:pt x="3946860" y="4963196"/>
                  <a:pt x="3913764" y="4951738"/>
                </a:cubicBezTo>
                <a:cubicBezTo>
                  <a:pt x="3904534" y="4951024"/>
                  <a:pt x="3896577" y="4951663"/>
                  <a:pt x="3889457" y="4953140"/>
                </a:cubicBezTo>
                <a:lnTo>
                  <a:pt x="3871115" y="4959252"/>
                </a:lnTo>
                <a:lnTo>
                  <a:pt x="3869086" y="4964946"/>
                </a:lnTo>
                <a:lnTo>
                  <a:pt x="3856124" y="4966504"/>
                </a:lnTo>
                <a:lnTo>
                  <a:pt x="3835967" y="4975175"/>
                </a:lnTo>
                <a:cubicBezTo>
                  <a:pt x="3826465" y="4950975"/>
                  <a:pt x="3782586" y="4987146"/>
                  <a:pt x="3785910" y="4965148"/>
                </a:cubicBezTo>
                <a:cubicBezTo>
                  <a:pt x="3750785" y="4971249"/>
                  <a:pt x="3699033" y="4952693"/>
                  <a:pt x="3671085" y="4977741"/>
                </a:cubicBezTo>
                <a:cubicBezTo>
                  <a:pt x="3621255" y="4982620"/>
                  <a:pt x="3562637" y="4994206"/>
                  <a:pt x="3486928" y="4994420"/>
                </a:cubicBezTo>
                <a:cubicBezTo>
                  <a:pt x="3446030" y="4994640"/>
                  <a:pt x="3343460" y="4976299"/>
                  <a:pt x="3280956" y="4975036"/>
                </a:cubicBezTo>
                <a:cubicBezTo>
                  <a:pt x="3227193" y="4980695"/>
                  <a:pt x="3256481" y="4973778"/>
                  <a:pt x="3211563" y="4993919"/>
                </a:cubicBezTo>
                <a:cubicBezTo>
                  <a:pt x="3207119" y="4990757"/>
                  <a:pt x="3170070" y="4988394"/>
                  <a:pt x="3164681" y="4986606"/>
                </a:cubicBezTo>
                <a:lnTo>
                  <a:pt x="3127171" y="4979411"/>
                </a:lnTo>
                <a:lnTo>
                  <a:pt x="3096889" y="4976795"/>
                </a:lnTo>
                <a:cubicBezTo>
                  <a:pt x="3088441" y="4978753"/>
                  <a:pt x="3082883" y="4978233"/>
                  <a:pt x="3078620" y="4976620"/>
                </a:cubicBezTo>
                <a:lnTo>
                  <a:pt x="3074275" y="4973840"/>
                </a:lnTo>
                <a:lnTo>
                  <a:pt x="3036436" y="4968613"/>
                </a:lnTo>
                <a:lnTo>
                  <a:pt x="3031995" y="4969990"/>
                </a:lnTo>
                <a:lnTo>
                  <a:pt x="2994028" y="4967956"/>
                </a:lnTo>
                <a:cubicBezTo>
                  <a:pt x="2992299" y="4970105"/>
                  <a:pt x="2989407" y="4971561"/>
                  <a:pt x="2984001" y="4971609"/>
                </a:cubicBezTo>
                <a:cubicBezTo>
                  <a:pt x="2994191" y="4986644"/>
                  <a:pt x="2981386" y="4977427"/>
                  <a:pt x="2964542" y="4976237"/>
                </a:cubicBezTo>
                <a:cubicBezTo>
                  <a:pt x="2976613" y="4999323"/>
                  <a:pt x="2927627" y="4986817"/>
                  <a:pt x="2921274" y="4999668"/>
                </a:cubicBezTo>
                <a:cubicBezTo>
                  <a:pt x="2908629" y="4998274"/>
                  <a:pt x="2895476" y="4997220"/>
                  <a:pt x="2882111" y="4996632"/>
                </a:cubicBezTo>
                <a:lnTo>
                  <a:pt x="2874282" y="4996582"/>
                </a:lnTo>
                <a:cubicBezTo>
                  <a:pt x="2874237" y="4996658"/>
                  <a:pt x="2874193" y="4996735"/>
                  <a:pt x="2874147" y="4996812"/>
                </a:cubicBezTo>
                <a:cubicBezTo>
                  <a:pt x="2872492" y="4997296"/>
                  <a:pt x="2869935" y="4997466"/>
                  <a:pt x="2865932" y="4997221"/>
                </a:cubicBezTo>
                <a:lnTo>
                  <a:pt x="2860008" y="4996489"/>
                </a:lnTo>
                <a:lnTo>
                  <a:pt x="2844819" y="4996392"/>
                </a:lnTo>
                <a:lnTo>
                  <a:pt x="2839735" y="4997900"/>
                </a:lnTo>
                <a:lnTo>
                  <a:pt x="2837922" y="5000718"/>
                </a:lnTo>
                <a:lnTo>
                  <a:pt x="2836507" y="5000394"/>
                </a:lnTo>
                <a:cubicBezTo>
                  <a:pt x="2825749" y="4995427"/>
                  <a:pt x="2822382" y="4988291"/>
                  <a:pt x="2808859" y="5008050"/>
                </a:cubicBezTo>
                <a:cubicBezTo>
                  <a:pt x="2784233" y="4999995"/>
                  <a:pt x="2779499" y="5012041"/>
                  <a:pt x="2745907" y="5016391"/>
                </a:cubicBezTo>
                <a:cubicBezTo>
                  <a:pt x="2731796" y="5008784"/>
                  <a:pt x="2720518" y="5011549"/>
                  <a:pt x="2709519" y="5017601"/>
                </a:cubicBezTo>
                <a:cubicBezTo>
                  <a:pt x="2676766" y="5014138"/>
                  <a:pt x="2646981" y="5022656"/>
                  <a:pt x="2610212" y="5024813"/>
                </a:cubicBezTo>
                <a:cubicBezTo>
                  <a:pt x="2570359" y="5014992"/>
                  <a:pt x="2550109" y="5032793"/>
                  <a:pt x="2510814" y="5035020"/>
                </a:cubicBezTo>
                <a:cubicBezTo>
                  <a:pt x="2476639" y="5017991"/>
                  <a:pt x="2482834" y="5049980"/>
                  <a:pt x="2462736" y="5056754"/>
                </a:cubicBezTo>
                <a:lnTo>
                  <a:pt x="2457050" y="5057379"/>
                </a:lnTo>
                <a:lnTo>
                  <a:pt x="2442184" y="5054901"/>
                </a:lnTo>
                <a:lnTo>
                  <a:pt x="2436703" y="5053277"/>
                </a:lnTo>
                <a:cubicBezTo>
                  <a:pt x="2432888" y="5052418"/>
                  <a:pt x="2430299" y="5052175"/>
                  <a:pt x="2428451" y="5052373"/>
                </a:cubicBezTo>
                <a:lnTo>
                  <a:pt x="2420551" y="5051292"/>
                </a:lnTo>
                <a:cubicBezTo>
                  <a:pt x="2407700" y="5048633"/>
                  <a:pt x="2395274" y="5045570"/>
                  <a:pt x="2383501" y="5042264"/>
                </a:cubicBezTo>
                <a:cubicBezTo>
                  <a:pt x="2362992" y="5043848"/>
                  <a:pt x="2317884" y="5059023"/>
                  <a:pt x="2297493" y="5060796"/>
                </a:cubicBezTo>
                <a:lnTo>
                  <a:pt x="2261156" y="5052905"/>
                </a:lnTo>
                <a:lnTo>
                  <a:pt x="2200581" y="5036274"/>
                </a:lnTo>
                <a:lnTo>
                  <a:pt x="2198380" y="5036861"/>
                </a:lnTo>
                <a:lnTo>
                  <a:pt x="2116066" y="5030866"/>
                </a:lnTo>
                <a:cubicBezTo>
                  <a:pt x="2111600" y="5028328"/>
                  <a:pt x="2059664" y="5017338"/>
                  <a:pt x="2056754" y="5013653"/>
                </a:cubicBezTo>
                <a:cubicBezTo>
                  <a:pt x="2003393" y="5025622"/>
                  <a:pt x="1998298" y="5020073"/>
                  <a:pt x="1942916" y="5016969"/>
                </a:cubicBezTo>
                <a:cubicBezTo>
                  <a:pt x="1882138" y="5005950"/>
                  <a:pt x="1836966" y="4987831"/>
                  <a:pt x="1796717" y="4981610"/>
                </a:cubicBezTo>
                <a:cubicBezTo>
                  <a:pt x="1724075" y="4970499"/>
                  <a:pt x="1636218" y="4947449"/>
                  <a:pt x="1583222" y="4942334"/>
                </a:cubicBezTo>
                <a:cubicBezTo>
                  <a:pt x="1544265" y="4961611"/>
                  <a:pt x="1556109" y="4938719"/>
                  <a:pt x="1518821" y="4938963"/>
                </a:cubicBezTo>
                <a:cubicBezTo>
                  <a:pt x="1497291" y="4936197"/>
                  <a:pt x="1483221" y="4927794"/>
                  <a:pt x="1471837" y="4925740"/>
                </a:cubicBezTo>
                <a:lnTo>
                  <a:pt x="1450515" y="4926642"/>
                </a:lnTo>
                <a:lnTo>
                  <a:pt x="1437078" y="4926078"/>
                </a:lnTo>
                <a:lnTo>
                  <a:pt x="1432462" y="4931139"/>
                </a:lnTo>
                <a:lnTo>
                  <a:pt x="1411645" y="4934032"/>
                </a:lnTo>
                <a:cubicBezTo>
                  <a:pt x="1384856" y="4931153"/>
                  <a:pt x="1306656" y="4918434"/>
                  <a:pt x="1271729" y="4913863"/>
                </a:cubicBezTo>
                <a:cubicBezTo>
                  <a:pt x="1258697" y="4907976"/>
                  <a:pt x="1213546" y="4901042"/>
                  <a:pt x="1202076" y="4906608"/>
                </a:cubicBezTo>
                <a:cubicBezTo>
                  <a:pt x="1192059" y="4906580"/>
                  <a:pt x="1182171" y="4902320"/>
                  <a:pt x="1174670" y="4909064"/>
                </a:cubicBezTo>
                <a:cubicBezTo>
                  <a:pt x="1163701" y="4916862"/>
                  <a:pt x="1136874" y="4897641"/>
                  <a:pt x="1137035" y="4908989"/>
                </a:cubicBezTo>
                <a:cubicBezTo>
                  <a:pt x="1117838" y="4895687"/>
                  <a:pt x="1091386" y="4911450"/>
                  <a:pt x="1069882" y="4912892"/>
                </a:cubicBezTo>
                <a:cubicBezTo>
                  <a:pt x="1055589" y="4900472"/>
                  <a:pt x="1024570" y="4915744"/>
                  <a:pt x="980935" y="4911119"/>
                </a:cubicBezTo>
                <a:cubicBezTo>
                  <a:pt x="947614" y="4906556"/>
                  <a:pt x="913224" y="4897403"/>
                  <a:pt x="869960" y="4885518"/>
                </a:cubicBezTo>
                <a:cubicBezTo>
                  <a:pt x="819114" y="4856727"/>
                  <a:pt x="768074" y="4850663"/>
                  <a:pt x="721345" y="4839806"/>
                </a:cubicBezTo>
                <a:cubicBezTo>
                  <a:pt x="667944" y="4829906"/>
                  <a:pt x="698286" y="4859338"/>
                  <a:pt x="635428" y="4830000"/>
                </a:cubicBezTo>
                <a:cubicBezTo>
                  <a:pt x="626286" y="4837571"/>
                  <a:pt x="617638" y="4836842"/>
                  <a:pt x="604106" y="4830842"/>
                </a:cubicBezTo>
                <a:cubicBezTo>
                  <a:pt x="583276" y="4833091"/>
                  <a:pt x="539859" y="4845979"/>
                  <a:pt x="510451" y="4843485"/>
                </a:cubicBezTo>
                <a:cubicBezTo>
                  <a:pt x="489781" y="4840800"/>
                  <a:pt x="443867" y="4818678"/>
                  <a:pt x="427656" y="4815877"/>
                </a:cubicBezTo>
                <a:cubicBezTo>
                  <a:pt x="424088" y="4817297"/>
                  <a:pt x="419580" y="4820561"/>
                  <a:pt x="413184" y="4826676"/>
                </a:cubicBezTo>
                <a:cubicBezTo>
                  <a:pt x="387673" y="4816699"/>
                  <a:pt x="379855" y="4828170"/>
                  <a:pt x="341772" y="4829671"/>
                </a:cubicBezTo>
                <a:cubicBezTo>
                  <a:pt x="327795" y="4821005"/>
                  <a:pt x="314729" y="4822794"/>
                  <a:pt x="301266" y="4827842"/>
                </a:cubicBezTo>
                <a:cubicBezTo>
                  <a:pt x="265781" y="4821714"/>
                  <a:pt x="231017" y="4827635"/>
                  <a:pt x="189886" y="4826710"/>
                </a:cubicBezTo>
                <a:cubicBezTo>
                  <a:pt x="147910" y="4813727"/>
                  <a:pt x="121702" y="4829584"/>
                  <a:pt x="77762" y="4828518"/>
                </a:cubicBezTo>
                <a:cubicBezTo>
                  <a:pt x="38733" y="4806108"/>
                  <a:pt x="44308" y="4851138"/>
                  <a:pt x="8164" y="4846203"/>
                </a:cubicBezTo>
                <a:lnTo>
                  <a:pt x="0" y="4843648"/>
                </a:lnTo>
                <a:lnTo>
                  <a:pt x="0" y="4080681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049316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570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270400"/>
            <a:ext cx="10396882" cy="1151965"/>
          </a:xfrm>
        </p:spPr>
        <p:txBody>
          <a:bodyPr>
            <a:normAutofit/>
          </a:bodyPr>
          <a:lstStyle/>
          <a:p>
            <a:pPr algn="ctr"/>
            <a:r>
              <a:rPr lang="en-GB" sz="5400" dirty="0">
                <a:latin typeface="+mn-lt"/>
              </a:rPr>
              <a:t>Contestation</a:t>
            </a:r>
          </a:p>
        </p:txBody>
      </p:sp>
      <p:pic>
        <p:nvPicPr>
          <p:cNvPr id="9220" name="Picture 4" descr="Related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9316" y="2146749"/>
            <a:ext cx="2667000" cy="304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011540" y="5536199"/>
            <a:ext cx="28625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Adobe Kaiti Std R" panose="02020400000000000000" pitchFamily="18" charset="-128"/>
                <a:ea typeface="Adobe Kaiti Std R" panose="02020400000000000000" pitchFamily="18" charset="-128"/>
              </a:rPr>
              <a:t>Henri Lefebvre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272171" y="2885919"/>
            <a:ext cx="782375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ea typeface="Adobe Kaiti Std R" panose="02020400000000000000" pitchFamily="18" charset="-128"/>
              </a:rPr>
              <a:t>‘Something more, something less, something else; lived experience…..’ (Lefebvre, [1981]2005 P5)</a:t>
            </a:r>
          </a:p>
        </p:txBody>
      </p:sp>
    </p:spTree>
    <p:extLst>
      <p:ext uri="{BB962C8B-B14F-4D97-AF65-F5344CB8AC3E}">
        <p14:creationId xmlns:p14="http://schemas.microsoft.com/office/powerpoint/2010/main" val="36695833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991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sz="3600" b="1" dirty="0">
                <a:latin typeface="+mn-lt"/>
              </a:rPr>
              <a:t>Style is a way of representing in- between spaces (Guy, Green</a:t>
            </a:r>
            <a:r>
              <a:rPr lang="en-GB" sz="3600" b="1">
                <a:latin typeface="+mn-lt"/>
              </a:rPr>
              <a:t>, Banham, </a:t>
            </a:r>
            <a:r>
              <a:rPr lang="en-GB" sz="3600" b="1" dirty="0">
                <a:latin typeface="+mn-lt"/>
              </a:rPr>
              <a:t>2001)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>
                <a:hlinkClick r:id="rId2"/>
              </a:rPr>
              <a:t>spaces in between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682185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Black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334</TotalTime>
  <Words>306</Words>
  <Application>Microsoft Office PowerPoint</Application>
  <PresentationFormat>Widescreen</PresentationFormat>
  <Paragraphs>28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13</vt:i4>
      </vt:variant>
    </vt:vector>
  </HeadingPairs>
  <TitlesOfParts>
    <vt:vector size="20" baseType="lpstr">
      <vt:lpstr>Adobe Kaiti Std R</vt:lpstr>
      <vt:lpstr>Aptos</vt:lpstr>
      <vt:lpstr>Aptos Display</vt:lpstr>
      <vt:lpstr>Arial</vt:lpstr>
      <vt:lpstr>Calibri</vt:lpstr>
      <vt:lpstr>Office Theme</vt:lpstr>
      <vt:lpstr>Black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Masculinities</vt:lpstr>
      <vt:lpstr>PowerPoint Presentation</vt:lpstr>
      <vt:lpstr>PowerPoint Presentation</vt:lpstr>
      <vt:lpstr>Resistance or Rejection?</vt:lpstr>
      <vt:lpstr>Contestation</vt:lpstr>
      <vt:lpstr>Style is a way of representing in- between spaces (Guy, Green, Banham, 2001)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Liza Betts</dc:creator>
  <cp:lastModifiedBy>Liza Betts</cp:lastModifiedBy>
  <cp:revision>1</cp:revision>
  <dcterms:created xsi:type="dcterms:W3CDTF">2024-10-08T09:27:32Z</dcterms:created>
  <dcterms:modified xsi:type="dcterms:W3CDTF">2026-05-27T17:00:46Z</dcterms:modified>
</cp:coreProperties>
</file>