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78" r:id="rId12"/>
    <p:sldId id="264" r:id="rId13"/>
    <p:sldId id="266" r:id="rId14"/>
    <p:sldId id="267" r:id="rId15"/>
    <p:sldId id="269" r:id="rId16"/>
    <p:sldId id="281" r:id="rId17"/>
    <p:sldId id="274" r:id="rId18"/>
    <p:sldId id="277" r:id="rId19"/>
    <p:sldId id="275" r:id="rId20"/>
    <p:sldId id="276" r:id="rId21"/>
    <p:sldId id="273" r:id="rId22"/>
    <p:sldId id="283" r:id="rId23"/>
    <p:sldId id="270" r:id="rId24"/>
    <p:sldId id="272" r:id="rId25"/>
    <p:sldId id="271" r:id="rId26"/>
    <p:sldId id="279" r:id="rId27"/>
    <p:sldId id="280" r:id="rId28"/>
    <p:sldId id="285" r:id="rId29"/>
    <p:sldId id="284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627CE7-8E21-D64D-9D57-78B71DEA8FDA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D03DAFF8-1444-1342-A82A-79BB7F3CEEB8}">
      <dgm:prSet phldrT="[Text]"/>
      <dgm:spPr/>
      <dgm:t>
        <a:bodyPr/>
        <a:lstStyle/>
        <a:p>
          <a:r>
            <a:rPr lang="en-US" dirty="0" smtClean="0"/>
            <a:t>Level of change in general</a:t>
          </a:r>
          <a:endParaRPr lang="en-US" dirty="0"/>
        </a:p>
      </dgm:t>
    </dgm:pt>
    <dgm:pt modelId="{5EC93EFA-033F-CC45-AB48-56A9D99E40EA}" type="parTrans" cxnId="{ABE134B4-CFB4-EC4D-A1DA-F636416EE2B1}">
      <dgm:prSet/>
      <dgm:spPr/>
      <dgm:t>
        <a:bodyPr/>
        <a:lstStyle/>
        <a:p>
          <a:endParaRPr lang="en-US"/>
        </a:p>
      </dgm:t>
    </dgm:pt>
    <dgm:pt modelId="{DA20462D-593A-D848-A858-35457C645D78}" type="sibTrans" cxnId="{ABE134B4-CFB4-EC4D-A1DA-F636416EE2B1}">
      <dgm:prSet/>
      <dgm:spPr/>
      <dgm:t>
        <a:bodyPr/>
        <a:lstStyle/>
        <a:p>
          <a:endParaRPr lang="en-US"/>
        </a:p>
      </dgm:t>
    </dgm:pt>
    <dgm:pt modelId="{9A715A4D-67DD-D54B-ADF8-74D7944DF636}">
      <dgm:prSet phldrT="[Text]"/>
      <dgm:spPr/>
      <dgm:t>
        <a:bodyPr/>
        <a:lstStyle/>
        <a:p>
          <a:r>
            <a:rPr lang="en-US" dirty="0" smtClean="0"/>
            <a:t>Exploration around collaboration</a:t>
          </a:r>
          <a:endParaRPr lang="en-US" dirty="0"/>
        </a:p>
      </dgm:t>
    </dgm:pt>
    <dgm:pt modelId="{3D9CD66A-763B-EC4A-A611-DED895899CA0}" type="parTrans" cxnId="{8C0A9A6F-CFF8-2648-9C7C-71D74B909306}">
      <dgm:prSet/>
      <dgm:spPr/>
      <dgm:t>
        <a:bodyPr/>
        <a:lstStyle/>
        <a:p>
          <a:endParaRPr lang="en-US"/>
        </a:p>
      </dgm:t>
    </dgm:pt>
    <dgm:pt modelId="{69F90AC7-52EB-8844-8910-8B34DFD50421}" type="sibTrans" cxnId="{8C0A9A6F-CFF8-2648-9C7C-71D74B909306}">
      <dgm:prSet/>
      <dgm:spPr/>
      <dgm:t>
        <a:bodyPr/>
        <a:lstStyle/>
        <a:p>
          <a:endParaRPr lang="en-US"/>
        </a:p>
      </dgm:t>
    </dgm:pt>
    <dgm:pt modelId="{2C47CC38-C8D3-5D4C-BBC1-09668122FFBF}">
      <dgm:prSet phldrT="[Text]"/>
      <dgm:spPr/>
      <dgm:t>
        <a:bodyPr/>
        <a:lstStyle/>
        <a:p>
          <a:r>
            <a:rPr lang="en-US" dirty="0" smtClean="0"/>
            <a:t>New structures to accommodate collaboration</a:t>
          </a:r>
          <a:endParaRPr lang="en-US" dirty="0"/>
        </a:p>
      </dgm:t>
    </dgm:pt>
    <dgm:pt modelId="{9099B146-B229-5843-8D4C-806F58FFB2E3}" type="parTrans" cxnId="{749E6F1A-FBEF-C345-8711-368997AA873F}">
      <dgm:prSet/>
      <dgm:spPr/>
      <dgm:t>
        <a:bodyPr/>
        <a:lstStyle/>
        <a:p>
          <a:endParaRPr lang="en-US"/>
        </a:p>
      </dgm:t>
    </dgm:pt>
    <dgm:pt modelId="{B7C93C6D-5C30-9347-A53F-97B1093FCAAC}" type="sibTrans" cxnId="{749E6F1A-FBEF-C345-8711-368997AA873F}">
      <dgm:prSet/>
      <dgm:spPr/>
      <dgm:t>
        <a:bodyPr/>
        <a:lstStyle/>
        <a:p>
          <a:endParaRPr lang="en-US"/>
        </a:p>
      </dgm:t>
    </dgm:pt>
    <dgm:pt modelId="{B48E62AE-C271-A040-B61E-0BF7FEE9B36E}" type="pres">
      <dgm:prSet presAssocID="{70627CE7-8E21-D64D-9D57-78B71DEA8FDA}" presName="CompostProcess" presStyleCnt="0">
        <dgm:presLayoutVars>
          <dgm:dir/>
          <dgm:resizeHandles val="exact"/>
        </dgm:presLayoutVars>
      </dgm:prSet>
      <dgm:spPr/>
    </dgm:pt>
    <dgm:pt modelId="{81FFE600-DE6E-0B49-8524-EF363631B5F6}" type="pres">
      <dgm:prSet presAssocID="{70627CE7-8E21-D64D-9D57-78B71DEA8FDA}" presName="arrow" presStyleLbl="bgShp" presStyleIdx="0" presStyleCnt="1"/>
      <dgm:spPr/>
    </dgm:pt>
    <dgm:pt modelId="{16EB3FCA-0430-EA42-96D3-295022B74A11}" type="pres">
      <dgm:prSet presAssocID="{70627CE7-8E21-D64D-9D57-78B71DEA8FDA}" presName="linearProcess" presStyleCnt="0"/>
      <dgm:spPr/>
    </dgm:pt>
    <dgm:pt modelId="{2FC030FE-5293-3D47-86B3-F791E0368BD0}" type="pres">
      <dgm:prSet presAssocID="{D03DAFF8-1444-1342-A82A-79BB7F3CEEB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A37A72-EE70-4F42-99F6-3BA3002CFB47}" type="pres">
      <dgm:prSet presAssocID="{DA20462D-593A-D848-A858-35457C645D78}" presName="sibTrans" presStyleCnt="0"/>
      <dgm:spPr/>
    </dgm:pt>
    <dgm:pt modelId="{65112666-A082-D145-8157-BD40967E03E6}" type="pres">
      <dgm:prSet presAssocID="{9A715A4D-67DD-D54B-ADF8-74D7944DF63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07674-5091-6E40-A2FF-D9133B5F0593}" type="pres">
      <dgm:prSet presAssocID="{69F90AC7-52EB-8844-8910-8B34DFD50421}" presName="sibTrans" presStyleCnt="0"/>
      <dgm:spPr/>
    </dgm:pt>
    <dgm:pt modelId="{AAB37AC7-3007-1745-9736-34F65FC872F2}" type="pres">
      <dgm:prSet presAssocID="{2C47CC38-C8D3-5D4C-BBC1-09668122FFB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0A9A6F-CFF8-2648-9C7C-71D74B909306}" srcId="{70627CE7-8E21-D64D-9D57-78B71DEA8FDA}" destId="{9A715A4D-67DD-D54B-ADF8-74D7944DF636}" srcOrd="1" destOrd="0" parTransId="{3D9CD66A-763B-EC4A-A611-DED895899CA0}" sibTransId="{69F90AC7-52EB-8844-8910-8B34DFD50421}"/>
    <dgm:cxn modelId="{749E6F1A-FBEF-C345-8711-368997AA873F}" srcId="{70627CE7-8E21-D64D-9D57-78B71DEA8FDA}" destId="{2C47CC38-C8D3-5D4C-BBC1-09668122FFBF}" srcOrd="2" destOrd="0" parTransId="{9099B146-B229-5843-8D4C-806F58FFB2E3}" sibTransId="{B7C93C6D-5C30-9347-A53F-97B1093FCAAC}"/>
    <dgm:cxn modelId="{B0F4A08F-4BBC-F24C-B35F-C3ED52FB8EA5}" type="presOf" srcId="{9A715A4D-67DD-D54B-ADF8-74D7944DF636}" destId="{65112666-A082-D145-8157-BD40967E03E6}" srcOrd="0" destOrd="0" presId="urn:microsoft.com/office/officeart/2005/8/layout/hProcess9"/>
    <dgm:cxn modelId="{ABE134B4-CFB4-EC4D-A1DA-F636416EE2B1}" srcId="{70627CE7-8E21-D64D-9D57-78B71DEA8FDA}" destId="{D03DAFF8-1444-1342-A82A-79BB7F3CEEB8}" srcOrd="0" destOrd="0" parTransId="{5EC93EFA-033F-CC45-AB48-56A9D99E40EA}" sibTransId="{DA20462D-593A-D848-A858-35457C645D78}"/>
    <dgm:cxn modelId="{480E4890-82AC-D14A-810E-56ECBF9032AB}" type="presOf" srcId="{70627CE7-8E21-D64D-9D57-78B71DEA8FDA}" destId="{B48E62AE-C271-A040-B61E-0BF7FEE9B36E}" srcOrd="0" destOrd="0" presId="urn:microsoft.com/office/officeart/2005/8/layout/hProcess9"/>
    <dgm:cxn modelId="{8FA2D9C4-3BBC-5244-A9D2-4835E47FA3A3}" type="presOf" srcId="{D03DAFF8-1444-1342-A82A-79BB7F3CEEB8}" destId="{2FC030FE-5293-3D47-86B3-F791E0368BD0}" srcOrd="0" destOrd="0" presId="urn:microsoft.com/office/officeart/2005/8/layout/hProcess9"/>
    <dgm:cxn modelId="{52445D09-389A-FF48-9DC1-2D51D13B22DB}" type="presOf" srcId="{2C47CC38-C8D3-5D4C-BBC1-09668122FFBF}" destId="{AAB37AC7-3007-1745-9736-34F65FC872F2}" srcOrd="0" destOrd="0" presId="urn:microsoft.com/office/officeart/2005/8/layout/hProcess9"/>
    <dgm:cxn modelId="{4848A306-A2CD-5D43-995D-8F468B249CCA}" type="presParOf" srcId="{B48E62AE-C271-A040-B61E-0BF7FEE9B36E}" destId="{81FFE600-DE6E-0B49-8524-EF363631B5F6}" srcOrd="0" destOrd="0" presId="urn:microsoft.com/office/officeart/2005/8/layout/hProcess9"/>
    <dgm:cxn modelId="{0A15C35A-E818-9A41-BCF5-EA08F9FAECA9}" type="presParOf" srcId="{B48E62AE-C271-A040-B61E-0BF7FEE9B36E}" destId="{16EB3FCA-0430-EA42-96D3-295022B74A11}" srcOrd="1" destOrd="0" presId="urn:microsoft.com/office/officeart/2005/8/layout/hProcess9"/>
    <dgm:cxn modelId="{C5631DC5-29C8-6548-8437-570E81902E52}" type="presParOf" srcId="{16EB3FCA-0430-EA42-96D3-295022B74A11}" destId="{2FC030FE-5293-3D47-86B3-F791E0368BD0}" srcOrd="0" destOrd="0" presId="urn:microsoft.com/office/officeart/2005/8/layout/hProcess9"/>
    <dgm:cxn modelId="{978BC085-6C44-5543-BCCC-1B5014D43969}" type="presParOf" srcId="{16EB3FCA-0430-EA42-96D3-295022B74A11}" destId="{F7A37A72-EE70-4F42-99F6-3BA3002CFB47}" srcOrd="1" destOrd="0" presId="urn:microsoft.com/office/officeart/2005/8/layout/hProcess9"/>
    <dgm:cxn modelId="{1CA63465-ED5D-C048-B248-B9E5A52037DD}" type="presParOf" srcId="{16EB3FCA-0430-EA42-96D3-295022B74A11}" destId="{65112666-A082-D145-8157-BD40967E03E6}" srcOrd="2" destOrd="0" presId="urn:microsoft.com/office/officeart/2005/8/layout/hProcess9"/>
    <dgm:cxn modelId="{92A9726C-C497-E243-A40E-8D4B09664CD5}" type="presParOf" srcId="{16EB3FCA-0430-EA42-96D3-295022B74A11}" destId="{0FB07674-5091-6E40-A2FF-D9133B5F0593}" srcOrd="3" destOrd="0" presId="urn:microsoft.com/office/officeart/2005/8/layout/hProcess9"/>
    <dgm:cxn modelId="{BEA64432-B699-8F42-BD2C-82777662141D}" type="presParOf" srcId="{16EB3FCA-0430-EA42-96D3-295022B74A11}" destId="{AAB37AC7-3007-1745-9736-34F65FC872F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FE600-DE6E-0B49-8524-EF363631B5F6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030FE-5293-3D47-86B3-F791E0368BD0}">
      <dsp:nvSpPr>
        <dsp:cNvPr id="0" name=""/>
        <dsp:cNvSpPr/>
      </dsp:nvSpPr>
      <dsp:spPr>
        <a:xfrm>
          <a:off x="8840" y="1357788"/>
          <a:ext cx="2648902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Level of change in general</a:t>
          </a:r>
          <a:endParaRPr lang="en-US" sz="2600" kern="1200" dirty="0"/>
        </a:p>
      </dsp:txBody>
      <dsp:txXfrm>
        <a:off x="97216" y="1446164"/>
        <a:ext cx="2472150" cy="1633633"/>
      </dsp:txXfrm>
    </dsp:sp>
    <dsp:sp modelId="{65112666-A082-D145-8157-BD40967E03E6}">
      <dsp:nvSpPr>
        <dsp:cNvPr id="0" name=""/>
        <dsp:cNvSpPr/>
      </dsp:nvSpPr>
      <dsp:spPr>
        <a:xfrm>
          <a:off x="2790348" y="1357788"/>
          <a:ext cx="2648902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Exploration around collaboration</a:t>
          </a:r>
          <a:endParaRPr lang="en-US" sz="2600" kern="1200" dirty="0"/>
        </a:p>
      </dsp:txBody>
      <dsp:txXfrm>
        <a:off x="2878724" y="1446164"/>
        <a:ext cx="2472150" cy="1633633"/>
      </dsp:txXfrm>
    </dsp:sp>
    <dsp:sp modelId="{AAB37AC7-3007-1745-9736-34F65FC872F2}">
      <dsp:nvSpPr>
        <dsp:cNvPr id="0" name=""/>
        <dsp:cNvSpPr/>
      </dsp:nvSpPr>
      <dsp:spPr>
        <a:xfrm>
          <a:off x="5571857" y="1357788"/>
          <a:ext cx="2648902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New structures to accommodate collaboration</a:t>
          </a:r>
          <a:endParaRPr lang="en-US" sz="2600" kern="1200" dirty="0"/>
        </a:p>
      </dsp:txBody>
      <dsp:txXfrm>
        <a:off x="5660233" y="1446164"/>
        <a:ext cx="2472150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01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1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9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3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3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7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6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5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6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99855-678B-D147-ADEF-D7E8B4FCEB30}" type="datetimeFigureOut">
              <a:rPr lang="en-US" smtClean="0"/>
              <a:t>6/10/2015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973D3-5E6A-BF4B-B0FF-F17DEBAA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2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Digital Change and Industry </a:t>
            </a:r>
            <a:r>
              <a:rPr lang="en-US" dirty="0"/>
              <a:t>R</a:t>
            </a:r>
            <a:r>
              <a:rPr lang="en-US" dirty="0" smtClean="0"/>
              <a:t>esponses: </a:t>
            </a:r>
            <a:br>
              <a:rPr lang="en-US" dirty="0" smtClean="0"/>
            </a:br>
            <a:r>
              <a:rPr lang="en-US" sz="3600" dirty="0"/>
              <a:t>E</a:t>
            </a:r>
            <a:r>
              <a:rPr lang="en-US" sz="3600" dirty="0" smtClean="0"/>
              <a:t>xploring </a:t>
            </a:r>
            <a:r>
              <a:rPr lang="en-US" sz="3600" dirty="0" err="1" smtClean="0"/>
              <a:t>organisational</a:t>
            </a:r>
            <a:r>
              <a:rPr lang="en-US" sz="3600" dirty="0" smtClean="0"/>
              <a:t> and structural challenges for the publishing industry in light of digital development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Frania</a:t>
            </a:r>
            <a:r>
              <a:rPr lang="en-US" dirty="0" smtClean="0"/>
              <a:t> Hall</a:t>
            </a:r>
          </a:p>
          <a:p>
            <a:endParaRPr lang="en-US" dirty="0"/>
          </a:p>
          <a:p>
            <a:r>
              <a:rPr lang="en-US" dirty="0" smtClean="0"/>
              <a:t>By the Book Conference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81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content Industries: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‘first and heavily hit by digital shift’ 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Simon, </a:t>
            </a:r>
            <a:r>
              <a:rPr lang="en-US" dirty="0" err="1" smtClean="0"/>
              <a:t>Bogdanowictz</a:t>
            </a:r>
            <a:r>
              <a:rPr lang="en-US" dirty="0" smtClean="0"/>
              <a:t>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1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value chain</a:t>
            </a:r>
          </a:p>
          <a:p>
            <a:r>
              <a:rPr lang="en-US" dirty="0" smtClean="0"/>
              <a:t>Disintermediation</a:t>
            </a:r>
          </a:p>
          <a:p>
            <a:r>
              <a:rPr lang="en-US" dirty="0" smtClean="0"/>
              <a:t>Downstream distribution</a:t>
            </a:r>
          </a:p>
          <a:p>
            <a:r>
              <a:rPr lang="en-US" dirty="0" smtClean="0"/>
              <a:t>Changing consumer </a:t>
            </a:r>
            <a:r>
              <a:rPr lang="en-US" dirty="0" err="1" smtClean="0"/>
              <a:t>behaviour</a:t>
            </a:r>
            <a:endParaRPr lang="en-US" dirty="0" smtClean="0"/>
          </a:p>
          <a:p>
            <a:r>
              <a:rPr lang="en-US" dirty="0" err="1" smtClean="0"/>
              <a:t>Prosumer</a:t>
            </a:r>
            <a:endParaRPr lang="en-US" dirty="0" smtClean="0"/>
          </a:p>
          <a:p>
            <a:r>
              <a:rPr lang="en-US" dirty="0" smtClean="0"/>
              <a:t>Convergence culture</a:t>
            </a:r>
          </a:p>
          <a:p>
            <a:r>
              <a:rPr lang="en-US" dirty="0" smtClean="0"/>
              <a:t>New entrants/competitive environment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074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Revaluating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Copyright</a:t>
            </a:r>
          </a:p>
          <a:p>
            <a:r>
              <a:rPr lang="en-US" dirty="0" smtClean="0"/>
              <a:t>Pricing</a:t>
            </a:r>
          </a:p>
          <a:p>
            <a:r>
              <a:rPr lang="en-US" dirty="0" smtClean="0"/>
              <a:t>Business models</a:t>
            </a:r>
          </a:p>
          <a:p>
            <a:r>
              <a:rPr lang="en-US" dirty="0" smtClean="0"/>
              <a:t>Platforms</a:t>
            </a:r>
          </a:p>
          <a:p>
            <a:r>
              <a:rPr lang="en-US" dirty="0" smtClean="0"/>
              <a:t>Territoriality</a:t>
            </a:r>
          </a:p>
          <a:p>
            <a:r>
              <a:rPr lang="en-US" dirty="0" smtClean="0"/>
              <a:t>Realignment around markets</a:t>
            </a:r>
          </a:p>
          <a:p>
            <a:r>
              <a:rPr lang="en-US" dirty="0" smtClean="0"/>
              <a:t>Skills</a:t>
            </a:r>
          </a:p>
          <a:p>
            <a:r>
              <a:rPr lang="en-US" dirty="0" smtClean="0"/>
              <a:t>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35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is the industry now?</a:t>
            </a:r>
          </a:p>
          <a:p>
            <a:r>
              <a:rPr lang="en-US" dirty="0" smtClean="0"/>
              <a:t>How does it view digital change?</a:t>
            </a:r>
          </a:p>
          <a:p>
            <a:r>
              <a:rPr lang="en-US" dirty="0" smtClean="0"/>
              <a:t>Where is that change having most effect in their day to day business</a:t>
            </a:r>
          </a:p>
          <a:p>
            <a:r>
              <a:rPr lang="en-US" dirty="0" smtClean="0"/>
              <a:t>What </a:t>
            </a:r>
            <a:r>
              <a:rPr lang="en-US" dirty="0" err="1" smtClean="0"/>
              <a:t>organisational</a:t>
            </a:r>
            <a:r>
              <a:rPr lang="en-US" dirty="0" smtClean="0"/>
              <a:t> changes are they making? (if any)</a:t>
            </a:r>
          </a:p>
          <a:p>
            <a:r>
              <a:rPr lang="en-US" dirty="0" smtClean="0"/>
              <a:t>How far does collaboration form part of this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65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process into digital collaboration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4433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6991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Creative industries and digital change</a:t>
            </a:r>
          </a:p>
          <a:p>
            <a:r>
              <a:rPr lang="en-US" dirty="0" smtClean="0"/>
              <a:t>Industries that are:</a:t>
            </a:r>
          </a:p>
          <a:p>
            <a:r>
              <a:rPr lang="en-US" dirty="0" smtClean="0"/>
              <a:t>Collaborative</a:t>
            </a:r>
          </a:p>
          <a:p>
            <a:r>
              <a:rPr lang="en-US" dirty="0" smtClean="0"/>
              <a:t>Innovative</a:t>
            </a:r>
          </a:p>
          <a:p>
            <a:r>
              <a:rPr lang="en-US" dirty="0"/>
              <a:t>C</a:t>
            </a:r>
            <a:r>
              <a:rPr lang="en-US" dirty="0" smtClean="0"/>
              <a:t>onverging</a:t>
            </a:r>
          </a:p>
          <a:p>
            <a:r>
              <a:rPr lang="en-US" dirty="0" smtClean="0"/>
              <a:t>Network based</a:t>
            </a:r>
          </a:p>
          <a:p>
            <a:r>
              <a:rPr lang="en-US" dirty="0" smtClean="0"/>
              <a:t>Risk taking &amp; entrepreneurial</a:t>
            </a:r>
          </a:p>
          <a:p>
            <a:r>
              <a:rPr lang="en-US" dirty="0" smtClean="0"/>
              <a:t>Digital enabling connecting and making </a:t>
            </a:r>
            <a:r>
              <a:rPr lang="en-US" smtClean="0"/>
              <a:t>behaviours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3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change, creativity and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Digital change in publishing:</a:t>
            </a:r>
          </a:p>
          <a:p>
            <a:r>
              <a:rPr lang="en-US" dirty="0" smtClean="0"/>
              <a:t>New skills needed</a:t>
            </a:r>
          </a:p>
          <a:p>
            <a:r>
              <a:rPr lang="en-US" dirty="0" smtClean="0"/>
              <a:t>New attitudes to creativity</a:t>
            </a:r>
          </a:p>
          <a:p>
            <a:r>
              <a:rPr lang="en-US" dirty="0" smtClean="0"/>
              <a:t>Structures to promote exploration</a:t>
            </a:r>
          </a:p>
          <a:p>
            <a:r>
              <a:rPr lang="en-US" dirty="0" smtClean="0"/>
              <a:t>Structures to enable new risk taking</a:t>
            </a:r>
          </a:p>
          <a:p>
            <a:r>
              <a:rPr lang="en-US" dirty="0" smtClean="0"/>
              <a:t>Structures to promote network </a:t>
            </a:r>
            <a:r>
              <a:rPr lang="en-US" dirty="0" err="1" smtClean="0"/>
              <a:t>behaviour</a:t>
            </a:r>
            <a:r>
              <a:rPr lang="en-US" dirty="0" smtClean="0"/>
              <a:t> internally and externally</a:t>
            </a:r>
          </a:p>
          <a:p>
            <a:r>
              <a:rPr lang="en-US" dirty="0" smtClean="0"/>
              <a:t>Structures to facilitate effective </a:t>
            </a:r>
            <a:r>
              <a:rPr lang="en-US" dirty="0" err="1" smtClean="0"/>
              <a:t>organisational</a:t>
            </a:r>
            <a:r>
              <a:rPr lang="en-US" dirty="0" smtClean="0"/>
              <a:t> learning</a:t>
            </a:r>
          </a:p>
        </p:txBody>
      </p:sp>
    </p:spTree>
    <p:extLst>
      <p:ext uri="{BB962C8B-B14F-4D97-AF65-F5344CB8AC3E}">
        <p14:creationId xmlns:p14="http://schemas.microsoft.com/office/powerpoint/2010/main" val="242804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 styles – transactional to </a:t>
            </a:r>
            <a:r>
              <a:rPr lang="en-US" dirty="0" err="1" smtClean="0"/>
              <a:t>enterprenurial</a:t>
            </a:r>
            <a:endParaRPr lang="en-US" dirty="0" smtClean="0"/>
          </a:p>
          <a:p>
            <a:r>
              <a:rPr lang="en-US" dirty="0" smtClean="0"/>
              <a:t>Project based</a:t>
            </a:r>
          </a:p>
          <a:p>
            <a:r>
              <a:rPr lang="en-US" dirty="0" smtClean="0"/>
              <a:t>Change in emphasis to compete with new entrants and realign where markets changing</a:t>
            </a:r>
          </a:p>
          <a:p>
            <a:r>
              <a:rPr lang="en-US" dirty="0" smtClean="0"/>
              <a:t>Share knowledge</a:t>
            </a:r>
          </a:p>
          <a:p>
            <a:r>
              <a:rPr lang="en-US" dirty="0" smtClean="0"/>
              <a:t>Promote invention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99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analyse</a:t>
            </a:r>
            <a:r>
              <a:rPr lang="en-US" dirty="0" smtClean="0"/>
              <a:t>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ASK!</a:t>
            </a:r>
          </a:p>
          <a:p>
            <a:r>
              <a:rPr lang="en-US" dirty="0" smtClean="0"/>
              <a:t>No research in retrospect</a:t>
            </a:r>
          </a:p>
          <a:p>
            <a:r>
              <a:rPr lang="en-US" dirty="0" smtClean="0"/>
              <a:t>What is the perception within the industry of change</a:t>
            </a:r>
          </a:p>
          <a:p>
            <a:r>
              <a:rPr lang="en-US" dirty="0" err="1" smtClean="0"/>
              <a:t>Refelective</a:t>
            </a:r>
            <a:r>
              <a:rPr lang="en-US" dirty="0" smtClean="0"/>
              <a:t> responses/narratives (</a:t>
            </a:r>
            <a:r>
              <a:rPr lang="en-US" dirty="0" err="1" smtClean="0"/>
              <a:t>Latour</a:t>
            </a:r>
            <a:r>
              <a:rPr lang="en-US" dirty="0" smtClean="0"/>
              <a:t>, </a:t>
            </a:r>
            <a:r>
              <a:rPr lang="en-US" dirty="0" err="1" smtClean="0"/>
              <a:t>Axelsson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r>
              <a:rPr lang="en-US" dirty="0" smtClean="0"/>
              <a:t>,)</a:t>
            </a:r>
          </a:p>
          <a:p>
            <a:r>
              <a:rPr lang="en-US" dirty="0" smtClean="0"/>
              <a:t>Non-</a:t>
            </a:r>
            <a:r>
              <a:rPr lang="en-US" dirty="0" err="1" smtClean="0"/>
              <a:t>randomised</a:t>
            </a:r>
            <a:r>
              <a:rPr lang="en-US" dirty="0" smtClean="0"/>
              <a:t>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8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 light bulbs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45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asking 21 questions</a:t>
            </a:r>
          </a:p>
          <a:p>
            <a:r>
              <a:rPr lang="en-US" dirty="0" smtClean="0"/>
              <a:t>22 CEOs, MDs, Digital Directors, Operations/business directors</a:t>
            </a:r>
          </a:p>
          <a:p>
            <a:r>
              <a:rPr lang="en-US" dirty="0" smtClean="0"/>
              <a:t>Including: </a:t>
            </a:r>
            <a:r>
              <a:rPr lang="en-US" dirty="0" err="1" smtClean="0"/>
              <a:t>Hodder</a:t>
            </a:r>
            <a:r>
              <a:rPr lang="en-US" dirty="0" smtClean="0"/>
              <a:t> Education, Sage, Bloomsbury, T&amp;F, Macmillan, Thames and Hudson, CUP, Octopus</a:t>
            </a:r>
          </a:p>
          <a:p>
            <a:endParaRPr lang="en-US" dirty="0"/>
          </a:p>
          <a:p>
            <a:r>
              <a:rPr lang="en-US" dirty="0" smtClean="0"/>
              <a:t>(org 2 boxes?)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88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Pace of change</a:t>
            </a:r>
          </a:p>
          <a:p>
            <a:r>
              <a:rPr lang="en-US" dirty="0" smtClean="0"/>
              <a:t>Challenges of particular concern</a:t>
            </a:r>
          </a:p>
          <a:p>
            <a:r>
              <a:rPr lang="en-US" dirty="0" smtClean="0"/>
              <a:t>How far structural change would be required</a:t>
            </a:r>
          </a:p>
          <a:p>
            <a:r>
              <a:rPr lang="en-US" dirty="0" smtClean="0"/>
              <a:t>What activities are currently undertaken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Collaboration</a:t>
            </a:r>
            <a:endParaRPr lang="en-US" dirty="0"/>
          </a:p>
          <a:p>
            <a:pPr lvl="1"/>
            <a:r>
              <a:rPr lang="en-US" dirty="0" smtClean="0"/>
              <a:t>Frequency</a:t>
            </a:r>
          </a:p>
          <a:p>
            <a:pPr lvl="1"/>
            <a:r>
              <a:rPr lang="en-US" dirty="0" smtClean="0"/>
              <a:t>Type of partners</a:t>
            </a:r>
          </a:p>
          <a:p>
            <a:pPr lvl="1"/>
            <a:r>
              <a:rPr lang="en-US" dirty="0" smtClean="0"/>
              <a:t>Change in emphasis of collaboration (experimental)</a:t>
            </a:r>
          </a:p>
          <a:p>
            <a:pPr lvl="1"/>
            <a:r>
              <a:rPr lang="en-US" dirty="0" smtClean="0"/>
              <a:t>Change in feel of business relationship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577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Digital Change is transforming the publishing industry</a:t>
            </a:r>
          </a:p>
          <a:p>
            <a:r>
              <a:rPr lang="en-US" dirty="0" smtClean="0"/>
              <a:t>Only at start of change</a:t>
            </a:r>
          </a:p>
          <a:p>
            <a:r>
              <a:rPr lang="en-US" dirty="0" smtClean="0"/>
              <a:t>And will continue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581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Summarise</a:t>
            </a:r>
            <a:r>
              <a:rPr lang="en-US" dirty="0" smtClean="0"/>
              <a:t> on other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2) Functions most impacted:</a:t>
            </a:r>
          </a:p>
          <a:p>
            <a:pPr lvl="1"/>
            <a:r>
              <a:rPr lang="en-US" dirty="0" smtClean="0"/>
              <a:t>Sales, distribution, marketing</a:t>
            </a:r>
          </a:p>
          <a:p>
            <a:pPr lvl="1"/>
            <a:r>
              <a:rPr lang="en-US" dirty="0" smtClean="0"/>
              <a:t>Less impacted: production, editorial/NPD</a:t>
            </a:r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3) Issues of most concern</a:t>
            </a:r>
          </a:p>
          <a:p>
            <a:pPr marL="457200" lvl="1" indent="0">
              <a:buNone/>
            </a:pPr>
            <a:r>
              <a:rPr lang="en-US" dirty="0" smtClean="0"/>
              <a:t>Technical competence, legacy business models, growth/dominance of global IT companies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- Of some but definitely less concern – copyright, piracy, content development, speed of NPD</a:t>
            </a:r>
          </a:p>
        </p:txBody>
      </p:sp>
    </p:spTree>
    <p:extLst>
      <p:ext uri="{BB962C8B-B14F-4D97-AF65-F5344CB8AC3E}">
        <p14:creationId xmlns:p14="http://schemas.microsoft.com/office/powerpoint/2010/main" val="1571539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 structural change essential</a:t>
            </a:r>
          </a:p>
          <a:p>
            <a:r>
              <a:rPr lang="en-US" dirty="0" smtClean="0"/>
              <a:t>Much done already but more needed – continuous process was the </a:t>
            </a:r>
            <a:r>
              <a:rPr lang="en-US" dirty="0" err="1" smtClean="0"/>
              <a:t>implciaiton</a:t>
            </a:r>
            <a:endParaRPr lang="en-US" dirty="0"/>
          </a:p>
          <a:p>
            <a:r>
              <a:rPr lang="en-US" dirty="0" smtClean="0"/>
              <a:t>Lots more </a:t>
            </a:r>
            <a:r>
              <a:rPr lang="en-US" dirty="0" err="1" smtClean="0"/>
              <a:t>entreprenuers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Skills – more </a:t>
            </a:r>
            <a:r>
              <a:rPr lang="en-US" dirty="0" err="1" smtClean="0"/>
              <a:t>emphaiss</a:t>
            </a:r>
            <a:r>
              <a:rPr lang="en-US" dirty="0" smtClean="0"/>
              <a:t> on analytical skills- consumer insight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05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Quote on still about good </a:t>
            </a:r>
            <a:r>
              <a:rPr lang="en-US" dirty="0" smtClean="0"/>
              <a:t>content</a:t>
            </a:r>
          </a:p>
          <a:p>
            <a:endParaRPr lang="en-US" dirty="0"/>
          </a:p>
          <a:p>
            <a:r>
              <a:rPr lang="en-GB" dirty="0"/>
              <a:t>Product oriented to service oriented working with many partners (JG)</a:t>
            </a:r>
          </a:p>
          <a:p>
            <a:endParaRPr lang="en-GB" dirty="0"/>
          </a:p>
          <a:p>
            <a:r>
              <a:rPr lang="en-GB" dirty="0"/>
              <a:t>(SC personal view) at the heart of what the industry does – </a:t>
            </a:r>
            <a:r>
              <a:rPr lang="en-GB" dirty="0" err="1"/>
              <a:t>commissionign</a:t>
            </a:r>
            <a:r>
              <a:rPr lang="en-GB" dirty="0"/>
              <a:t> and producing good content is not </a:t>
            </a:r>
            <a:r>
              <a:rPr lang="en-GB" dirty="0" err="1"/>
              <a:t>idferent</a:t>
            </a:r>
            <a:r>
              <a:rPr lang="en-GB" dirty="0"/>
              <a:t> than it has ever been – we simply have </a:t>
            </a:r>
            <a:r>
              <a:rPr lang="en-GB" dirty="0" err="1"/>
              <a:t>ot</a:t>
            </a:r>
            <a:r>
              <a:rPr lang="en-GB" dirty="0"/>
              <a:t> work in different ways and with different partners to ensure </a:t>
            </a:r>
            <a:r>
              <a:rPr lang="en-GB" dirty="0" err="1"/>
              <a:t>th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/>
              <a:t> tis packaged appropriately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816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 engine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2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Organisational</a:t>
            </a:r>
            <a:r>
              <a:rPr lang="en-US" dirty="0" smtClean="0"/>
              <a:t> Activities undertaken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Majority:</a:t>
            </a:r>
          </a:p>
          <a:p>
            <a:pPr marL="0" indent="0">
              <a:buNone/>
            </a:pPr>
            <a:r>
              <a:rPr lang="en-US" dirty="0" smtClean="0"/>
              <a:t>Reviewing company structure</a:t>
            </a:r>
          </a:p>
          <a:p>
            <a:pPr marL="0" indent="0">
              <a:buNone/>
            </a:pPr>
            <a:r>
              <a:rPr lang="en-US" dirty="0" smtClean="0"/>
              <a:t>Looking at skills sets – In-house</a:t>
            </a:r>
          </a:p>
          <a:p>
            <a:pPr marL="0" indent="0">
              <a:buNone/>
            </a:pPr>
            <a:r>
              <a:rPr lang="en-US" dirty="0" smtClean="0"/>
              <a:t>More collaborations</a:t>
            </a:r>
          </a:p>
          <a:p>
            <a:pPr marL="0" indent="0">
              <a:buNone/>
            </a:pPr>
            <a:r>
              <a:rPr lang="en-US" dirty="0" smtClean="0"/>
              <a:t>New strategies for content </a:t>
            </a:r>
            <a:r>
              <a:rPr lang="en-US" dirty="0" err="1" smtClean="0"/>
              <a:t>devpt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Almost all reviewing business models (but not legacy infrastructure)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Bring the content and skills together</a:t>
            </a:r>
          </a:p>
        </p:txBody>
      </p:sp>
    </p:spTree>
    <p:extLst>
      <p:ext uri="{BB962C8B-B14F-4D97-AF65-F5344CB8AC3E}">
        <p14:creationId xmlns:p14="http://schemas.microsoft.com/office/powerpoint/2010/main" val="420567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Majority involved in more collaboration</a:t>
            </a:r>
          </a:p>
          <a:p>
            <a:r>
              <a:rPr lang="en-US" dirty="0" smtClean="0"/>
              <a:t>Majority view collaboration as new in emphasis – exploratory</a:t>
            </a:r>
          </a:p>
          <a:p>
            <a:r>
              <a:rPr lang="en-US" dirty="0" smtClean="0"/>
              <a:t>Majority view – collaborations involve different wider range of partners</a:t>
            </a:r>
          </a:p>
          <a:p>
            <a:r>
              <a:rPr lang="en-US" dirty="0" smtClean="0"/>
              <a:t>Majority view – collaborations are different in structure- much more risk sharing</a:t>
            </a:r>
          </a:p>
        </p:txBody>
      </p:sp>
    </p:spTree>
    <p:extLst>
      <p:ext uri="{BB962C8B-B14F-4D97-AF65-F5344CB8AC3E}">
        <p14:creationId xmlns:p14="http://schemas.microsoft.com/office/powerpoint/2010/main" val="4028561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Creativity woven image arty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56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628" y="122077"/>
            <a:ext cx="3807912" cy="6769622"/>
          </a:xfrm>
        </p:spPr>
      </p:pic>
    </p:spTree>
    <p:extLst>
      <p:ext uri="{BB962C8B-B14F-4D97-AF65-F5344CB8AC3E}">
        <p14:creationId xmlns:p14="http://schemas.microsoft.com/office/powerpoint/2010/main" val="4275145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are moving from a product </a:t>
            </a:r>
            <a:r>
              <a:rPr lang="en-US" dirty="0" err="1" smtClean="0"/>
              <a:t>oreiented</a:t>
            </a:r>
            <a:r>
              <a:rPr lang="en-US" dirty="0" smtClean="0"/>
              <a:t> business to a service based business </a:t>
            </a:r>
            <a:r>
              <a:rPr lang="en-US" dirty="0" err="1" smtClean="0"/>
              <a:t>workign</a:t>
            </a:r>
            <a:r>
              <a:rPr lang="en-US" dirty="0" smtClean="0"/>
              <a:t> with many partners (Bloomsbury)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err="1" smtClean="0"/>
              <a:t>institutioanl</a:t>
            </a:r>
            <a:r>
              <a:rPr lang="en-US" dirty="0" smtClean="0"/>
              <a:t> conservatism of </a:t>
            </a:r>
            <a:r>
              <a:rPr lang="en-US" dirty="0" err="1" smtClean="0"/>
              <a:t>publihsig</a:t>
            </a:r>
            <a:r>
              <a:rPr lang="en-US" dirty="0" smtClean="0"/>
              <a:t> which is a result of its narrow social demographic in terms of employees does seem to me to mean that change in publishing may be harder to effect than other industries.</a:t>
            </a:r>
          </a:p>
        </p:txBody>
      </p:sp>
    </p:spTree>
    <p:extLst>
      <p:ext uri="{BB962C8B-B14F-4D97-AF65-F5344CB8AC3E}">
        <p14:creationId xmlns:p14="http://schemas.microsoft.com/office/powerpoint/2010/main" val="4048082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Partners chosen significantly because of cultural fit and alignment – </a:t>
            </a:r>
            <a:r>
              <a:rPr lang="en-US" dirty="0" err="1" smtClean="0"/>
              <a:t>ie</a:t>
            </a:r>
            <a:r>
              <a:rPr lang="en-US" dirty="0" smtClean="0"/>
              <a:t> do we work quickly and effectively together so we trust each other</a:t>
            </a:r>
          </a:p>
          <a:p>
            <a:endParaRPr lang="en-US" dirty="0"/>
          </a:p>
          <a:p>
            <a:r>
              <a:rPr lang="en-US" dirty="0" smtClean="0"/>
              <a:t>What is interesting to me is different types of </a:t>
            </a:r>
            <a:r>
              <a:rPr lang="en-US" dirty="0" err="1" smtClean="0"/>
              <a:t>collaboraating</a:t>
            </a:r>
            <a:r>
              <a:rPr lang="en-US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 between formally </a:t>
            </a:r>
            <a:r>
              <a:rPr lang="en-US" dirty="0" err="1" smtClean="0"/>
              <a:t>competting</a:t>
            </a:r>
            <a:r>
              <a:rPr lang="en-US" dirty="0" smtClean="0"/>
              <a:t> suppliers to create global networks to service publisher need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We are getting much more input on the end </a:t>
            </a:r>
            <a:r>
              <a:rPr lang="en-US" dirty="0" err="1" smtClean="0"/>
              <a:t>prodcut</a:t>
            </a:r>
            <a:r>
              <a:rPr lang="en-US" dirty="0" smtClean="0"/>
              <a:t> from </a:t>
            </a:r>
            <a:r>
              <a:rPr lang="en-US" dirty="0" err="1" smtClean="0"/>
              <a:t>thrid</a:t>
            </a:r>
            <a:r>
              <a:rPr lang="en-US" dirty="0" smtClean="0"/>
              <a:t> party suppliers AJ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47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 of content</a:t>
            </a:r>
          </a:p>
          <a:p>
            <a:r>
              <a:rPr lang="en-US" dirty="0" smtClean="0"/>
              <a:t>Measured responses</a:t>
            </a:r>
          </a:p>
          <a:p>
            <a:r>
              <a:rPr lang="en-US" dirty="0" smtClean="0"/>
              <a:t>Aware of all the issues and </a:t>
            </a:r>
            <a:r>
              <a:rPr lang="en-US" dirty="0" err="1" smtClean="0"/>
              <a:t>accomodating</a:t>
            </a:r>
            <a:r>
              <a:rPr lang="en-US" dirty="0" smtClean="0"/>
              <a:t> them</a:t>
            </a:r>
          </a:p>
          <a:p>
            <a:r>
              <a:rPr lang="en-US" dirty="0" smtClean="0"/>
              <a:t>Exploring new skills – not just technical</a:t>
            </a:r>
          </a:p>
          <a:p>
            <a:r>
              <a:rPr lang="en-US" dirty="0" smtClean="0"/>
              <a:t>Seeing opportunities in new collaborative </a:t>
            </a:r>
            <a:r>
              <a:rPr lang="en-US" dirty="0" err="1" smtClean="0"/>
              <a:t>strateiges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92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Step image?</a:t>
            </a:r>
          </a:p>
          <a:p>
            <a:r>
              <a:rPr lang="en-US" dirty="0" smtClean="0"/>
              <a:t>Network image</a:t>
            </a:r>
          </a:p>
          <a:p>
            <a:endParaRPr lang="en-US" dirty="0"/>
          </a:p>
          <a:p>
            <a:r>
              <a:rPr lang="en-US" dirty="0" smtClean="0"/>
              <a:t>Unpick collaborations – why exploratory</a:t>
            </a:r>
          </a:p>
          <a:p>
            <a:r>
              <a:rPr lang="en-US" dirty="0" smtClean="0"/>
              <a:t>creativity and learning – alchemy</a:t>
            </a:r>
          </a:p>
          <a:p>
            <a:r>
              <a:rPr lang="en-US" dirty="0"/>
              <a:t>n</a:t>
            </a:r>
            <a:r>
              <a:rPr lang="en-US" dirty="0" smtClean="0"/>
              <a:t>etwork </a:t>
            </a:r>
            <a:r>
              <a:rPr lang="en-US" dirty="0" err="1" smtClean="0"/>
              <a:t>behaviour</a:t>
            </a:r>
            <a:r>
              <a:rPr lang="en-US" dirty="0" smtClean="0"/>
              <a:t> to initiate and develop collaborations</a:t>
            </a:r>
          </a:p>
          <a:p>
            <a:r>
              <a:rPr lang="en-US" dirty="0" smtClean="0"/>
              <a:t>How structurally can this be achieved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7434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77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4" y="21280"/>
            <a:ext cx="3785765" cy="6730249"/>
          </a:xfrm>
        </p:spPr>
      </p:pic>
    </p:spTree>
    <p:extLst>
      <p:ext uri="{BB962C8B-B14F-4D97-AF65-F5344CB8AC3E}">
        <p14:creationId xmlns:p14="http://schemas.microsoft.com/office/powerpoint/2010/main" val="4204646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44" y="274638"/>
            <a:ext cx="3646940" cy="6483449"/>
          </a:xfrm>
        </p:spPr>
      </p:pic>
    </p:spTree>
    <p:extLst>
      <p:ext uri="{BB962C8B-B14F-4D97-AF65-F5344CB8AC3E}">
        <p14:creationId xmlns:p14="http://schemas.microsoft.com/office/powerpoint/2010/main" val="3550949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</a:p>
          <a:p>
            <a:r>
              <a:rPr lang="en-US" dirty="0" err="1" smtClean="0"/>
              <a:t>Kaats</a:t>
            </a:r>
            <a:r>
              <a:rPr lang="en-US" dirty="0" smtClean="0"/>
              <a:t> and </a:t>
            </a:r>
            <a:r>
              <a:rPr lang="en-US" dirty="0" err="1" smtClean="0"/>
              <a:t>Opheji</a:t>
            </a:r>
            <a:endParaRPr lang="en-US" dirty="0" smtClean="0"/>
          </a:p>
          <a:p>
            <a:r>
              <a:rPr lang="en-US" dirty="0" err="1" smtClean="0"/>
              <a:t>Fineman</a:t>
            </a:r>
            <a:r>
              <a:rPr lang="en-US" dirty="0" smtClean="0"/>
              <a:t>, Gabriel; </a:t>
            </a:r>
            <a:r>
              <a:rPr lang="en-US" dirty="0" err="1" smtClean="0"/>
              <a:t>Gauntlett</a:t>
            </a:r>
            <a:r>
              <a:rPr lang="en-US" dirty="0" smtClean="0"/>
              <a:t>, </a:t>
            </a:r>
          </a:p>
          <a:p>
            <a:r>
              <a:rPr lang="en-US" dirty="0" err="1" smtClean="0"/>
              <a:t>Bilton</a:t>
            </a:r>
            <a:r>
              <a:rPr lang="en-US" dirty="0" smtClean="0"/>
              <a:t>, Flew, </a:t>
            </a:r>
            <a:r>
              <a:rPr lang="en-US" dirty="0" err="1" smtClean="0"/>
              <a:t>Hesmondhalgh</a:t>
            </a:r>
            <a:r>
              <a:rPr lang="en-US" dirty="0" smtClean="0"/>
              <a:t>, </a:t>
            </a:r>
            <a:r>
              <a:rPr lang="en-US" dirty="0" err="1" smtClean="0"/>
              <a:t>Grabher</a:t>
            </a:r>
            <a:r>
              <a:rPr lang="en-US" dirty="0" smtClean="0"/>
              <a:t>, Jenkins, </a:t>
            </a:r>
            <a:r>
              <a:rPr lang="en-US" dirty="0" err="1" smtClean="0"/>
              <a:t>Wheedon</a:t>
            </a:r>
            <a:r>
              <a:rPr lang="en-US" dirty="0" smtClean="0"/>
              <a:t> et. al), </a:t>
            </a:r>
            <a:r>
              <a:rPr lang="en-US" dirty="0" err="1" smtClean="0"/>
              <a:t>Granovetter</a:t>
            </a:r>
            <a:r>
              <a:rPr lang="en-US" dirty="0" smtClean="0"/>
              <a:t>,)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786</Words>
  <Application>Microsoft Office PowerPoint</Application>
  <PresentationFormat>On-screen Show (4:3)</PresentationFormat>
  <Paragraphs>151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Digital Change and Industry Responses:  Exploring organisational and structural challenges for the publishing industry in light of digital development  </vt:lpstr>
      <vt:lpstr>The content Industries:</vt:lpstr>
      <vt:lpstr>Changes</vt:lpstr>
      <vt:lpstr>Revaluating issues</vt:lpstr>
      <vt:lpstr>Research questions</vt:lpstr>
      <vt:lpstr>Research process into digital collaboration</vt:lpstr>
      <vt:lpstr>Frameworks</vt:lpstr>
      <vt:lpstr>Organisational change, creativity and risk</vt:lpstr>
      <vt:lpstr>Collaboration</vt:lpstr>
      <vt:lpstr>To analyse change</vt:lpstr>
      <vt:lpstr>PowerPoint Presentation</vt:lpstr>
      <vt:lpstr>Research methods</vt:lpstr>
      <vt:lpstr>Testing</vt:lpstr>
      <vt:lpstr>Findings</vt:lpstr>
      <vt:lpstr>Summarise on other slide</vt:lpstr>
      <vt:lpstr>PowerPoint Presentation</vt:lpstr>
      <vt:lpstr>PowerPoint Presentation</vt:lpstr>
      <vt:lpstr>PowerPoint Presentation</vt:lpstr>
      <vt:lpstr>Organisational Activities undertaken</vt:lpstr>
      <vt:lpstr>Collaboration</vt:lpstr>
      <vt:lpstr>PowerPoint Presentation</vt:lpstr>
      <vt:lpstr>PowerPoint Presentation</vt:lpstr>
      <vt:lpstr>PowerPoint Presentation</vt:lpstr>
      <vt:lpstr>PowerPoint Presentation</vt:lpstr>
      <vt:lpstr>Summary</vt:lpstr>
      <vt:lpstr>next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frania</cp:lastModifiedBy>
  <cp:revision>17</cp:revision>
  <cp:lastPrinted>2015-06-05T07:45:10Z</cp:lastPrinted>
  <dcterms:created xsi:type="dcterms:W3CDTF">2015-06-05T07:41:59Z</dcterms:created>
  <dcterms:modified xsi:type="dcterms:W3CDTF">2015-06-10T14:03:21Z</dcterms:modified>
</cp:coreProperties>
</file>